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69" r:id="rId7"/>
    <p:sldId id="275" r:id="rId8"/>
    <p:sldId id="276" r:id="rId9"/>
    <p:sldId id="266" r:id="rId10"/>
    <p:sldId id="271" r:id="rId11"/>
    <p:sldId id="270" r:id="rId12"/>
    <p:sldId id="272" r:id="rId13"/>
    <p:sldId id="273" r:id="rId14"/>
    <p:sldId id="274" r:id="rId15"/>
    <p:sldId id="277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63" autoAdjust="0"/>
    <p:restoredTop sz="96327"/>
  </p:normalViewPr>
  <p:slideViewPr>
    <p:cSldViewPr snapToGrid="0">
      <p:cViewPr>
        <p:scale>
          <a:sx n="94" d="100"/>
          <a:sy n="94" d="100"/>
        </p:scale>
        <p:origin x="3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778DE-2615-E541-9CF8-58D5EA8A840E}" type="datetimeFigureOut">
              <a:rPr lang="en-GB" smtClean="0"/>
              <a:t>25/06/2024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8551F-9201-6F41-9067-2CF16A723A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8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968C-3784-5B9B-20BE-46E42641B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B1086-8557-8767-DC3E-B5B233041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FABCC-DE57-4E50-E121-66992D2C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5000-2A74-5E45-96E4-29D304DE45E1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6576E-452C-C262-E5B0-6A03B556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A436D-08DC-C732-8EAD-38A35FCC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5E1607CE-FF7E-0134-E349-EEE7694F7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046" y="278485"/>
            <a:ext cx="2419358" cy="1361440"/>
          </a:xfrm>
          <a:prstGeom prst="rect">
            <a:avLst/>
          </a:prstGeom>
        </p:spPr>
      </p:pic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84515607-1F08-1D10-9030-6680D88F46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" y="3276001"/>
            <a:ext cx="4406987" cy="35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1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8344695-A726-AFDC-391D-229BC7BEA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"/>
            <a:ext cx="12192001" cy="685800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62F3-61A8-06C9-6EE4-9F05C92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0D32-5FCA-6043-8D7E-6B3C81A108AE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89DF0-E08D-75E4-20D9-FBDA8469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43E23-6493-4492-893D-F36D0401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riangle 6">
            <a:extLst>
              <a:ext uri="{FF2B5EF4-FFF2-40B4-BE49-F238E27FC236}">
                <a16:creationId xmlns:a16="http://schemas.microsoft.com/office/drawing/2014/main" id="{BF31A195-91F1-E491-ADAC-A18108A08602}"/>
              </a:ext>
            </a:extLst>
          </p:cNvPr>
          <p:cNvSpPr/>
          <p:nvPr userDrawn="1"/>
        </p:nvSpPr>
        <p:spPr>
          <a:xfrm rot="17032892">
            <a:off x="5381138" y="-1980680"/>
            <a:ext cx="6563256" cy="8925282"/>
          </a:xfrm>
          <a:custGeom>
            <a:avLst/>
            <a:gdLst>
              <a:gd name="connsiteX0" fmla="*/ 0 w 11052314"/>
              <a:gd name="connsiteY0" fmla="*/ 9819861 h 9819861"/>
              <a:gd name="connsiteX1" fmla="*/ 5526157 w 11052314"/>
              <a:gd name="connsiteY1" fmla="*/ 0 h 9819861"/>
              <a:gd name="connsiteX2" fmla="*/ 11052314 w 11052314"/>
              <a:gd name="connsiteY2" fmla="*/ 9819861 h 9819861"/>
              <a:gd name="connsiteX3" fmla="*/ 0 w 11052314"/>
              <a:gd name="connsiteY3" fmla="*/ 9819861 h 9819861"/>
              <a:gd name="connsiteX0" fmla="*/ 0 w 11052314"/>
              <a:gd name="connsiteY0" fmla="*/ 8568188 h 8568188"/>
              <a:gd name="connsiteX1" fmla="*/ 8415500 w 11052314"/>
              <a:gd name="connsiteY1" fmla="*/ 0 h 8568188"/>
              <a:gd name="connsiteX2" fmla="*/ 11052314 w 11052314"/>
              <a:gd name="connsiteY2" fmla="*/ 8568188 h 8568188"/>
              <a:gd name="connsiteX3" fmla="*/ 0 w 11052314"/>
              <a:gd name="connsiteY3" fmla="*/ 8568188 h 8568188"/>
              <a:gd name="connsiteX0" fmla="*/ 0 w 10427021"/>
              <a:gd name="connsiteY0" fmla="*/ 8568188 h 8568188"/>
              <a:gd name="connsiteX1" fmla="*/ 8415500 w 10427021"/>
              <a:gd name="connsiteY1" fmla="*/ 0 h 8568188"/>
              <a:gd name="connsiteX2" fmla="*/ 10427021 w 10427021"/>
              <a:gd name="connsiteY2" fmla="*/ 8026525 h 8568188"/>
              <a:gd name="connsiteX3" fmla="*/ 0 w 10427021"/>
              <a:gd name="connsiteY3" fmla="*/ 8568188 h 8568188"/>
              <a:gd name="connsiteX0" fmla="*/ 0 w 6563256"/>
              <a:gd name="connsiteY0" fmla="*/ 9620000 h 9620000"/>
              <a:gd name="connsiteX1" fmla="*/ 4551735 w 6563256"/>
              <a:gd name="connsiteY1" fmla="*/ 0 h 9620000"/>
              <a:gd name="connsiteX2" fmla="*/ 6563256 w 6563256"/>
              <a:gd name="connsiteY2" fmla="*/ 8026525 h 9620000"/>
              <a:gd name="connsiteX3" fmla="*/ 0 w 6563256"/>
              <a:gd name="connsiteY3" fmla="*/ 9620000 h 9620000"/>
              <a:gd name="connsiteX0" fmla="*/ 0 w 6563256"/>
              <a:gd name="connsiteY0" fmla="*/ 8925282 h 8925282"/>
              <a:gd name="connsiteX1" fmla="*/ 4723422 w 6563256"/>
              <a:gd name="connsiteY1" fmla="*/ 0 h 8925282"/>
              <a:gd name="connsiteX2" fmla="*/ 6563256 w 6563256"/>
              <a:gd name="connsiteY2" fmla="*/ 7331807 h 8925282"/>
              <a:gd name="connsiteX3" fmla="*/ 0 w 6563256"/>
              <a:gd name="connsiteY3" fmla="*/ 8925282 h 892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3256" h="8925282">
                <a:moveTo>
                  <a:pt x="0" y="8925282"/>
                </a:moveTo>
                <a:lnTo>
                  <a:pt x="4723422" y="0"/>
                </a:lnTo>
                <a:lnTo>
                  <a:pt x="6563256" y="7331807"/>
                </a:lnTo>
                <a:lnTo>
                  <a:pt x="0" y="892528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49000">
                <a:schemeClr val="bg1">
                  <a:alpha val="0"/>
                </a:schemeClr>
              </a:gs>
              <a:gs pos="81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D40E9D08-E00F-BA58-2164-9F1C4844FD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046" y="278485"/>
            <a:ext cx="2419358" cy="13614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DFCB0-1EE9-4A0E-9FA6-9269595F121D}"/>
              </a:ext>
            </a:extLst>
          </p:cNvPr>
          <p:cNvSpPr/>
          <p:nvPr userDrawn="1"/>
        </p:nvSpPr>
        <p:spPr>
          <a:xfrm>
            <a:off x="617212" y="3971925"/>
            <a:ext cx="9173396" cy="2298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F352C-6184-0155-8D78-A79AA1A3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20" y="4157664"/>
            <a:ext cx="8561080" cy="1394404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4DCAC-7BA9-7E29-2AA9-38E4623AF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620" y="5731706"/>
            <a:ext cx="8561080" cy="53891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ACE45-E771-C6E1-0D2D-9581663EE7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064" y="3276001"/>
            <a:ext cx="4369480" cy="35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1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660A9D8-C8FA-847B-5D81-D851F738C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856464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62F3-61A8-06C9-6EE4-9F05C92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0A2D-36AD-F54D-8FA1-4A8C17B48214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89DF0-E08D-75E4-20D9-FBDA8469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43E23-6493-4492-893D-F36D0401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DFCB0-1EE9-4A0E-9FA6-9269595F121D}"/>
              </a:ext>
            </a:extLst>
          </p:cNvPr>
          <p:cNvSpPr/>
          <p:nvPr userDrawn="1"/>
        </p:nvSpPr>
        <p:spPr>
          <a:xfrm>
            <a:off x="311577" y="3616239"/>
            <a:ext cx="6539645" cy="2331161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F352C-6184-0155-8D78-A79AA1A3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78" y="3986330"/>
            <a:ext cx="5804403" cy="1221217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4DCAC-7BA9-7E29-2AA9-38E4623AF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078" y="5326521"/>
            <a:ext cx="5804402" cy="71594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F464F95-97B7-721F-3362-8FBEDB5C9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663" y="3276001"/>
            <a:ext cx="4369481" cy="3581999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E77FEB43-2EA9-77EB-3360-BEF17256FE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046" y="278485"/>
            <a:ext cx="2419358" cy="13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1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8DE0-C179-948E-7905-1C1F84D9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6AA1-BA1D-1C3D-1F5E-97E40BCCC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9F6EA-408A-D7DC-881F-1F922A777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AF160-B167-B2DE-9F61-09CC9F84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2192-F0FF-0C49-8BE2-13608EF1E438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C1AE0-89A3-B997-F978-17B7F3ED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E44E5-A15E-98AE-6669-9BD9E0DD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015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036D-FF17-47F9-C352-0B7DBC72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55254-53AD-9713-C808-3319DDA8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3F0D-CF18-3143-BA52-647BCBC9527C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3D2D8-B71B-09B3-0C62-DE36C3F3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280D0-47B2-6580-0267-A698F9B2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182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9C666D-C54F-0908-5AC1-6BA6367EA717}"/>
              </a:ext>
            </a:extLst>
          </p:cNvPr>
          <p:cNvSpPr/>
          <p:nvPr userDrawn="1"/>
        </p:nvSpPr>
        <p:spPr>
          <a:xfrm>
            <a:off x="9448801" y="85727"/>
            <a:ext cx="2743200" cy="132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F9702-661C-8C8B-B0E3-262CBA96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96" y="365125"/>
            <a:ext cx="9847502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86671-490A-897D-53E0-BBF3EF62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82DB2-FC72-0A1B-4DE8-58746AC59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D3E8-EB16-7049-8CFD-BBCB2D70B026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3B4BA-F8A6-6ABE-C86B-5313CC7D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02209-1FDB-E23D-24F1-0C6AF9F9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BE37B-FFA1-292F-8B6F-7D4CED79C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285" y="6589711"/>
            <a:ext cx="11017297" cy="80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60B2B-B2E5-5F80-1487-0A1B4F6DEA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4066" y="328777"/>
            <a:ext cx="1282967" cy="6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5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51088-74DB-A03D-4C1E-34BFC3B4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77B9-CB98-8D4C-92B6-82D5CB495E6B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B9403-183F-DCD3-8EC6-B3C6B423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2E1A3-830D-A47A-CF14-3BDCF2780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09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968C-3784-5B9B-20BE-46E42641B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B1086-8557-8767-DC3E-B5B233041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FABCC-DE57-4E50-E121-66992D2C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9593-FC0C-BA47-9F1F-13AE8A0B11F0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6576E-452C-C262-E5B0-6A03B556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A436D-08DC-C732-8EAD-38A35FCC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FEB66B16-EF9A-F160-EED3-99DA3055B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877" y="278485"/>
            <a:ext cx="2419358" cy="136144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A441DAA-A2E9-76F1-276D-D74CF4E31E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7600"/>
            <a:ext cx="4438716" cy="36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5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9702-661C-8C8B-B0E3-262CBA96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86671-490A-897D-53E0-BBF3EF62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82DB2-FC72-0A1B-4DE8-58746AC59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D9FD-437A-A645-A4E2-A9E05559B059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3B4BA-F8A6-6ABE-C86B-5313CC7D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02209-1FDB-E23D-24F1-0C6AF9F9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4226EDC-6156-50DC-15DD-4FBBAF09D1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557" y="4910667"/>
            <a:ext cx="2375443" cy="19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9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9702-661C-8C8B-B0E3-262CBA96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86671-490A-897D-53E0-BBF3EF62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82DB2-FC72-0A1B-4DE8-58746AC59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D3E8-EB16-7049-8CFD-BBCB2D70B026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3B4BA-F8A6-6ABE-C86B-5313CC7D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02209-1FDB-E23D-24F1-0C6AF9F9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75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352C-6184-0155-8D78-A79AA1A3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4DCAC-7BA9-7E29-2AA9-38E4623AF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62F3-61A8-06C9-6EE4-9F05C92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0D07-D7AC-8245-8B92-EC4BA3A145AF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89DF0-E08D-75E4-20D9-FBDA8469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43E23-6493-4492-893D-F36D0401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0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8344695-A726-AFDC-391D-229BC7BEA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233" y="0"/>
            <a:ext cx="12254233" cy="68571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62F3-61A8-06C9-6EE4-9F05C92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0A2D-36AD-F54D-8FA1-4A8C17B48214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89DF0-E08D-75E4-20D9-FBDA8469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43E23-6493-4492-893D-F36D0401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DFCB0-1EE9-4A0E-9FA6-9269595F121D}"/>
              </a:ext>
            </a:extLst>
          </p:cNvPr>
          <p:cNvSpPr/>
          <p:nvPr userDrawn="1"/>
        </p:nvSpPr>
        <p:spPr>
          <a:xfrm>
            <a:off x="6600" y="4176271"/>
            <a:ext cx="6539645" cy="2331161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F352C-6184-0155-8D78-A79AA1A3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01" y="4546362"/>
            <a:ext cx="5804403" cy="1221217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4DCAC-7BA9-7E29-2AA9-38E4623AF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01" y="5886553"/>
            <a:ext cx="5804402" cy="71594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F464F95-97B7-721F-3362-8FBEDB5C9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663" y="3276001"/>
            <a:ext cx="4369481" cy="358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AB1FDB-A18F-600B-9D83-45E584DD29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1046" y="278485"/>
            <a:ext cx="2419358" cy="13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8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552B6B-13A1-ABF7-5AC9-98A8E640DB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62F3-61A8-06C9-6EE4-9F05C92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0A2D-36AD-F54D-8FA1-4A8C17B48214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89DF0-E08D-75E4-20D9-FBDA8469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43E23-6493-4492-893D-F36D0401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D40E9D08-E00F-BA58-2164-9F1C4844FD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046" y="278485"/>
            <a:ext cx="2419358" cy="13614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DFCB0-1EE9-4A0E-9FA6-9269595F121D}"/>
              </a:ext>
            </a:extLst>
          </p:cNvPr>
          <p:cNvSpPr/>
          <p:nvPr userDrawn="1"/>
        </p:nvSpPr>
        <p:spPr>
          <a:xfrm>
            <a:off x="6572250" y="2134443"/>
            <a:ext cx="5658894" cy="3581521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F352C-6184-0155-8D78-A79AA1A3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438" y="2637532"/>
            <a:ext cx="4970965" cy="2338579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4DCAC-7BA9-7E29-2AA9-38E4623AF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9436" y="5095085"/>
            <a:ext cx="4970965" cy="71594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9B117-F60B-FE5A-752E-2303DFA2A2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" y="3276478"/>
            <a:ext cx="4406400" cy="35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6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looking at a piece of paper&#10;&#10;Description automatically generated">
            <a:extLst>
              <a:ext uri="{FF2B5EF4-FFF2-40B4-BE49-F238E27FC236}">
                <a16:creationId xmlns:a16="http://schemas.microsoft.com/office/drawing/2014/main" id="{EE25FFE9-4FC9-C0BD-EA0B-AD3327390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31144" cy="685800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62F3-61A8-06C9-6EE4-9F05C92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0A2D-36AD-F54D-8FA1-4A8C17B48214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89DF0-E08D-75E4-20D9-FBDA8469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43E23-6493-4492-893D-F36D0401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D40E9D08-E00F-BA58-2164-9F1C4844FD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046" y="278485"/>
            <a:ext cx="2419358" cy="13614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9DFCB0-1EE9-4A0E-9FA6-9269595F121D}"/>
              </a:ext>
            </a:extLst>
          </p:cNvPr>
          <p:cNvSpPr/>
          <p:nvPr userDrawn="1"/>
        </p:nvSpPr>
        <p:spPr>
          <a:xfrm>
            <a:off x="5691499" y="4176271"/>
            <a:ext cx="6539645" cy="2331161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F352C-6184-0155-8D78-A79AA1A3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46362"/>
            <a:ext cx="5804403" cy="1221217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4DCAC-7BA9-7E29-2AA9-38E4623AF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5886553"/>
            <a:ext cx="5804402" cy="71594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9B117-F60B-FE5A-752E-2303DFA2A2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" y="3276478"/>
            <a:ext cx="4406400" cy="35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8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reading a book&#10;&#10;Description automatically generated">
            <a:extLst>
              <a:ext uri="{FF2B5EF4-FFF2-40B4-BE49-F238E27FC236}">
                <a16:creationId xmlns:a16="http://schemas.microsoft.com/office/drawing/2014/main" id="{4C0D5578-4F04-9FBB-6D6B-D7AE506E6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1144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62F3-61A8-06C9-6EE4-9F05C92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059E-8816-1547-A353-69F003641E52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89DF0-E08D-75E4-20D9-FBDA8469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43E23-6493-4492-893D-F36D0401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DFCB0-1EE9-4A0E-9FA6-9269595F121D}"/>
              </a:ext>
            </a:extLst>
          </p:cNvPr>
          <p:cNvSpPr/>
          <p:nvPr userDrawn="1"/>
        </p:nvSpPr>
        <p:spPr>
          <a:xfrm>
            <a:off x="5691499" y="3381986"/>
            <a:ext cx="6539645" cy="23311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4F352C-6184-0155-8D78-A79AA1A3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077"/>
            <a:ext cx="5804403" cy="1221217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4DCAC-7BA9-7E29-2AA9-38E4623AF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5092268"/>
            <a:ext cx="5804402" cy="71594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E589B117-F60B-FE5A-752E-2303DFA2A2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" y="3276478"/>
            <a:ext cx="4406400" cy="3581522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F2A712D8-CC00-823B-A646-9781CB77FF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046" y="278485"/>
            <a:ext cx="2419358" cy="13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1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C71D3-1102-9D50-9D7C-897159F4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96" y="365125"/>
            <a:ext cx="91894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B3F9D-06AE-8A01-C5F1-E73852CB6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596" y="1825625"/>
            <a:ext cx="11608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B0B8D-FDC7-686F-1CD2-C48750179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D5A34C-6698-2748-BB78-C14961961695}" type="datetime1">
              <a:rPr lang="en-GB" smtClean="0"/>
              <a:t>25/06/2024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291F7-83CE-11E4-0A68-45A588861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46CF252-C3AB-F2E0-5AEA-3BDE22BA8ED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046" y="278485"/>
            <a:ext cx="2419358" cy="13614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1808B-BE2F-3F53-086F-F633701D5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4936" y="64071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EE8412-344B-4A62-BD9B-853B6395105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22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7" r:id="rId2"/>
    <p:sldLayoutId id="2147483650" r:id="rId3"/>
    <p:sldLayoutId id="2147483667" r:id="rId4"/>
    <p:sldLayoutId id="2147483651" r:id="rId5"/>
    <p:sldLayoutId id="2147483700" r:id="rId6"/>
    <p:sldLayoutId id="2147483697" r:id="rId7"/>
    <p:sldLayoutId id="2147483699" r:id="rId8"/>
    <p:sldLayoutId id="2147483689" r:id="rId9"/>
    <p:sldLayoutId id="2147483690" r:id="rId10"/>
    <p:sldLayoutId id="2147483696" r:id="rId11"/>
    <p:sldLayoutId id="2147483652" r:id="rId12"/>
    <p:sldLayoutId id="2147483654" r:id="rId13"/>
    <p:sldLayoutId id="2147483692" r:id="rId14"/>
    <p:sldLayoutId id="214748366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037EB-DE27-0F40-116A-28A858FCB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259" y="737684"/>
            <a:ext cx="9144000" cy="2387600"/>
          </a:xfrm>
        </p:spPr>
        <p:txBody>
          <a:bodyPr/>
          <a:lstStyle/>
          <a:p>
            <a:r>
              <a:rPr lang="en-GB" dirty="0"/>
              <a:t>Multi morbidity programme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70E96-134D-EE19-876B-4237B7420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356" y="3570507"/>
            <a:ext cx="9871316" cy="231949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72CE"/>
                </a:solidFill>
              </a:rPr>
              <a:t>Providers software review. </a:t>
            </a:r>
          </a:p>
          <a:p>
            <a:r>
              <a:rPr lang="en-GB" sz="3200" b="1" dirty="0">
                <a:solidFill>
                  <a:srgbClr val="0072CE"/>
                </a:solidFill>
              </a:rPr>
              <a:t>Task and finish group</a:t>
            </a:r>
          </a:p>
          <a:p>
            <a:r>
              <a:rPr lang="en-GB" sz="3200" b="1" dirty="0">
                <a:solidFill>
                  <a:srgbClr val="0072CE"/>
                </a:solidFill>
              </a:rPr>
              <a:t>06.02.2024</a:t>
            </a:r>
          </a:p>
        </p:txBody>
      </p:sp>
    </p:spTree>
    <p:extLst>
      <p:ext uri="{BB962C8B-B14F-4D97-AF65-F5344CB8AC3E}">
        <p14:creationId xmlns:p14="http://schemas.microsoft.com/office/powerpoint/2010/main" val="355898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3BA42-6678-8FA8-885A-8506901D7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291179-9F49-AB4B-FEC5-83D2C7B8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10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BB52E8-97EE-A20B-02D9-AAA03C382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77993"/>
              </p:ext>
            </p:extLst>
          </p:nvPr>
        </p:nvGraphicFramePr>
        <p:xfrm>
          <a:off x="44144" y="239636"/>
          <a:ext cx="11972862" cy="668418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65531">
                  <a:extLst>
                    <a:ext uri="{9D8B030D-6E8A-4147-A177-3AD203B41FA5}">
                      <a16:colId xmlns:a16="http://schemas.microsoft.com/office/drawing/2014/main" val="1890798516"/>
                    </a:ext>
                  </a:extLst>
                </a:gridCol>
                <a:gridCol w="1495105">
                  <a:extLst>
                    <a:ext uri="{9D8B030D-6E8A-4147-A177-3AD203B41FA5}">
                      <a16:colId xmlns:a16="http://schemas.microsoft.com/office/drawing/2014/main" val="3419490901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534364594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1508359067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2143220627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2265233088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1122600123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1126217059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2073873545"/>
                    </a:ext>
                  </a:extLst>
                </a:gridCol>
              </a:tblGrid>
              <a:tr h="832028">
                <a:tc>
                  <a:txBody>
                    <a:bodyPr/>
                    <a:lstStyle/>
                    <a:p>
                      <a:r>
                        <a:rPr lang="en-GB" dirty="0"/>
                        <a:t>Blue prism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Primary care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Hippo labs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Abtrace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Apt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Accurx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Sensely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Analyse RX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Health Tech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412313"/>
                  </a:ext>
                </a:extLst>
              </a:tr>
              <a:tr h="23584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One off payment £495 ps - Annual fee 10p pp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Monitoring - One off payment £495 ps - Annual fee 10p pp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Referral Tree - One off payment £1495 ps - Annual fee 15p pp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PTP - One off payment £495 ps -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varies depending on exact implementation and scale.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 discount at PCN level dropping the price to £0.53/patient at PCN or above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practices need a robot built in to make calls, this can be done at an additional costs. </a:t>
                      </a: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charge any onboarding fees or other license fees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However, this does not apply to the cost of any SMS fragments, which are billed on usage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11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25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D05B5-FDB5-2A8F-4506-33E43B64E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055342-0EC1-9049-DAD8-F8DB59DE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11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9285EC-4A6D-0AB5-FFAF-AD0B486D0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14677"/>
              </p:ext>
            </p:extLst>
          </p:nvPr>
        </p:nvGraphicFramePr>
        <p:xfrm>
          <a:off x="44144" y="239636"/>
          <a:ext cx="11972862" cy="640986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30318">
                  <a:extLst>
                    <a:ext uri="{9D8B030D-6E8A-4147-A177-3AD203B41FA5}">
                      <a16:colId xmlns:a16="http://schemas.microsoft.com/office/drawing/2014/main" val="1890798516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3419490901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534364594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1508359067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2143220627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2265233088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1122600123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1126217059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2073873545"/>
                    </a:ext>
                  </a:extLst>
                </a:gridCol>
              </a:tblGrid>
              <a:tr h="832028">
                <a:tc>
                  <a:txBody>
                    <a:bodyPr/>
                    <a:lstStyle/>
                    <a:p>
                      <a:r>
                        <a:rPr lang="en-GB" dirty="0"/>
                        <a:t>Blue prism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Primary care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Hippo labs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Abtrace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Apt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Accurx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Sensely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Analyse RX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Health Tech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412313"/>
                  </a:ext>
                </a:extLst>
              </a:tr>
              <a:tr h="23584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One off payment £495 ps - Annual fee 10p pp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Monitoring - One off payment £495 ps - Annual fee 10p pp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Referral Tree - One off payment £1495 ps - Annual fee 15p pp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PTP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varies depending on exact implementation and scale.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 discount at PCN level dropping the price to £0.53/patient at PCN or above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practices need a robot built in to make calls, this can be done at an additional costs. </a:t>
                      </a: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charge any onboarding fees or other license fees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charge any onboarding fees or other license fees – and the pricing is the same for individual practices and for PCNs.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11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12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E4279-5E90-DC8C-DCF9-E55519122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29C7E8-BB10-BD8C-A621-1862836A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12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8A74B3-3F3A-508E-32B9-45FE50B06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8381"/>
              </p:ext>
            </p:extLst>
          </p:nvPr>
        </p:nvGraphicFramePr>
        <p:xfrm>
          <a:off x="28575" y="239636"/>
          <a:ext cx="11988431" cy="640986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62050">
                  <a:extLst>
                    <a:ext uri="{9D8B030D-6E8A-4147-A177-3AD203B41FA5}">
                      <a16:colId xmlns:a16="http://schemas.microsoft.com/office/drawing/2014/main" val="1890798516"/>
                    </a:ext>
                  </a:extLst>
                </a:gridCol>
                <a:gridCol w="1514155">
                  <a:extLst>
                    <a:ext uri="{9D8B030D-6E8A-4147-A177-3AD203B41FA5}">
                      <a16:colId xmlns:a16="http://schemas.microsoft.com/office/drawing/2014/main" val="3419490901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534364594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1508359067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2143220627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2265233088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1122600123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1126217059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2073873545"/>
                    </a:ext>
                  </a:extLst>
                </a:gridCol>
              </a:tblGrid>
              <a:tr h="832028">
                <a:tc>
                  <a:txBody>
                    <a:bodyPr/>
                    <a:lstStyle/>
                    <a:p>
                      <a:r>
                        <a:rPr lang="en-GB" dirty="0"/>
                        <a:t>Blue prism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Primary care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Hippo labs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Abtrace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Apt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Accurx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Sensely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Analyse RX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Health Tech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412313"/>
                  </a:ext>
                </a:extLst>
              </a:tr>
              <a:tr h="832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One off payment £495 ps - Annual fee 10p pp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Contact - One off payment £0 - Annual fee 20p pp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EMIS Subscription Package Fees - One Off Install Fee per site £995 ps - EMIS enhanced PCIT toolset £995 ps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normally include the messaging costs as part of our package, but happy to construct something more bespoke to your needs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pricing is the same for individual practices and for PCNs. Happy to discuss volume pricing with individual boroughs.  </a:t>
                      </a:r>
                      <a:endParaRPr lang="en-GB" dirty="0"/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386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82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7F40-CFC7-8BD0-E8D0-FCF361C5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299" y="1864617"/>
            <a:ext cx="11240244" cy="312876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A small group including primary care staff, HIN and LTC team reviewed software enablers for call and recall and also explored other functionality</a:t>
            </a:r>
          </a:p>
          <a:p>
            <a:r>
              <a:rPr lang="en-GB" sz="2600" dirty="0">
                <a:solidFill>
                  <a:srgbClr val="0B3041"/>
                </a:solidFill>
                <a:effectLst/>
                <a:ea typeface="Aptos" panose="020B0004020202020204" pitchFamily="34" charset="0"/>
              </a:rPr>
              <a:t>The group strongly agreed to proceed with these three.</a:t>
            </a:r>
            <a:endParaRPr lang="en-GB" sz="2600" dirty="0">
              <a:effectLst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600" dirty="0" err="1">
                <a:solidFill>
                  <a:srgbClr val="0B3041"/>
                </a:solidFill>
                <a:effectLst/>
                <a:ea typeface="Times New Roman" panose="02020603050405020304" pitchFamily="18" charset="0"/>
              </a:rPr>
              <a:t>Abtrace</a:t>
            </a:r>
            <a:endParaRPr lang="en-GB" sz="2600" dirty="0">
              <a:solidFill>
                <a:srgbClr val="0B3041"/>
              </a:solidFill>
              <a:effectLst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srgbClr val="0B3041"/>
                </a:solidFill>
                <a:effectLst/>
                <a:ea typeface="Times New Roman" panose="02020603050405020304" pitchFamily="18" charset="0"/>
              </a:rPr>
              <a:t>Primary care IT</a:t>
            </a:r>
            <a:endParaRPr lang="en-GB" sz="2600" dirty="0">
              <a:solidFill>
                <a:srgbClr val="0B3041"/>
              </a:solidFill>
              <a:effectLst/>
              <a:ea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srgbClr val="0B3041"/>
                </a:solidFill>
                <a:effectLst/>
                <a:ea typeface="Times New Roman" panose="02020603050405020304" pitchFamily="18" charset="0"/>
              </a:rPr>
              <a:t>Blue prism</a:t>
            </a:r>
            <a:endParaRPr lang="en-GB" sz="2600" dirty="0">
              <a:solidFill>
                <a:srgbClr val="0B3041"/>
              </a:solidFill>
              <a:effectLst/>
              <a:ea typeface="Aptos" panose="020B0004020202020204" pitchFamily="34" charset="0"/>
            </a:endParaRPr>
          </a:p>
          <a:p>
            <a:r>
              <a:rPr lang="en-GB" sz="2600" dirty="0">
                <a:solidFill>
                  <a:srgbClr val="0B3041"/>
                </a:solidFill>
                <a:effectLst/>
                <a:ea typeface="Aptos" panose="020B0004020202020204" pitchFamily="34" charset="0"/>
              </a:rPr>
              <a:t>Further questions were asked of each of the providers. Q&amp;A’s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DAB6D-77AC-184A-4BE5-D278849A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47C40-72D3-0321-1A63-0D085EEE4FCC}"/>
              </a:ext>
            </a:extLst>
          </p:cNvPr>
          <p:cNvSpPr txBox="1"/>
          <p:nvPr/>
        </p:nvSpPr>
        <p:spPr>
          <a:xfrm>
            <a:off x="356345" y="457200"/>
            <a:ext cx="8436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Task and Finish Group Recommendations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A6BF-4FDB-5AF8-CB11-67B1EE1C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97" y="365125"/>
            <a:ext cx="6379326" cy="73215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2CE"/>
            </a:solidFill>
          </a:ln>
        </p:spPr>
        <p:txBody>
          <a:bodyPr/>
          <a:lstStyle/>
          <a:p>
            <a:r>
              <a:rPr lang="en-GB" b="1" dirty="0">
                <a:solidFill>
                  <a:srgbClr val="0072CE"/>
                </a:solidFill>
              </a:rPr>
              <a:t>			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A0C1-B467-CB9B-19A4-5B9EED837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56" y="1787788"/>
            <a:ext cx="10138870" cy="816676"/>
          </a:xfrm>
        </p:spPr>
        <p:txBody>
          <a:bodyPr/>
          <a:lstStyle/>
          <a:p>
            <a:r>
              <a:rPr lang="en-GB" dirty="0"/>
              <a:t>To support practices to enable efficient system and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BFF90-FAF4-6B36-6B3B-F2FCCBA9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29D22-7F35-1A83-4156-9E2903021670}"/>
              </a:ext>
            </a:extLst>
          </p:cNvPr>
          <p:cNvSpPr txBox="1"/>
          <p:nvPr/>
        </p:nvSpPr>
        <p:spPr>
          <a:xfrm>
            <a:off x="291596" y="3158605"/>
            <a:ext cx="637932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72CE"/>
                </a:solidFill>
              </a:rPr>
              <a:t>OBJECTIVES</a:t>
            </a:r>
            <a:endParaRPr lang="en-GB" sz="2000" dirty="0">
              <a:solidFill>
                <a:srgbClr val="0072C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04CA0-E0DA-D417-DE7C-639DD55AADF0}"/>
              </a:ext>
            </a:extLst>
          </p:cNvPr>
          <p:cNvSpPr txBox="1"/>
          <p:nvPr/>
        </p:nvSpPr>
        <p:spPr>
          <a:xfrm>
            <a:off x="878140" y="4068871"/>
            <a:ext cx="90793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Shortlist the nine providers to 3-4 providers favourites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 through the pros and cons list for the favourites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Rate the features out of five *****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Agree the questions to ask the favourite providers</a:t>
            </a:r>
          </a:p>
        </p:txBody>
      </p:sp>
    </p:spTree>
    <p:extLst>
      <p:ext uri="{BB962C8B-B14F-4D97-AF65-F5344CB8AC3E}">
        <p14:creationId xmlns:p14="http://schemas.microsoft.com/office/powerpoint/2010/main" val="337692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98EC73-7E36-F87B-3ED1-AC724103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3</a:t>
            </a:fld>
            <a:endParaRPr lang="en-GB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A737B29-EC2F-2AE3-31CB-C37FE376D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80" y="0"/>
            <a:ext cx="4505534" cy="68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3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E45C3A-86BA-144D-5DAD-732F75D9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4</a:t>
            </a:fld>
            <a:endParaRPr lang="en-GB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544B7953-A6C4-E299-5D6D-58F1909E8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-54776"/>
            <a:ext cx="5972175" cy="69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5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E4ECB-E8AE-C573-C69C-02C4780E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5</a:t>
            </a:fld>
            <a:endParaRPr lang="en-GB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0E717CF-EC38-DEAA-A0F9-B74B50CD5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52" y="-2"/>
            <a:ext cx="4985648" cy="6857383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91383A0-CDA9-85E2-0690-751F77252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-2"/>
            <a:ext cx="4455637" cy="677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7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98EC73-7E36-F87B-3ED1-AC724103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6</a:t>
            </a:fld>
            <a:endParaRPr lang="en-GB" dirty="0"/>
          </a:p>
        </p:txBody>
      </p:sp>
      <p:pic>
        <p:nvPicPr>
          <p:cNvPr id="12" name="Picture 1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393A494-AF36-ECE1-4EEC-64C4EA3BA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3" y="-39914"/>
            <a:ext cx="4698172" cy="6812188"/>
          </a:xfrm>
          <a:prstGeom prst="rect">
            <a:avLst/>
          </a:prstGeom>
        </p:spPr>
      </p:pic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C67E013-5715-65A4-8661-0947B6F6A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-39914"/>
            <a:ext cx="5029200" cy="688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D3D09-C504-FF2C-6804-7F104482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7</a:t>
            </a:fld>
            <a:endParaRPr lang="en-GB" dirty="0"/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6B39006-102B-78F0-5B71-9712F110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0"/>
            <a:ext cx="4610100" cy="6772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8F4FE1-3D93-4EE6-2FE3-143FF595E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1" y="-82945"/>
            <a:ext cx="6367436" cy="68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CC5E9C-2DE1-E48B-2FC5-55EDA7C5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BAFCC23-4E14-1E8B-2A24-015B961CC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58" y="-31965"/>
            <a:ext cx="4045158" cy="6804239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E80A5AB-614A-60C5-4A0E-0004EF2A1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20" y="-31965"/>
            <a:ext cx="4138716" cy="67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EEF513-EE1C-1698-FBC9-024D8093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8412-344B-4A62-BD9B-853B63951050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EA5582-1330-086A-8B95-E53203D43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6030"/>
              </p:ext>
            </p:extLst>
          </p:nvPr>
        </p:nvGraphicFramePr>
        <p:xfrm>
          <a:off x="104775" y="239636"/>
          <a:ext cx="11912231" cy="586122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69687">
                  <a:extLst>
                    <a:ext uri="{9D8B030D-6E8A-4147-A177-3AD203B41FA5}">
                      <a16:colId xmlns:a16="http://schemas.microsoft.com/office/drawing/2014/main" val="1890798516"/>
                    </a:ext>
                  </a:extLst>
                </a:gridCol>
                <a:gridCol w="1330638">
                  <a:extLst>
                    <a:ext uri="{9D8B030D-6E8A-4147-A177-3AD203B41FA5}">
                      <a16:colId xmlns:a16="http://schemas.microsoft.com/office/drawing/2014/main" val="3419490901"/>
                    </a:ext>
                  </a:extLst>
                </a:gridCol>
                <a:gridCol w="1329998">
                  <a:extLst>
                    <a:ext uri="{9D8B030D-6E8A-4147-A177-3AD203B41FA5}">
                      <a16:colId xmlns:a16="http://schemas.microsoft.com/office/drawing/2014/main" val="534364594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1508359067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2143220627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2265233088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1122600123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1126217059"/>
                    </a:ext>
                  </a:extLst>
                </a:gridCol>
                <a:gridCol w="1330318">
                  <a:extLst>
                    <a:ext uri="{9D8B030D-6E8A-4147-A177-3AD203B41FA5}">
                      <a16:colId xmlns:a16="http://schemas.microsoft.com/office/drawing/2014/main" val="2073873545"/>
                    </a:ext>
                  </a:extLst>
                </a:gridCol>
              </a:tblGrid>
              <a:tr h="832028">
                <a:tc>
                  <a:txBody>
                    <a:bodyPr/>
                    <a:lstStyle/>
                    <a:p>
                      <a:r>
                        <a:rPr lang="en-GB" dirty="0"/>
                        <a:t>Blue prism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Primary care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Hippo labs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Abtrace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Apt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Accurx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Sensely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Analyse RX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Health Tech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412313"/>
                  </a:ext>
                </a:extLst>
              </a:tr>
              <a:tr h="3207438">
                <a:tc>
                  <a:txBody>
                    <a:bodyPr/>
                    <a:lstStyle/>
                    <a:p>
                      <a:r>
                        <a:rPr lang="en-GB" b="1" dirty="0"/>
                        <a:t>Details on costs not provided</a:t>
                      </a:r>
                    </a:p>
                    <a:p>
                      <a:endParaRPr lang="en-GB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order to provide you with accurate pricing, They need to know what processes you are looking to automate.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Only available via subscription packages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 Contract</a:t>
                      </a:r>
                    </a:p>
                    <a:p>
                      <a:endParaRPr lang="en-GB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One off payment £795 ps- Annual fee 15p pp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Results</a:t>
                      </a:r>
                      <a:endParaRPr lang="en-GB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-‘standard’ pricing for practices is up to £1.50 per patient per year, </a:t>
                      </a:r>
                    </a:p>
                    <a:p>
                      <a:endParaRPr lang="en-GB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-Normally include the messaging costs as part of our package It can be as low 85p at scale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to end call and recall 66p per patient; </a:t>
                      </a:r>
                    </a:p>
                    <a:p>
                      <a:endParaRPr lang="en-GB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extra charges </a:t>
                      </a:r>
                      <a:r>
                        <a:rPr lang="en-GB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text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£0.40 per successful booking</a:t>
                      </a:r>
                    </a:p>
                    <a:p>
                      <a:pPr lvl="0"/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£0.0199 (1.99 pence) per text message</a:t>
                      </a:r>
                    </a:p>
                    <a:p>
                      <a:pPr lvl="0"/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£0.90 per letter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terms of cost, the current license fee for our Messaging products (SMS, Batch, Appointment Reminders and Questionnaires) covers the entire population of SWL. 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Depending on population coverage this will vary from between 25p to 30p per patient</a:t>
                      </a:r>
                    </a:p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a fixed cost and the tool can be used at practice / PCN and borough-wide level 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20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75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WL_ICB">
      <a:dk1>
        <a:sysClr val="windowText" lastClr="000000"/>
      </a:dk1>
      <a:lt1>
        <a:sysClr val="window" lastClr="FFFFFF"/>
      </a:lt1>
      <a:dk2>
        <a:srgbClr val="0072CE"/>
      </a:dk2>
      <a:lt2>
        <a:srgbClr val="E7E6E6"/>
      </a:lt2>
      <a:accent1>
        <a:srgbClr val="003087"/>
      </a:accent1>
      <a:accent2>
        <a:srgbClr val="00A499"/>
      </a:accent2>
      <a:accent3>
        <a:srgbClr val="41B6E6"/>
      </a:accent3>
      <a:accent4>
        <a:srgbClr val="009639"/>
      </a:accent4>
      <a:accent5>
        <a:srgbClr val="005EB8"/>
      </a:accent5>
      <a:accent6>
        <a:srgbClr val="006747"/>
      </a:accent6>
      <a:hlink>
        <a:srgbClr val="3300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L_ICB_template" id="{4B9A751F-98F1-7845-BF86-6C108B64B704}" vid="{7B61645F-21B9-2648-A31E-BF7E0A034E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A7DB4AF249DA4A93166A0302B4ED20" ma:contentTypeVersion="19" ma:contentTypeDescription="Create a new document." ma:contentTypeScope="" ma:versionID="d3ac1c65dd609b10bc338575d2406977">
  <xsd:schema xmlns:xsd="http://www.w3.org/2001/XMLSchema" xmlns:xs="http://www.w3.org/2001/XMLSchema" xmlns:p="http://schemas.microsoft.com/office/2006/metadata/properties" xmlns:ns2="931c8a05-ef8c-4d12-a116-d3b5c016c9d9" xmlns:ns3="72e71d6a-dace-44cc-9edf-ed41cdb3bab6" targetNamespace="http://schemas.microsoft.com/office/2006/metadata/properties" ma:root="true" ma:fieldsID="1cba889632836e2c8324d5dc8ba45bb7" ns2:_="" ns3:_="">
    <xsd:import namespace="931c8a05-ef8c-4d12-a116-d3b5c016c9d9"/>
    <xsd:import namespace="72e71d6a-dace-44cc-9edf-ed41cdb3b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c8a05-ef8c-4d12-a116-d3b5c016c9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ba98b6-714c-4194-959a-78c2e2b344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Notes" ma:index="25" nillable="true" ma:displayName="Notes" ma:description="This is a 1st draft and is only a guidance sheet to compliment the onboarding tool" ma:format="Dropdown" ma:internalName="Notes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71d6a-dace-44cc-9edf-ed41cdb3b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2e8945-fec1-429e-8d58-1d2f39c7d296}" ma:internalName="TaxCatchAll" ma:showField="CatchAllData" ma:web="72e71d6a-dace-44cc-9edf-ed41cdb3ba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931c8a05-ef8c-4d12-a116-d3b5c016c9d9" xsi:nil="true"/>
    <lcf76f155ced4ddcb4097134ff3c332f xmlns="931c8a05-ef8c-4d12-a116-d3b5c016c9d9">
      <Terms xmlns="http://schemas.microsoft.com/office/infopath/2007/PartnerControls"/>
    </lcf76f155ced4ddcb4097134ff3c332f>
    <TaxCatchAll xmlns="72e71d6a-dace-44cc-9edf-ed41cdb3bab6" xsi:nil="true"/>
  </documentManagement>
</p:properties>
</file>

<file path=customXml/itemProps1.xml><?xml version="1.0" encoding="utf-8"?>
<ds:datastoreItem xmlns:ds="http://schemas.openxmlformats.org/officeDocument/2006/customXml" ds:itemID="{1EDD6C02-051A-4F27-A11D-A8F4AE9F8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c8a05-ef8c-4d12-a116-d3b5c016c9d9"/>
    <ds:schemaRef ds:uri="72e71d6a-dace-44cc-9edf-ed41cdb3b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17267-E8E7-4F78-AB40-40089650FC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6237D7-B57E-4117-B0FD-0C52A98CFED4}">
  <ds:schemaRefs>
    <ds:schemaRef ds:uri="http://schemas.microsoft.com/office/2006/metadata/properties"/>
    <ds:schemaRef ds:uri="http://schemas.microsoft.com/office/infopath/2007/PartnerControls"/>
    <ds:schemaRef ds:uri="931c8a05-ef8c-4d12-a116-d3b5c016c9d9"/>
    <ds:schemaRef ds:uri="72e71d6a-dace-44cc-9edf-ed41cdb3bab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4077</TotalTime>
  <Words>713</Words>
  <Application>Microsoft Office PowerPoint</Application>
  <PresentationFormat>Widescreen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Symbol</vt:lpstr>
      <vt:lpstr>Times New Roman</vt:lpstr>
      <vt:lpstr>Office Theme</vt:lpstr>
      <vt:lpstr>Multi morbidity programme</vt:lpstr>
      <vt:lpstr>   AIM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Boyle</dc:creator>
  <cp:lastModifiedBy>Jacqueline Chapman (NHS South West London ICB)</cp:lastModifiedBy>
  <cp:revision>11</cp:revision>
  <dcterms:created xsi:type="dcterms:W3CDTF">2022-07-12T17:32:41Z</dcterms:created>
  <dcterms:modified xsi:type="dcterms:W3CDTF">2024-06-25T08:53:50Z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0x010100FBA7DB4AF249DA4A93166A0302B4ED20</vt:lpwstr>
  </property>
</Properties>
</file>