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Lst>
  <p:notesMasterIdLst>
    <p:notesMasterId r:id="rId14"/>
  </p:notesMasterIdLst>
  <p:handoutMasterIdLst>
    <p:handoutMasterId r:id="rId15"/>
  </p:handoutMasterIdLst>
  <p:sldIdLst>
    <p:sldId id="281" r:id="rId5"/>
    <p:sldId id="276" r:id="rId6"/>
    <p:sldId id="1910" r:id="rId7"/>
    <p:sldId id="1911" r:id="rId8"/>
    <p:sldId id="1912" r:id="rId9"/>
    <p:sldId id="318" r:id="rId10"/>
    <p:sldId id="319" r:id="rId11"/>
    <p:sldId id="323" r:id="rId12"/>
    <p:sldId id="316" r:id="rId13"/>
  </p:sldIdLst>
  <p:sldSz cx="9144000" cy="5143500" type="screen16x9"/>
  <p:notesSz cx="6797675" cy="98567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6C807DBC-8C92-7C42-84D5-1C59FCFB9E44}">
          <p14:sldIdLst>
            <p14:sldId id="281"/>
            <p14:sldId id="276"/>
            <p14:sldId id="1910"/>
            <p14:sldId id="1911"/>
            <p14:sldId id="1912"/>
            <p14:sldId id="318"/>
            <p14:sldId id="319"/>
            <p14:sldId id="323"/>
            <p14:sldId id="316"/>
          </p14:sldIdLst>
        </p14:section>
      </p14:sectionLst>
    </p:ext>
    <p:ext uri="{EFAFB233-063F-42B5-8137-9DF3F51BA10A}">
      <p15:sldGuideLst xmlns:p15="http://schemas.microsoft.com/office/powerpoint/2012/main">
        <p15:guide id="1" orient="horz" pos="903" userDrawn="1">
          <p15:clr>
            <a:srgbClr val="A4A3A4"/>
          </p15:clr>
        </p15:guide>
        <p15:guide id="2" pos="33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D4EFBA-B71F-F824-E0AD-A5B478BC1956}" name="Deborah Causer (NHS South West London ICB)" initials="DC" userId="S::Deborah.Causer@swlondon.nhs.uk::133a8761-689a-42b7-8834-560cca3060a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arah Pudney" initials="SP" lastIdx="2" clrIdx="0"/>
  <p:cmAuthor id="1" name="Baughan, Sue" initials="SB" lastIdx="8"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4786"/>
    <a:srgbClr val="03A49A"/>
    <a:srgbClr val="00827B"/>
    <a:srgbClr val="1D6AB5"/>
    <a:srgbClr val="000000"/>
    <a:srgbClr val="02C5B0"/>
    <a:srgbClr val="9AE2E6"/>
    <a:srgbClr val="0F0148"/>
    <a:srgbClr val="AE2473"/>
    <a:srgbClr val="ED8B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0ED05B-1747-4EC5-A4D7-5069370AD292}" v="16" dt="2024-02-28T14:03:32.806"/>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99" autoAdjust="0"/>
    <p:restoredTop sz="96270" autoAdjust="0"/>
  </p:normalViewPr>
  <p:slideViewPr>
    <p:cSldViewPr snapToGrid="0" snapToObjects="1">
      <p:cViewPr varScale="1">
        <p:scale>
          <a:sx n="136" d="100"/>
          <a:sy n="136" d="100"/>
        </p:scale>
        <p:origin x="288" y="84"/>
      </p:cViewPr>
      <p:guideLst>
        <p:guide orient="horz" pos="903"/>
        <p:guide pos="336"/>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0" d="100"/>
          <a:sy n="90" d="100"/>
        </p:scale>
        <p:origin x="449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orah Causer (NHS South West London ICB)" userId="133a8761-689a-42b7-8834-560cca3060a3" providerId="ADAL" clId="{640ED05B-1747-4EC5-A4D7-5069370AD292}"/>
    <pc:docChg chg="undo custSel addSld delSld modSld sldOrd modSection">
      <pc:chgData name="Deborah Causer (NHS South West London ICB)" userId="133a8761-689a-42b7-8834-560cca3060a3" providerId="ADAL" clId="{640ED05B-1747-4EC5-A4D7-5069370AD292}" dt="2024-03-11T10:40:34.909" v="1075" actId="14734"/>
      <pc:docMkLst>
        <pc:docMk/>
      </pc:docMkLst>
      <pc:sldChg chg="del">
        <pc:chgData name="Deborah Causer (NHS South West London ICB)" userId="133a8761-689a-42b7-8834-560cca3060a3" providerId="ADAL" clId="{640ED05B-1747-4EC5-A4D7-5069370AD292}" dt="2024-02-28T13:19:24.405" v="104" actId="47"/>
        <pc:sldMkLst>
          <pc:docMk/>
          <pc:sldMk cId="1035989044" sldId="274"/>
        </pc:sldMkLst>
      </pc:sldChg>
      <pc:sldChg chg="modSp add mod">
        <pc:chgData name="Deborah Causer (NHS South West London ICB)" userId="133a8761-689a-42b7-8834-560cca3060a3" providerId="ADAL" clId="{640ED05B-1747-4EC5-A4D7-5069370AD292}" dt="2024-02-28T14:01:14.728" v="1005" actId="20577"/>
        <pc:sldMkLst>
          <pc:docMk/>
          <pc:sldMk cId="1164632368" sldId="276"/>
        </pc:sldMkLst>
        <pc:spChg chg="mod">
          <ac:chgData name="Deborah Causer (NHS South West London ICB)" userId="133a8761-689a-42b7-8834-560cca3060a3" providerId="ADAL" clId="{640ED05B-1747-4EC5-A4D7-5069370AD292}" dt="2024-02-28T14:01:14.728" v="1005" actId="20577"/>
          <ac:spMkLst>
            <pc:docMk/>
            <pc:sldMk cId="1164632368" sldId="276"/>
            <ac:spMk id="18" creationId="{751AE621-26CA-DB81-CE5A-D2E32978FC4E}"/>
          </ac:spMkLst>
        </pc:spChg>
        <pc:spChg chg="mod">
          <ac:chgData name="Deborah Causer (NHS South West London ICB)" userId="133a8761-689a-42b7-8834-560cca3060a3" providerId="ADAL" clId="{640ED05B-1747-4EC5-A4D7-5069370AD292}" dt="2024-02-28T13:52:04.169" v="779" actId="20577"/>
          <ac:spMkLst>
            <pc:docMk/>
            <pc:sldMk cId="1164632368" sldId="276"/>
            <ac:spMk id="21" creationId="{698FE0EA-AAF9-AD81-E71A-5DA9964D5709}"/>
          </ac:spMkLst>
        </pc:spChg>
        <pc:spChg chg="mod">
          <ac:chgData name="Deborah Causer (NHS South West London ICB)" userId="133a8761-689a-42b7-8834-560cca3060a3" providerId="ADAL" clId="{640ED05B-1747-4EC5-A4D7-5069370AD292}" dt="2024-02-28T13:53:05.723" v="826" actId="207"/>
          <ac:spMkLst>
            <pc:docMk/>
            <pc:sldMk cId="1164632368" sldId="276"/>
            <ac:spMk id="28" creationId="{B28E70A5-B2E8-5924-58F6-BF87DF68200D}"/>
          </ac:spMkLst>
        </pc:spChg>
      </pc:sldChg>
      <pc:sldChg chg="delSp del mod">
        <pc:chgData name="Deborah Causer (NHS South West London ICB)" userId="133a8761-689a-42b7-8834-560cca3060a3" providerId="ADAL" clId="{640ED05B-1747-4EC5-A4D7-5069370AD292}" dt="2024-02-28T13:36:38.381" v="464" actId="47"/>
        <pc:sldMkLst>
          <pc:docMk/>
          <pc:sldMk cId="546155478" sldId="279"/>
        </pc:sldMkLst>
        <pc:spChg chg="del">
          <ac:chgData name="Deborah Causer (NHS South West London ICB)" userId="133a8761-689a-42b7-8834-560cca3060a3" providerId="ADAL" clId="{640ED05B-1747-4EC5-A4D7-5069370AD292}" dt="2024-02-28T13:19:13.653" v="100" actId="478"/>
          <ac:spMkLst>
            <pc:docMk/>
            <pc:sldMk cId="546155478" sldId="279"/>
            <ac:spMk id="8" creationId="{1B15F4E4-4A91-B598-3C9C-7553AA2774D5}"/>
          </ac:spMkLst>
        </pc:spChg>
      </pc:sldChg>
      <pc:sldChg chg="modSp mod">
        <pc:chgData name="Deborah Causer (NHS South West London ICB)" userId="133a8761-689a-42b7-8834-560cca3060a3" providerId="ADAL" clId="{640ED05B-1747-4EC5-A4D7-5069370AD292}" dt="2024-02-28T14:00:46.117" v="949" actId="113"/>
        <pc:sldMkLst>
          <pc:docMk/>
          <pc:sldMk cId="2597596057" sldId="281"/>
        </pc:sldMkLst>
        <pc:spChg chg="mod">
          <ac:chgData name="Deborah Causer (NHS South West London ICB)" userId="133a8761-689a-42b7-8834-560cca3060a3" providerId="ADAL" clId="{640ED05B-1747-4EC5-A4D7-5069370AD292}" dt="2024-02-28T13:40:25.096" v="518" actId="20577"/>
          <ac:spMkLst>
            <pc:docMk/>
            <pc:sldMk cId="2597596057" sldId="281"/>
            <ac:spMk id="12" creationId="{DA984C65-1B62-7B10-1841-4A4FC521BE4B}"/>
          </ac:spMkLst>
        </pc:spChg>
        <pc:spChg chg="mod">
          <ac:chgData name="Deborah Causer (NHS South West London ICB)" userId="133a8761-689a-42b7-8834-560cca3060a3" providerId="ADAL" clId="{640ED05B-1747-4EC5-A4D7-5069370AD292}" dt="2024-02-28T14:00:46.117" v="949" actId="113"/>
          <ac:spMkLst>
            <pc:docMk/>
            <pc:sldMk cId="2597596057" sldId="281"/>
            <ac:spMk id="18" creationId="{23DB64F8-2ECF-0838-1F8F-3F3AF959989E}"/>
          </ac:spMkLst>
        </pc:spChg>
      </pc:sldChg>
      <pc:sldChg chg="del">
        <pc:chgData name="Deborah Causer (NHS South West London ICB)" userId="133a8761-689a-42b7-8834-560cca3060a3" providerId="ADAL" clId="{640ED05B-1747-4EC5-A4D7-5069370AD292}" dt="2024-02-28T13:19:23.769" v="103" actId="47"/>
        <pc:sldMkLst>
          <pc:docMk/>
          <pc:sldMk cId="1164632368" sldId="289"/>
        </pc:sldMkLst>
      </pc:sldChg>
      <pc:sldChg chg="addSp modSp add mod">
        <pc:chgData name="Deborah Causer (NHS South West London ICB)" userId="133a8761-689a-42b7-8834-560cca3060a3" providerId="ADAL" clId="{640ED05B-1747-4EC5-A4D7-5069370AD292}" dt="2024-02-28T14:04:18.856" v="1061" actId="20577"/>
        <pc:sldMkLst>
          <pc:docMk/>
          <pc:sldMk cId="14169718" sldId="316"/>
        </pc:sldMkLst>
        <pc:spChg chg="mod">
          <ac:chgData name="Deborah Causer (NHS South West London ICB)" userId="133a8761-689a-42b7-8834-560cca3060a3" providerId="ADAL" clId="{640ED05B-1747-4EC5-A4D7-5069370AD292}" dt="2024-02-28T14:03:06.145" v="1028" actId="404"/>
          <ac:spMkLst>
            <pc:docMk/>
            <pc:sldMk cId="14169718" sldId="316"/>
            <ac:spMk id="2" creationId="{5DCA118E-8BA1-8C19-A74F-63D970FC4BFF}"/>
          </ac:spMkLst>
        </pc:spChg>
        <pc:spChg chg="add mod">
          <ac:chgData name="Deborah Causer (NHS South West London ICB)" userId="133a8761-689a-42b7-8834-560cca3060a3" providerId="ADAL" clId="{640ED05B-1747-4EC5-A4D7-5069370AD292}" dt="2024-02-28T14:03:46.452" v="1034" actId="1076"/>
          <ac:spMkLst>
            <pc:docMk/>
            <pc:sldMk cId="14169718" sldId="316"/>
            <ac:spMk id="4" creationId="{2B0A20CB-73E0-FB7D-24A8-E3D21D33A1C2}"/>
          </ac:spMkLst>
        </pc:spChg>
        <pc:graphicFrameChg chg="mod modGraphic">
          <ac:chgData name="Deborah Causer (NHS South West London ICB)" userId="133a8761-689a-42b7-8834-560cca3060a3" providerId="ADAL" clId="{640ED05B-1747-4EC5-A4D7-5069370AD292}" dt="2024-02-28T14:04:18.856" v="1061" actId="20577"/>
          <ac:graphicFrameMkLst>
            <pc:docMk/>
            <pc:sldMk cId="14169718" sldId="316"/>
            <ac:graphicFrameMk id="3" creationId="{B024B9B1-6533-0C12-1C0A-58B74DD21617}"/>
          </ac:graphicFrameMkLst>
        </pc:graphicFrameChg>
      </pc:sldChg>
      <pc:sldChg chg="modSp add mod ord">
        <pc:chgData name="Deborah Causer (NHS South West London ICB)" userId="133a8761-689a-42b7-8834-560cca3060a3" providerId="ADAL" clId="{640ED05B-1747-4EC5-A4D7-5069370AD292}" dt="2024-02-28T14:04:32.717" v="1071" actId="20577"/>
        <pc:sldMkLst>
          <pc:docMk/>
          <pc:sldMk cId="2863082204" sldId="318"/>
        </pc:sldMkLst>
        <pc:spChg chg="mod">
          <ac:chgData name="Deborah Causer (NHS South West London ICB)" userId="133a8761-689a-42b7-8834-560cca3060a3" providerId="ADAL" clId="{640ED05B-1747-4EC5-A4D7-5069370AD292}" dt="2024-02-28T14:02:38.696" v="1022" actId="6549"/>
          <ac:spMkLst>
            <pc:docMk/>
            <pc:sldMk cId="2863082204" sldId="318"/>
            <ac:spMk id="3" creationId="{A0933F70-1026-B1F5-987A-7369A434BC5B}"/>
          </ac:spMkLst>
        </pc:spChg>
        <pc:graphicFrameChg chg="mod modGraphic">
          <ac:chgData name="Deborah Causer (NHS South West London ICB)" userId="133a8761-689a-42b7-8834-560cca3060a3" providerId="ADAL" clId="{640ED05B-1747-4EC5-A4D7-5069370AD292}" dt="2024-02-28T14:04:32.717" v="1071" actId="20577"/>
          <ac:graphicFrameMkLst>
            <pc:docMk/>
            <pc:sldMk cId="2863082204" sldId="318"/>
            <ac:graphicFrameMk id="2" creationId="{F6E659C1-D1F2-DBA3-07A6-B416FBF81E49}"/>
          </ac:graphicFrameMkLst>
        </pc:graphicFrameChg>
      </pc:sldChg>
      <pc:sldChg chg="addSp modSp add mod ord">
        <pc:chgData name="Deborah Causer (NHS South West London ICB)" userId="133a8761-689a-42b7-8834-560cca3060a3" providerId="ADAL" clId="{640ED05B-1747-4EC5-A4D7-5069370AD292}" dt="2024-02-28T14:02:45.622" v="1024" actId="404"/>
        <pc:sldMkLst>
          <pc:docMk/>
          <pc:sldMk cId="1087446322" sldId="319"/>
        </pc:sldMkLst>
        <pc:spChg chg="add mod">
          <ac:chgData name="Deborah Causer (NHS South West London ICB)" userId="133a8761-689a-42b7-8834-560cca3060a3" providerId="ADAL" clId="{640ED05B-1747-4EC5-A4D7-5069370AD292}" dt="2024-02-28T13:50:46.710" v="715" actId="1076"/>
          <ac:spMkLst>
            <pc:docMk/>
            <pc:sldMk cId="1087446322" sldId="319"/>
            <ac:spMk id="3" creationId="{22D3EBE2-083C-46D4-B453-F2372515BA49}"/>
          </ac:spMkLst>
        </pc:spChg>
        <pc:spChg chg="mod">
          <ac:chgData name="Deborah Causer (NHS South West London ICB)" userId="133a8761-689a-42b7-8834-560cca3060a3" providerId="ADAL" clId="{640ED05B-1747-4EC5-A4D7-5069370AD292}" dt="2024-02-28T14:02:45.622" v="1024" actId="404"/>
          <ac:spMkLst>
            <pc:docMk/>
            <pc:sldMk cId="1087446322" sldId="319"/>
            <ac:spMk id="4" creationId="{562B38CC-7FA0-5DBC-58BA-1E04236055B9}"/>
          </ac:spMkLst>
        </pc:spChg>
        <pc:graphicFrameChg chg="mod modGraphic">
          <ac:chgData name="Deborah Causer (NHS South West London ICB)" userId="133a8761-689a-42b7-8834-560cca3060a3" providerId="ADAL" clId="{640ED05B-1747-4EC5-A4D7-5069370AD292}" dt="2024-02-28T13:46:33.238" v="692" actId="1076"/>
          <ac:graphicFrameMkLst>
            <pc:docMk/>
            <pc:sldMk cId="1087446322" sldId="319"/>
            <ac:graphicFrameMk id="2" creationId="{D69B2F29-898B-0C78-0599-B7A974307259}"/>
          </ac:graphicFrameMkLst>
        </pc:graphicFrameChg>
      </pc:sldChg>
      <pc:sldChg chg="addSp modSp add mod">
        <pc:chgData name="Deborah Causer (NHS South West London ICB)" userId="133a8761-689a-42b7-8834-560cca3060a3" providerId="ADAL" clId="{640ED05B-1747-4EC5-A4D7-5069370AD292}" dt="2024-02-28T14:03:24.256" v="1030" actId="1076"/>
        <pc:sldMkLst>
          <pc:docMk/>
          <pc:sldMk cId="1966078678" sldId="323"/>
        </pc:sldMkLst>
        <pc:spChg chg="mod">
          <ac:chgData name="Deborah Causer (NHS South West London ICB)" userId="133a8761-689a-42b7-8834-560cca3060a3" providerId="ADAL" clId="{640ED05B-1747-4EC5-A4D7-5069370AD292}" dt="2024-02-28T14:02:52.294" v="1026" actId="404"/>
          <ac:spMkLst>
            <pc:docMk/>
            <pc:sldMk cId="1966078678" sldId="323"/>
            <ac:spMk id="3" creationId="{9B2787F5-3DFC-68DA-9999-35FFDD76D3DA}"/>
          </ac:spMkLst>
        </pc:spChg>
        <pc:spChg chg="add mod">
          <ac:chgData name="Deborah Causer (NHS South West London ICB)" userId="133a8761-689a-42b7-8834-560cca3060a3" providerId="ADAL" clId="{640ED05B-1747-4EC5-A4D7-5069370AD292}" dt="2024-02-28T14:03:24.256" v="1030" actId="1076"/>
          <ac:spMkLst>
            <pc:docMk/>
            <pc:sldMk cId="1966078678" sldId="323"/>
            <ac:spMk id="4" creationId="{7D817260-87CA-92BA-D772-381787DACADB}"/>
          </ac:spMkLst>
        </pc:spChg>
        <pc:graphicFrameChg chg="mod modGraphic">
          <ac:chgData name="Deborah Causer (NHS South West London ICB)" userId="133a8761-689a-42b7-8834-560cca3060a3" providerId="ADAL" clId="{640ED05B-1747-4EC5-A4D7-5069370AD292}" dt="2024-02-28T13:55:49.540" v="859" actId="14100"/>
          <ac:graphicFrameMkLst>
            <pc:docMk/>
            <pc:sldMk cId="1966078678" sldId="323"/>
            <ac:graphicFrameMk id="2" creationId="{9663E49F-2B42-C85F-D26B-EB7094EB4374}"/>
          </ac:graphicFrameMkLst>
        </pc:graphicFrameChg>
      </pc:sldChg>
      <pc:sldChg chg="del">
        <pc:chgData name="Deborah Causer (NHS South West London ICB)" userId="133a8761-689a-42b7-8834-560cca3060a3" providerId="ADAL" clId="{640ED05B-1747-4EC5-A4D7-5069370AD292}" dt="2024-02-28T13:18:44.383" v="99" actId="47"/>
        <pc:sldMkLst>
          <pc:docMk/>
          <pc:sldMk cId="326031108" sldId="1749"/>
        </pc:sldMkLst>
      </pc:sldChg>
      <pc:sldChg chg="del">
        <pc:chgData name="Deborah Causer (NHS South West London ICB)" userId="133a8761-689a-42b7-8834-560cca3060a3" providerId="ADAL" clId="{640ED05B-1747-4EC5-A4D7-5069370AD292}" dt="2024-02-28T13:20:39.458" v="121" actId="47"/>
        <pc:sldMkLst>
          <pc:docMk/>
          <pc:sldMk cId="2278528326" sldId="1908"/>
        </pc:sldMkLst>
      </pc:sldChg>
      <pc:sldChg chg="addSp modSp mod">
        <pc:chgData name="Deborah Causer (NHS South West London ICB)" userId="133a8761-689a-42b7-8834-560cca3060a3" providerId="ADAL" clId="{640ED05B-1747-4EC5-A4D7-5069370AD292}" dt="2024-02-28T14:02:06.654" v="1013" actId="403"/>
        <pc:sldMkLst>
          <pc:docMk/>
          <pc:sldMk cId="289320378" sldId="1910"/>
        </pc:sldMkLst>
        <pc:spChg chg="add mod">
          <ac:chgData name="Deborah Causer (NHS South West London ICB)" userId="133a8761-689a-42b7-8834-560cca3060a3" providerId="ADAL" clId="{640ED05B-1747-4EC5-A4D7-5069370AD292}" dt="2024-02-28T13:38:49.276" v="466" actId="1076"/>
          <ac:spMkLst>
            <pc:docMk/>
            <pc:sldMk cId="289320378" sldId="1910"/>
            <ac:spMk id="2" creationId="{6E37D633-4211-F08B-ABFF-DCCA9400930C}"/>
          </ac:spMkLst>
        </pc:spChg>
        <pc:spChg chg="mod">
          <ac:chgData name="Deborah Causer (NHS South West London ICB)" userId="133a8761-689a-42b7-8834-560cca3060a3" providerId="ADAL" clId="{640ED05B-1747-4EC5-A4D7-5069370AD292}" dt="2024-02-28T14:02:06.654" v="1013" actId="403"/>
          <ac:spMkLst>
            <pc:docMk/>
            <pc:sldMk cId="289320378" sldId="1910"/>
            <ac:spMk id="3" creationId="{1F7FA9BD-3C24-1D41-9B64-53B8C357B33C}"/>
          </ac:spMkLst>
        </pc:spChg>
        <pc:graphicFrameChg chg="mod modGraphic">
          <ac:chgData name="Deborah Causer (NHS South West London ICB)" userId="133a8761-689a-42b7-8834-560cca3060a3" providerId="ADAL" clId="{640ED05B-1747-4EC5-A4D7-5069370AD292}" dt="2024-02-28T13:36:30.543" v="463" actId="1076"/>
          <ac:graphicFrameMkLst>
            <pc:docMk/>
            <pc:sldMk cId="289320378" sldId="1910"/>
            <ac:graphicFrameMk id="5" creationId="{EDBDBB6C-A52B-D57F-27BE-14F292E1D946}"/>
          </ac:graphicFrameMkLst>
        </pc:graphicFrameChg>
      </pc:sldChg>
      <pc:sldChg chg="modSp mod">
        <pc:chgData name="Deborah Causer (NHS South West London ICB)" userId="133a8761-689a-42b7-8834-560cca3060a3" providerId="ADAL" clId="{640ED05B-1747-4EC5-A4D7-5069370AD292}" dt="2024-02-28T14:02:16.512" v="1016" actId="404"/>
        <pc:sldMkLst>
          <pc:docMk/>
          <pc:sldMk cId="396872134" sldId="1911"/>
        </pc:sldMkLst>
        <pc:spChg chg="mod">
          <ac:chgData name="Deborah Causer (NHS South West London ICB)" userId="133a8761-689a-42b7-8834-560cca3060a3" providerId="ADAL" clId="{640ED05B-1747-4EC5-A4D7-5069370AD292}" dt="2024-02-28T14:02:16.512" v="1016" actId="404"/>
          <ac:spMkLst>
            <pc:docMk/>
            <pc:sldMk cId="396872134" sldId="1911"/>
            <ac:spMk id="2" creationId="{C2AF39A9-18EF-729D-B399-0700E028CCA7}"/>
          </ac:spMkLst>
        </pc:spChg>
        <pc:graphicFrameChg chg="mod modGraphic">
          <ac:chgData name="Deborah Causer (NHS South West London ICB)" userId="133a8761-689a-42b7-8834-560cca3060a3" providerId="ADAL" clId="{640ED05B-1747-4EC5-A4D7-5069370AD292}" dt="2024-02-28T13:57:37.188" v="873" actId="1076"/>
          <ac:graphicFrameMkLst>
            <pc:docMk/>
            <pc:sldMk cId="396872134" sldId="1911"/>
            <ac:graphicFrameMk id="4" creationId="{173EA582-4E5A-83D8-A4B8-3259FBFA88AE}"/>
          </ac:graphicFrameMkLst>
        </pc:graphicFrameChg>
      </pc:sldChg>
      <pc:sldChg chg="addSp delSp modSp mod">
        <pc:chgData name="Deborah Causer (NHS South West London ICB)" userId="133a8761-689a-42b7-8834-560cca3060a3" providerId="ADAL" clId="{640ED05B-1747-4EC5-A4D7-5069370AD292}" dt="2024-03-11T10:40:34.909" v="1075" actId="14734"/>
        <pc:sldMkLst>
          <pc:docMk/>
          <pc:sldMk cId="450127291" sldId="1912"/>
        </pc:sldMkLst>
        <pc:spChg chg="add del mod">
          <ac:chgData name="Deborah Causer (NHS South West London ICB)" userId="133a8761-689a-42b7-8834-560cca3060a3" providerId="ADAL" clId="{640ED05B-1747-4EC5-A4D7-5069370AD292}" dt="2024-02-28T14:02:25.626" v="1019" actId="404"/>
          <ac:spMkLst>
            <pc:docMk/>
            <pc:sldMk cId="450127291" sldId="1912"/>
            <ac:spMk id="2" creationId="{E3C174C8-DDA0-3B43-A899-D757007C6633}"/>
          </ac:spMkLst>
        </pc:spChg>
        <pc:graphicFrameChg chg="mod modGraphic">
          <ac:chgData name="Deborah Causer (NHS South West London ICB)" userId="133a8761-689a-42b7-8834-560cca3060a3" providerId="ADAL" clId="{640ED05B-1747-4EC5-A4D7-5069370AD292}" dt="2024-03-11T10:40:34.909" v="1075" actId="14734"/>
          <ac:graphicFrameMkLst>
            <pc:docMk/>
            <pc:sldMk cId="450127291" sldId="1912"/>
            <ac:graphicFrameMk id="5" creationId="{4604F50C-633A-CD6C-975E-11EA5175E83D}"/>
          </ac:graphicFrameMkLst>
        </pc:graphicFrameChg>
      </pc:sldChg>
      <pc:sldChg chg="del">
        <pc:chgData name="Deborah Causer (NHS South West London ICB)" userId="133a8761-689a-42b7-8834-560cca3060a3" providerId="ADAL" clId="{640ED05B-1747-4EC5-A4D7-5069370AD292}" dt="2024-02-28T13:20:36.204" v="119" actId="47"/>
        <pc:sldMkLst>
          <pc:docMk/>
          <pc:sldMk cId="60265592" sldId="1913"/>
        </pc:sldMkLst>
      </pc:sldChg>
      <pc:sldChg chg="addSp modSp add del mod">
        <pc:chgData name="Deborah Causer (NHS South West London ICB)" userId="133a8761-689a-42b7-8834-560cca3060a3" providerId="ADAL" clId="{640ED05B-1747-4EC5-A4D7-5069370AD292}" dt="2024-02-28T13:45:20.944" v="654" actId="47"/>
        <pc:sldMkLst>
          <pc:docMk/>
          <pc:sldMk cId="3945264932" sldId="1913"/>
        </pc:sldMkLst>
        <pc:spChg chg="add mod">
          <ac:chgData name="Deborah Causer (NHS South West London ICB)" userId="133a8761-689a-42b7-8834-560cca3060a3" providerId="ADAL" clId="{640ED05B-1747-4EC5-A4D7-5069370AD292}" dt="2024-02-28T13:24:35.214" v="226" actId="1076"/>
          <ac:spMkLst>
            <pc:docMk/>
            <pc:sldMk cId="3945264932" sldId="1913"/>
            <ac:spMk id="2" creationId="{E390CD65-0D37-7B47-091C-DECC99F4E597}"/>
          </ac:spMkLst>
        </pc:spChg>
        <pc:spChg chg="mod">
          <ac:chgData name="Deborah Causer (NHS South West London ICB)" userId="133a8761-689a-42b7-8834-560cca3060a3" providerId="ADAL" clId="{640ED05B-1747-4EC5-A4D7-5069370AD292}" dt="2024-02-28T13:24:58.672" v="260" actId="20577"/>
          <ac:spMkLst>
            <pc:docMk/>
            <pc:sldMk cId="3945264932" sldId="1913"/>
            <ac:spMk id="3" creationId="{1DA20ECB-131B-E167-78EB-E39B69850834}"/>
          </ac:spMkLst>
        </pc:spChg>
        <pc:graphicFrameChg chg="modGraphic">
          <ac:chgData name="Deborah Causer (NHS South West London ICB)" userId="133a8761-689a-42b7-8834-560cca3060a3" providerId="ADAL" clId="{640ED05B-1747-4EC5-A4D7-5069370AD292}" dt="2024-02-28T13:23:55.084" v="182" actId="6549"/>
          <ac:graphicFrameMkLst>
            <pc:docMk/>
            <pc:sldMk cId="3945264932" sldId="1913"/>
            <ac:graphicFrameMk id="5" creationId="{3B7933C7-2DD4-4606-E7BC-D0010B989FE3}"/>
          </ac:graphicFrameMkLst>
        </pc:graphicFrameChg>
      </pc:sldChg>
      <pc:sldChg chg="del">
        <pc:chgData name="Deborah Causer (NHS South West London ICB)" userId="133a8761-689a-42b7-8834-560cca3060a3" providerId="ADAL" clId="{640ED05B-1747-4EC5-A4D7-5069370AD292}" dt="2024-02-28T13:20:35.531" v="118" actId="47"/>
        <pc:sldMkLst>
          <pc:docMk/>
          <pc:sldMk cId="589658422" sldId="1914"/>
        </pc:sldMkLst>
      </pc:sldChg>
      <pc:sldChg chg="del">
        <pc:chgData name="Deborah Causer (NHS South West London ICB)" userId="133a8761-689a-42b7-8834-560cca3060a3" providerId="ADAL" clId="{640ED05B-1747-4EC5-A4D7-5069370AD292}" dt="2024-02-28T13:20:36.962" v="120" actId="47"/>
        <pc:sldMkLst>
          <pc:docMk/>
          <pc:sldMk cId="1892729670" sldId="1915"/>
        </pc:sldMkLst>
      </pc:sldChg>
      <pc:sldChg chg="del">
        <pc:chgData name="Deborah Causer (NHS South West London ICB)" userId="133a8761-689a-42b7-8834-560cca3060a3" providerId="ADAL" clId="{640ED05B-1747-4EC5-A4D7-5069370AD292}" dt="2024-02-28T13:19:36.086" v="117" actId="47"/>
        <pc:sldMkLst>
          <pc:docMk/>
          <pc:sldMk cId="4125945114" sldId="1917"/>
        </pc:sldMkLst>
      </pc:sldChg>
      <pc:sldChg chg="del">
        <pc:chgData name="Deborah Causer (NHS South West London ICB)" userId="133a8761-689a-42b7-8834-560cca3060a3" providerId="ADAL" clId="{640ED05B-1747-4EC5-A4D7-5069370AD292}" dt="2024-02-28T13:19:22.641" v="101" actId="47"/>
        <pc:sldMkLst>
          <pc:docMk/>
          <pc:sldMk cId="4289124958" sldId="1919"/>
        </pc:sldMkLst>
      </pc:sldChg>
      <pc:sldChg chg="del">
        <pc:chgData name="Deborah Causer (NHS South West London ICB)" userId="133a8761-689a-42b7-8834-560cca3060a3" providerId="ADAL" clId="{640ED05B-1747-4EC5-A4D7-5069370AD292}" dt="2024-02-28T13:19:31.414" v="112" actId="47"/>
        <pc:sldMkLst>
          <pc:docMk/>
          <pc:sldMk cId="1468283538" sldId="1920"/>
        </pc:sldMkLst>
      </pc:sldChg>
      <pc:sldChg chg="del">
        <pc:chgData name="Deborah Causer (NHS South West London ICB)" userId="133a8761-689a-42b7-8834-560cca3060a3" providerId="ADAL" clId="{640ED05B-1747-4EC5-A4D7-5069370AD292}" dt="2024-02-28T13:19:23.131" v="102" actId="47"/>
        <pc:sldMkLst>
          <pc:docMk/>
          <pc:sldMk cId="2038575919" sldId="1922"/>
        </pc:sldMkLst>
      </pc:sldChg>
      <pc:sldChg chg="del">
        <pc:chgData name="Deborah Causer (NHS South West London ICB)" userId="133a8761-689a-42b7-8834-560cca3060a3" providerId="ADAL" clId="{640ED05B-1747-4EC5-A4D7-5069370AD292}" dt="2024-02-28T13:19:34.381" v="116" actId="47"/>
        <pc:sldMkLst>
          <pc:docMk/>
          <pc:sldMk cId="2288067987" sldId="1924"/>
        </pc:sldMkLst>
      </pc:sldChg>
      <pc:sldChg chg="del">
        <pc:chgData name="Deborah Causer (NHS South West London ICB)" userId="133a8761-689a-42b7-8834-560cca3060a3" providerId="ADAL" clId="{640ED05B-1747-4EC5-A4D7-5069370AD292}" dt="2024-02-28T13:19:25.434" v="106" actId="47"/>
        <pc:sldMkLst>
          <pc:docMk/>
          <pc:sldMk cId="85721375" sldId="1925"/>
        </pc:sldMkLst>
      </pc:sldChg>
      <pc:sldChg chg="del">
        <pc:chgData name="Deborah Causer (NHS South West London ICB)" userId="133a8761-689a-42b7-8834-560cca3060a3" providerId="ADAL" clId="{640ED05B-1747-4EC5-A4D7-5069370AD292}" dt="2024-02-28T13:19:26.091" v="107" actId="47"/>
        <pc:sldMkLst>
          <pc:docMk/>
          <pc:sldMk cId="844270712" sldId="1926"/>
        </pc:sldMkLst>
      </pc:sldChg>
      <pc:sldChg chg="del">
        <pc:chgData name="Deborah Causer (NHS South West London ICB)" userId="133a8761-689a-42b7-8834-560cca3060a3" providerId="ADAL" clId="{640ED05B-1747-4EC5-A4D7-5069370AD292}" dt="2024-02-28T13:19:28.230" v="111" actId="47"/>
        <pc:sldMkLst>
          <pc:docMk/>
          <pc:sldMk cId="1604485484" sldId="1928"/>
        </pc:sldMkLst>
      </pc:sldChg>
      <pc:sldChg chg="del">
        <pc:chgData name="Deborah Causer (NHS South West London ICB)" userId="133a8761-689a-42b7-8834-560cca3060a3" providerId="ADAL" clId="{640ED05B-1747-4EC5-A4D7-5069370AD292}" dt="2024-02-28T13:19:24.893" v="105" actId="47"/>
        <pc:sldMkLst>
          <pc:docMk/>
          <pc:sldMk cId="1954335567" sldId="1929"/>
        </pc:sldMkLst>
      </pc:sldChg>
      <pc:sldChg chg="del">
        <pc:chgData name="Deborah Causer (NHS South West London ICB)" userId="133a8761-689a-42b7-8834-560cca3060a3" providerId="ADAL" clId="{640ED05B-1747-4EC5-A4D7-5069370AD292}" dt="2024-02-28T13:19:27.730" v="110" actId="47"/>
        <pc:sldMkLst>
          <pc:docMk/>
          <pc:sldMk cId="216596068" sldId="1930"/>
        </pc:sldMkLst>
      </pc:sldChg>
      <pc:sldChg chg="del">
        <pc:chgData name="Deborah Causer (NHS South West London ICB)" userId="133a8761-689a-42b7-8834-560cca3060a3" providerId="ADAL" clId="{640ED05B-1747-4EC5-A4D7-5069370AD292}" dt="2024-02-28T13:19:26.574" v="108" actId="47"/>
        <pc:sldMkLst>
          <pc:docMk/>
          <pc:sldMk cId="281503259" sldId="1934"/>
        </pc:sldMkLst>
      </pc:sldChg>
      <pc:sldChg chg="del">
        <pc:chgData name="Deborah Causer (NHS South West London ICB)" userId="133a8761-689a-42b7-8834-560cca3060a3" providerId="ADAL" clId="{640ED05B-1747-4EC5-A4D7-5069370AD292}" dt="2024-02-28T13:19:27.140" v="109" actId="47"/>
        <pc:sldMkLst>
          <pc:docMk/>
          <pc:sldMk cId="3114561539" sldId="1935"/>
        </pc:sldMkLst>
      </pc:sldChg>
      <pc:sldChg chg="del">
        <pc:chgData name="Deborah Causer (NHS South West London ICB)" userId="133a8761-689a-42b7-8834-560cca3060a3" providerId="ADAL" clId="{640ED05B-1747-4EC5-A4D7-5069370AD292}" dt="2024-02-28T13:19:32.824" v="114" actId="47"/>
        <pc:sldMkLst>
          <pc:docMk/>
          <pc:sldMk cId="965868072" sldId="1937"/>
        </pc:sldMkLst>
      </pc:sldChg>
      <pc:sldChg chg="del">
        <pc:chgData name="Deborah Causer (NHS South West London ICB)" userId="133a8761-689a-42b7-8834-560cca3060a3" providerId="ADAL" clId="{640ED05B-1747-4EC5-A4D7-5069370AD292}" dt="2024-02-28T13:19:33.517" v="115" actId="47"/>
        <pc:sldMkLst>
          <pc:docMk/>
          <pc:sldMk cId="319489778" sldId="1938"/>
        </pc:sldMkLst>
      </pc:sldChg>
      <pc:sldChg chg="del">
        <pc:chgData name="Deborah Causer (NHS South West London ICB)" userId="133a8761-689a-42b7-8834-560cca3060a3" providerId="ADAL" clId="{640ED05B-1747-4EC5-A4D7-5069370AD292}" dt="2024-02-28T13:19:32.218" v="113" actId="47"/>
        <pc:sldMkLst>
          <pc:docMk/>
          <pc:sldMk cId="3383064099" sldId="1939"/>
        </pc:sldMkLst>
      </pc:sldChg>
      <pc:sldMasterChg chg="delSldLayout">
        <pc:chgData name="Deborah Causer (NHS South West London ICB)" userId="133a8761-689a-42b7-8834-560cca3060a3" providerId="ADAL" clId="{640ED05B-1747-4EC5-A4D7-5069370AD292}" dt="2024-02-28T13:20:39.458" v="121" actId="47"/>
        <pc:sldMasterMkLst>
          <pc:docMk/>
          <pc:sldMasterMk cId="2066423176" sldId="2147483675"/>
        </pc:sldMasterMkLst>
        <pc:sldLayoutChg chg="del">
          <pc:chgData name="Deborah Causer (NHS South West London ICB)" userId="133a8761-689a-42b7-8834-560cca3060a3" providerId="ADAL" clId="{640ED05B-1747-4EC5-A4D7-5069370AD292}" dt="2024-02-28T13:20:39.458" v="121" actId="47"/>
          <pc:sldLayoutMkLst>
            <pc:docMk/>
            <pc:sldMasterMk cId="2066423176" sldId="2147483675"/>
            <pc:sldLayoutMk cId="2715984348" sldId="2147483690"/>
          </pc:sldLayoutMkLst>
        </pc:sldLayoutChg>
        <pc:sldLayoutChg chg="del">
          <pc:chgData name="Deborah Causer (NHS South West London ICB)" userId="133a8761-689a-42b7-8834-560cca3060a3" providerId="ADAL" clId="{640ED05B-1747-4EC5-A4D7-5069370AD292}" dt="2024-02-28T13:18:44.383" v="99" actId="47"/>
          <pc:sldLayoutMkLst>
            <pc:docMk/>
            <pc:sldMasterMk cId="2066423176" sldId="2147483675"/>
            <pc:sldLayoutMk cId="1083077539" sldId="2147483691"/>
          </pc:sldLayoutMkLst>
        </pc:sldLayoutChg>
        <pc:sldLayoutChg chg="del">
          <pc:chgData name="Deborah Causer (NHS South West London ICB)" userId="133a8761-689a-42b7-8834-560cca3060a3" providerId="ADAL" clId="{640ED05B-1747-4EC5-A4D7-5069370AD292}" dt="2024-02-28T13:19:27.140" v="109" actId="47"/>
          <pc:sldLayoutMkLst>
            <pc:docMk/>
            <pc:sldMasterMk cId="2066423176" sldId="2147483675"/>
            <pc:sldLayoutMk cId="3906231273" sldId="214748369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21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2125"/>
          </a:xfrm>
          <a:prstGeom prst="rect">
            <a:avLst/>
          </a:prstGeom>
        </p:spPr>
        <p:txBody>
          <a:bodyPr vert="horz" lIns="91440" tIns="45720" rIns="91440" bIns="45720" rtlCol="0"/>
          <a:lstStyle>
            <a:lvl1pPr algn="r">
              <a:defRPr sz="1200"/>
            </a:lvl1pPr>
          </a:lstStyle>
          <a:p>
            <a:fld id="{A291D71F-2657-BF40-9BA8-1341E8D62F20}" type="datetime1">
              <a:rPr lang="en-GB" smtClean="0"/>
              <a:t>11/03/2024</a:t>
            </a:fld>
            <a:endParaRPr lang="en-US"/>
          </a:p>
        </p:txBody>
      </p:sp>
      <p:sp>
        <p:nvSpPr>
          <p:cNvPr id="4" name="Footer Placeholder 3"/>
          <p:cNvSpPr>
            <a:spLocks noGrp="1"/>
          </p:cNvSpPr>
          <p:nvPr>
            <p:ph type="ftr" sz="quarter" idx="2"/>
          </p:nvPr>
        </p:nvSpPr>
        <p:spPr>
          <a:xfrm>
            <a:off x="0" y="9361488"/>
            <a:ext cx="2946400"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361488"/>
            <a:ext cx="2946400" cy="493712"/>
          </a:xfrm>
          <a:prstGeom prst="rect">
            <a:avLst/>
          </a:prstGeom>
        </p:spPr>
        <p:txBody>
          <a:bodyPr vert="horz" lIns="91440" tIns="45720" rIns="91440" bIns="45720" rtlCol="0" anchor="b"/>
          <a:lstStyle>
            <a:lvl1pPr algn="r">
              <a:defRPr sz="1200"/>
            </a:lvl1pPr>
          </a:lstStyle>
          <a:p>
            <a:fld id="{4F5EE869-81EB-AC4C-B612-80DE4181CDD1}" type="slidenum">
              <a:rPr lang="en-US" smtClean="0"/>
              <a:t>‹#›</a:t>
            </a:fld>
            <a:endParaRPr lang="en-US"/>
          </a:p>
        </p:txBody>
      </p:sp>
    </p:spTree>
    <p:extLst>
      <p:ext uri="{BB962C8B-B14F-4D97-AF65-F5344CB8AC3E}">
        <p14:creationId xmlns:p14="http://schemas.microsoft.com/office/powerpoint/2010/main" val="32424458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21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2125"/>
          </a:xfrm>
          <a:prstGeom prst="rect">
            <a:avLst/>
          </a:prstGeom>
        </p:spPr>
        <p:txBody>
          <a:bodyPr vert="horz" lIns="91440" tIns="45720" rIns="91440" bIns="45720" rtlCol="0"/>
          <a:lstStyle>
            <a:lvl1pPr algn="r">
              <a:defRPr sz="1200"/>
            </a:lvl1pPr>
          </a:lstStyle>
          <a:p>
            <a:fld id="{937A70F4-2FAD-3E41-BF6C-C5B1EEDE06E7}" type="datetime1">
              <a:rPr lang="en-GB" smtClean="0"/>
              <a:t>11/03/2024</a:t>
            </a:fld>
            <a:endParaRPr lang="en-US"/>
          </a:p>
        </p:txBody>
      </p:sp>
      <p:sp>
        <p:nvSpPr>
          <p:cNvPr id="4" name="Slide Image Placeholder 3"/>
          <p:cNvSpPr>
            <a:spLocks noGrp="1" noRot="1" noChangeAspect="1"/>
          </p:cNvSpPr>
          <p:nvPr>
            <p:ph type="sldImg" idx="2"/>
          </p:nvPr>
        </p:nvSpPr>
        <p:spPr>
          <a:xfrm>
            <a:off x="114300" y="739775"/>
            <a:ext cx="6569075" cy="36957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681538"/>
            <a:ext cx="5438775" cy="443547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61488"/>
            <a:ext cx="2946400" cy="493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361488"/>
            <a:ext cx="2946400" cy="493712"/>
          </a:xfrm>
          <a:prstGeom prst="rect">
            <a:avLst/>
          </a:prstGeom>
        </p:spPr>
        <p:txBody>
          <a:bodyPr vert="horz" lIns="91440" tIns="45720" rIns="91440" bIns="45720" rtlCol="0" anchor="b"/>
          <a:lstStyle>
            <a:lvl1pPr algn="r">
              <a:defRPr sz="1200"/>
            </a:lvl1pPr>
          </a:lstStyle>
          <a:p>
            <a:fld id="{4957A7B8-EAD2-9846-9761-91C91B5D58B6}" type="slidenum">
              <a:rPr lang="en-US" smtClean="0"/>
              <a:t>‹#›</a:t>
            </a:fld>
            <a:endParaRPr lang="en-US"/>
          </a:p>
        </p:txBody>
      </p:sp>
    </p:spTree>
    <p:extLst>
      <p:ext uri="{BB962C8B-B14F-4D97-AF65-F5344CB8AC3E}">
        <p14:creationId xmlns:p14="http://schemas.microsoft.com/office/powerpoint/2010/main" val="10462408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57A7B8-EAD2-9846-9761-91C91B5D58B6}" type="slidenum">
              <a:rPr lang="en-US" smtClean="0"/>
              <a:t>1</a:t>
            </a:fld>
            <a:endParaRPr lang="en-US"/>
          </a:p>
        </p:txBody>
      </p:sp>
    </p:spTree>
    <p:extLst>
      <p:ext uri="{BB962C8B-B14F-4D97-AF65-F5344CB8AC3E}">
        <p14:creationId xmlns:p14="http://schemas.microsoft.com/office/powerpoint/2010/main" val="2356004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Emily to introduce &amp; encourage use of the services and high quality referrals and maybe involving the whole primary care team</a:t>
            </a:r>
          </a:p>
          <a:p>
            <a:endParaRPr lang="en-GB" dirty="0"/>
          </a:p>
          <a:p>
            <a:r>
              <a:rPr lang="en-GB" dirty="0"/>
              <a:t>There are now many services available (with more due to launch this year) and it can be hard to keep track of who is eligible for what, so we’ve aimed to pull them into one set of referral guidelines. </a:t>
            </a:r>
          </a:p>
          <a:p>
            <a:r>
              <a:rPr lang="en-GB" dirty="0"/>
              <a:t>The focus is on services commissioned by NHS and Public Health / local authority. Of course a wider range of offers are available, e.g. on the Simply Connect platform</a:t>
            </a:r>
          </a:p>
          <a:p>
            <a:r>
              <a:rPr lang="en-GB" dirty="0"/>
              <a:t>Guidelines currently on DXS – there are a few formatting issues which are being resolved this week. </a:t>
            </a:r>
          </a:p>
        </p:txBody>
      </p:sp>
      <p:sp>
        <p:nvSpPr>
          <p:cNvPr id="4" name="Slide Number Placeholder 3"/>
          <p:cNvSpPr>
            <a:spLocks noGrp="1"/>
          </p:cNvSpPr>
          <p:nvPr>
            <p:ph type="sldNum" sz="quarter" idx="5"/>
          </p:nvPr>
        </p:nvSpPr>
        <p:spPr/>
        <p:txBody>
          <a:bodyPr/>
          <a:lstStyle/>
          <a:p>
            <a:fld id="{4957A7B8-EAD2-9846-9761-91C91B5D58B6}" type="slidenum">
              <a:rPr lang="en-US" smtClean="0"/>
              <a:t>2</a:t>
            </a:fld>
            <a:endParaRPr lang="en-US"/>
          </a:p>
        </p:txBody>
      </p:sp>
    </p:spTree>
    <p:extLst>
      <p:ext uri="{BB962C8B-B14F-4D97-AF65-F5344CB8AC3E}">
        <p14:creationId xmlns:p14="http://schemas.microsoft.com/office/powerpoint/2010/main" val="4093562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4957A7B8-EAD2-9846-9761-91C91B5D58B6}" type="slidenum">
              <a:rPr lang="en-US" smtClean="0"/>
              <a:t>6</a:t>
            </a:fld>
            <a:endParaRPr lang="en-US"/>
          </a:p>
        </p:txBody>
      </p:sp>
    </p:spTree>
    <p:extLst>
      <p:ext uri="{BB962C8B-B14F-4D97-AF65-F5344CB8AC3E}">
        <p14:creationId xmlns:p14="http://schemas.microsoft.com/office/powerpoint/2010/main" val="3351318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57A7B8-EAD2-9846-9761-91C91B5D58B6}" type="slidenum">
              <a:rPr lang="en-US" smtClean="0"/>
              <a:t>8</a:t>
            </a:fld>
            <a:endParaRPr lang="en-US"/>
          </a:p>
        </p:txBody>
      </p:sp>
    </p:spTree>
    <p:extLst>
      <p:ext uri="{BB962C8B-B14F-4D97-AF65-F5344CB8AC3E}">
        <p14:creationId xmlns:p14="http://schemas.microsoft.com/office/powerpoint/2010/main" val="2213302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Links to referral forms within this presentation and the version of the guidance circulated prior to the meeting are to web based forms. The guidelines within DXS link within DXS in most cases where a referral form is available. </a:t>
            </a:r>
          </a:p>
          <a:p>
            <a:endParaRPr lang="en-GB" dirty="0"/>
          </a:p>
          <a:p>
            <a:r>
              <a:rPr lang="en-GB" dirty="0"/>
              <a:t>In the brief description section we also highlight where self-referral is available or if a GP referral is required. We hope this will enable all local health and care professionals, including community </a:t>
            </a:r>
            <a:r>
              <a:rPr lang="en-GB" dirty="0" err="1"/>
              <a:t>optoms</a:t>
            </a:r>
            <a:r>
              <a:rPr lang="en-GB" dirty="0"/>
              <a:t> and pharmacist colleagues to us the guidance.</a:t>
            </a:r>
          </a:p>
          <a:p>
            <a:endParaRPr lang="en-GB" dirty="0"/>
          </a:p>
          <a:p>
            <a:r>
              <a:rPr lang="en-GB" dirty="0"/>
              <a:t>In this presentation we have highlighted three new services expected to launch later in the year, as many people will have heard about them; they will be added the guidelines as they go live and we’ll arrange slots at this meeting once they launch. </a:t>
            </a:r>
          </a:p>
          <a:p>
            <a:endParaRPr lang="en-GB" dirty="0"/>
          </a:p>
          <a:p>
            <a:endParaRPr lang="en-GB" dirty="0"/>
          </a:p>
        </p:txBody>
      </p:sp>
      <p:sp>
        <p:nvSpPr>
          <p:cNvPr id="4" name="Slide Number Placeholder 3"/>
          <p:cNvSpPr>
            <a:spLocks noGrp="1"/>
          </p:cNvSpPr>
          <p:nvPr>
            <p:ph type="sldNum" sz="quarter" idx="5"/>
          </p:nvPr>
        </p:nvSpPr>
        <p:spPr/>
        <p:txBody>
          <a:bodyPr/>
          <a:lstStyle/>
          <a:p>
            <a:fld id="{4957A7B8-EAD2-9846-9761-91C91B5D58B6}" type="slidenum">
              <a:rPr lang="en-US" smtClean="0"/>
              <a:t>9</a:t>
            </a:fld>
            <a:endParaRPr lang="en-US"/>
          </a:p>
        </p:txBody>
      </p:sp>
    </p:spTree>
    <p:extLst>
      <p:ext uri="{BB962C8B-B14F-4D97-AF65-F5344CB8AC3E}">
        <p14:creationId xmlns:p14="http://schemas.microsoft.com/office/powerpoint/2010/main" val="38265215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D3DCFC-8AA1-DBA2-22EC-E7A91B337AAB}"/>
              </a:ext>
            </a:extLst>
          </p:cNvPr>
          <p:cNvPicPr>
            <a:picLocks noChangeAspect="1"/>
          </p:cNvPicPr>
          <p:nvPr userDrawn="1"/>
        </p:nvPicPr>
        <p:blipFill>
          <a:blip r:embed="rId2"/>
          <a:stretch>
            <a:fillRect/>
          </a:stretch>
        </p:blipFill>
        <p:spPr>
          <a:xfrm>
            <a:off x="440513" y="4684649"/>
            <a:ext cx="8262973" cy="60646"/>
          </a:xfrm>
          <a:prstGeom prst="rect">
            <a:avLst/>
          </a:prstGeom>
        </p:spPr>
      </p:pic>
      <p:pic>
        <p:nvPicPr>
          <p:cNvPr id="8" name="Picture 7">
            <a:extLst>
              <a:ext uri="{FF2B5EF4-FFF2-40B4-BE49-F238E27FC236}">
                <a16:creationId xmlns:a16="http://schemas.microsoft.com/office/drawing/2014/main" id="{413E13E0-4611-2164-3118-67D0581AE8AC}"/>
              </a:ext>
            </a:extLst>
          </p:cNvPr>
          <p:cNvPicPr>
            <a:picLocks noChangeAspect="1"/>
          </p:cNvPicPr>
          <p:nvPr userDrawn="1"/>
        </p:nvPicPr>
        <p:blipFill>
          <a:blip r:embed="rId3"/>
          <a:stretch>
            <a:fillRect/>
          </a:stretch>
        </p:blipFill>
        <p:spPr>
          <a:xfrm>
            <a:off x="7446958" y="398205"/>
            <a:ext cx="1256528" cy="847624"/>
          </a:xfrm>
          <a:prstGeom prst="rect">
            <a:avLst/>
          </a:prstGeom>
        </p:spPr>
      </p:pic>
    </p:spTree>
    <p:extLst>
      <p:ext uri="{BB962C8B-B14F-4D97-AF65-F5344CB8AC3E}">
        <p14:creationId xmlns:p14="http://schemas.microsoft.com/office/powerpoint/2010/main" val="3186214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6512B5-A417-9353-9B0C-445816378480}"/>
              </a:ext>
            </a:extLst>
          </p:cNvPr>
          <p:cNvPicPr>
            <a:picLocks noChangeAspect="1"/>
          </p:cNvPicPr>
          <p:nvPr userDrawn="1"/>
        </p:nvPicPr>
        <p:blipFill rotWithShape="1">
          <a:blip r:embed="rId2"/>
          <a:srcRect l="29650" r="35497"/>
          <a:stretch/>
        </p:blipFill>
        <p:spPr>
          <a:xfrm>
            <a:off x="-1" y="0"/>
            <a:ext cx="3189767" cy="5148000"/>
          </a:xfrm>
          <a:prstGeom prst="rect">
            <a:avLst/>
          </a:prstGeom>
        </p:spPr>
      </p:pic>
      <p:pic>
        <p:nvPicPr>
          <p:cNvPr id="7" name="Picture 6">
            <a:extLst>
              <a:ext uri="{FF2B5EF4-FFF2-40B4-BE49-F238E27FC236}">
                <a16:creationId xmlns:a16="http://schemas.microsoft.com/office/drawing/2014/main" id="{2FB112A7-B64B-04D1-1CF0-6CE6D0E8AEF0}"/>
              </a:ext>
            </a:extLst>
          </p:cNvPr>
          <p:cNvPicPr>
            <a:picLocks noChangeAspect="1"/>
          </p:cNvPicPr>
          <p:nvPr userDrawn="1"/>
        </p:nvPicPr>
        <p:blipFill>
          <a:blip r:embed="rId3"/>
          <a:stretch>
            <a:fillRect/>
          </a:stretch>
        </p:blipFill>
        <p:spPr>
          <a:xfrm>
            <a:off x="7446958" y="403831"/>
            <a:ext cx="1256528" cy="847624"/>
          </a:xfrm>
          <a:prstGeom prst="rect">
            <a:avLst/>
          </a:prstGeom>
        </p:spPr>
      </p:pic>
      <p:pic>
        <p:nvPicPr>
          <p:cNvPr id="8" name="Picture 7">
            <a:extLst>
              <a:ext uri="{FF2B5EF4-FFF2-40B4-BE49-F238E27FC236}">
                <a16:creationId xmlns:a16="http://schemas.microsoft.com/office/drawing/2014/main" id="{823873CC-60AD-1010-C8D8-C33D4D5B19E8}"/>
              </a:ext>
            </a:extLst>
          </p:cNvPr>
          <p:cNvPicPr>
            <a:picLocks noChangeAspect="1"/>
          </p:cNvPicPr>
          <p:nvPr userDrawn="1"/>
        </p:nvPicPr>
        <p:blipFill>
          <a:blip r:embed="rId4"/>
          <a:stretch>
            <a:fillRect/>
          </a:stretch>
        </p:blipFill>
        <p:spPr>
          <a:xfrm>
            <a:off x="440513" y="4684649"/>
            <a:ext cx="8262973" cy="60646"/>
          </a:xfrm>
          <a:prstGeom prst="rect">
            <a:avLst/>
          </a:prstGeom>
        </p:spPr>
      </p:pic>
    </p:spTree>
    <p:extLst>
      <p:ext uri="{BB962C8B-B14F-4D97-AF65-F5344CB8AC3E}">
        <p14:creationId xmlns:p14="http://schemas.microsoft.com/office/powerpoint/2010/main" val="4221336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25D4A0-DD1E-378A-D21E-3AB2FE8E6DC2}"/>
              </a:ext>
            </a:extLst>
          </p:cNvPr>
          <p:cNvPicPr>
            <a:picLocks noChangeAspect="1"/>
          </p:cNvPicPr>
          <p:nvPr userDrawn="1"/>
        </p:nvPicPr>
        <p:blipFill>
          <a:blip r:embed="rId2"/>
          <a:stretch>
            <a:fillRect/>
          </a:stretch>
        </p:blipFill>
        <p:spPr>
          <a:xfrm>
            <a:off x="7725474" y="393858"/>
            <a:ext cx="978012" cy="659744"/>
          </a:xfrm>
          <a:prstGeom prst="rect">
            <a:avLst/>
          </a:prstGeom>
        </p:spPr>
      </p:pic>
      <p:pic>
        <p:nvPicPr>
          <p:cNvPr id="8" name="Picture 7">
            <a:extLst>
              <a:ext uri="{FF2B5EF4-FFF2-40B4-BE49-F238E27FC236}">
                <a16:creationId xmlns:a16="http://schemas.microsoft.com/office/drawing/2014/main" id="{F210A106-43E0-A24F-C632-44A29645C6C0}"/>
              </a:ext>
            </a:extLst>
          </p:cNvPr>
          <p:cNvPicPr>
            <a:picLocks noChangeAspect="1"/>
          </p:cNvPicPr>
          <p:nvPr userDrawn="1"/>
        </p:nvPicPr>
        <p:blipFill>
          <a:blip r:embed="rId3"/>
          <a:stretch>
            <a:fillRect/>
          </a:stretch>
        </p:blipFill>
        <p:spPr>
          <a:xfrm>
            <a:off x="440513" y="4684649"/>
            <a:ext cx="8262973" cy="60646"/>
          </a:xfrm>
          <a:prstGeom prst="rect">
            <a:avLst/>
          </a:prstGeom>
        </p:spPr>
      </p:pic>
    </p:spTree>
    <p:extLst>
      <p:ext uri="{BB962C8B-B14F-4D97-AF65-F5344CB8AC3E}">
        <p14:creationId xmlns:p14="http://schemas.microsoft.com/office/powerpoint/2010/main" val="3065705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09A0FAC-F7D7-DAE5-DED6-AA9789B9DEF9}"/>
              </a:ext>
            </a:extLst>
          </p:cNvPr>
          <p:cNvPicPr>
            <a:picLocks noChangeAspect="1"/>
          </p:cNvPicPr>
          <p:nvPr userDrawn="1"/>
        </p:nvPicPr>
        <p:blipFill>
          <a:blip r:embed="rId2"/>
          <a:srcRect/>
          <a:stretch/>
        </p:blipFill>
        <p:spPr>
          <a:xfrm>
            <a:off x="0" y="1339"/>
            <a:ext cx="9144000" cy="5140822"/>
          </a:xfrm>
          <a:prstGeom prst="rect">
            <a:avLst/>
          </a:prstGeom>
        </p:spPr>
      </p:pic>
      <p:pic>
        <p:nvPicPr>
          <p:cNvPr id="9" name="Picture 8">
            <a:extLst>
              <a:ext uri="{FF2B5EF4-FFF2-40B4-BE49-F238E27FC236}">
                <a16:creationId xmlns:a16="http://schemas.microsoft.com/office/drawing/2014/main" id="{28EEC145-232D-B8B0-F451-39B65B4F63EE}"/>
              </a:ext>
            </a:extLst>
          </p:cNvPr>
          <p:cNvPicPr>
            <a:picLocks noChangeAspect="1"/>
          </p:cNvPicPr>
          <p:nvPr userDrawn="1"/>
        </p:nvPicPr>
        <p:blipFill>
          <a:blip r:embed="rId3"/>
          <a:stretch>
            <a:fillRect/>
          </a:stretch>
        </p:blipFill>
        <p:spPr>
          <a:xfrm>
            <a:off x="440513" y="398204"/>
            <a:ext cx="978002" cy="659737"/>
          </a:xfrm>
          <a:prstGeom prst="rect">
            <a:avLst/>
          </a:prstGeom>
        </p:spPr>
      </p:pic>
    </p:spTree>
    <p:extLst>
      <p:ext uri="{BB962C8B-B14F-4D97-AF65-F5344CB8AC3E}">
        <p14:creationId xmlns:p14="http://schemas.microsoft.com/office/powerpoint/2010/main" val="1265596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7951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4538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0BB9F4-7561-1692-A60F-241F42D9CD15}"/>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5CBA59B-57B3-BF4B-6C25-A896A88F6BEC}"/>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EEEB599-E5E3-5E42-C36F-1103E07B917A}"/>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5B90F1A8-A7BA-0842-BFCF-F39087CAE7DB}" type="datetimeFigureOut">
              <a:rPr lang="en-US" smtClean="0"/>
              <a:t>3/11/2024</a:t>
            </a:fld>
            <a:endParaRPr lang="en-US"/>
          </a:p>
        </p:txBody>
      </p:sp>
      <p:sp>
        <p:nvSpPr>
          <p:cNvPr id="5" name="Footer Placeholder 4">
            <a:extLst>
              <a:ext uri="{FF2B5EF4-FFF2-40B4-BE49-F238E27FC236}">
                <a16:creationId xmlns:a16="http://schemas.microsoft.com/office/drawing/2014/main" id="{77FA9ADF-D4AF-D908-6A8D-A55BF12F5490}"/>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C0CEA6-9353-C997-437B-848D9455A2F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0834B0D-3D91-134B-A39F-4E1803265E4D}" type="slidenum">
              <a:rPr lang="en-US" smtClean="0"/>
              <a:t>‹#›</a:t>
            </a:fld>
            <a:endParaRPr lang="en-US"/>
          </a:p>
        </p:txBody>
      </p:sp>
    </p:spTree>
    <p:extLst>
      <p:ext uri="{BB962C8B-B14F-4D97-AF65-F5344CB8AC3E}">
        <p14:creationId xmlns:p14="http://schemas.microsoft.com/office/powerpoint/2010/main" val="206642317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8" r:id="rId5"/>
    <p:sldLayoutId id="214748368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roydonPrimaryCare@swlondon.nhs.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p.org.uk/structured-diabetes-education.htm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e-lfh.org.uk/programmes/healthy-weight-coach/" TargetMode="External"/><Relationship Id="rId4" Type="http://schemas.openxmlformats.org/officeDocument/2006/relationships/hyperlink" Target="https://elearning.rcgp.org.uk/course/info.php?id=359"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diabetesbooking.co.uk/refer" TargetMode="External"/><Relationship Id="rId2" Type="http://schemas.openxmlformats.org/officeDocument/2006/relationships/hyperlink" Target="https://healthieryou.org.uk/hcp/" TargetMode="External"/><Relationship Id="rId1" Type="http://schemas.openxmlformats.org/officeDocument/2006/relationships/slideLayout" Target="../slideLayouts/slideLayout3.xml"/><Relationship Id="rId4" Type="http://schemas.openxmlformats.org/officeDocument/2006/relationships/hyperlink" Target="https://forms.office.com/pages/responsepage.aspx?id=Zcs4idCYjkKIQ-B0nIw7pxWfnM4dhdJHh7GAYGihv3hUQVQ0UDYxM1ZIR0g3UjBBOEIxTlc5MUZSUyQlQCN0PWc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oviva.com/uk/en/croydon/" TargetMode="External"/><Relationship Id="rId2" Type="http://schemas.openxmlformats.org/officeDocument/2006/relationships/hyperlink" Target="https://www.croydon.gov.uk/live-well-croydon" TargetMode="External"/><Relationship Id="rId1" Type="http://schemas.openxmlformats.org/officeDocument/2006/relationships/slideLayout" Target="../slideLayouts/slideLayout3.xml"/><Relationship Id="rId5" Type="http://schemas.openxmlformats.org/officeDocument/2006/relationships/hyperlink" Target="https://oviva.com/uk/en/programmes/diabetes-remission/" TargetMode="External"/><Relationship Id="rId4" Type="http://schemas.openxmlformats.org/officeDocument/2006/relationships/hyperlink" Target="https://www.england.nhs.uk/digital-weight-managemen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croydonhealthservices.nhs.uk/a-to-z-of-services/service/learning-disability-185/" TargetMode="External"/><Relationship Id="rId2" Type="http://schemas.openxmlformats.org/officeDocument/2006/relationships/hyperlink" Target="https://www.croydonhealthservices.nhs.uk/a-to-z-of-services/service/tier-3-weight-management-service-264/" TargetMode="External"/><Relationship Id="rId1" Type="http://schemas.openxmlformats.org/officeDocument/2006/relationships/slideLayout" Target="../slideLayouts/slideLayout3.xml"/><Relationship Id="rId4" Type="http://schemas.openxmlformats.org/officeDocument/2006/relationships/hyperlink" Target="https://www.stgeorges.nhs.uk/service/surgery/general-surgery/bariatric-servic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better.org.uk/leisure-centre/london/croydon/waddon-leisure-centre/healthwise-croydon"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external-forms.viewsapp.net/forms/v/895aeba4-eaef-430f-82fc-40027b8ea270" TargetMode="External"/><Relationship Id="rId2" Type="http://schemas.openxmlformats.org/officeDocument/2006/relationships/hyperlink" Target="https://croydontalkingtherapies.nhs.uk/how-we-help/"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croydon.gov.uk/live-well-croydon"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hangegrowlive.org/drug-alcohol-croydon/referral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henry.org.uk/content/crodyon-practitioner-referral-for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england.nhs.uk/london/wp-content/uploads/sites/8/2022/09/CEW-Clinics-FAQ-document-V2.0.pdf" TargetMode="External"/><Relationship Id="rId5" Type="http://schemas.openxmlformats.org/officeDocument/2006/relationships/hyperlink" Target="https://view.officeapps.live.com/op/view.aspx?src=https%3A%2F%2Fwww.england.nhs.uk%2Flondon%2Fwp-content%2Fuploads%2Fsites%2F8%2F2024%2F01%2FUpdated-CEW_Referral_Form_Reviewed_Jan2024.docx&amp;wdOrigin=BROWSELINK" TargetMode="External"/><Relationship Id="rId4" Type="http://schemas.openxmlformats.org/officeDocument/2006/relationships/hyperlink" Target="https://www.england.nhs.uk/london/london-clinical-networks/our-networks/london-babies-children-and-young-peoples-transformation-team/weight-management/complications-of-excess-weight-clinic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4">
            <a:extLst>
              <a:ext uri="{FF2B5EF4-FFF2-40B4-BE49-F238E27FC236}">
                <a16:creationId xmlns:a16="http://schemas.microsoft.com/office/drawing/2014/main" id="{DA984C65-1B62-7B10-1841-4A4FC521BE4B}"/>
              </a:ext>
            </a:extLst>
          </p:cNvPr>
          <p:cNvSpPr txBox="1">
            <a:spLocks/>
          </p:cNvSpPr>
          <p:nvPr/>
        </p:nvSpPr>
        <p:spPr>
          <a:xfrm>
            <a:off x="440513" y="1669423"/>
            <a:ext cx="6751470" cy="531327"/>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3800"/>
              </a:lnSpc>
            </a:pPr>
            <a:r>
              <a:rPr lang="en-US" sz="2400" b="0" dirty="0">
                <a:solidFill>
                  <a:srgbClr val="00827B"/>
                </a:solidFill>
                <a:latin typeface="Arial" panose="020B0604020202020204" pitchFamily="34" charset="0"/>
                <a:cs typeface="Arial" panose="020B0604020202020204" pitchFamily="34" charset="0"/>
              </a:rPr>
              <a:t>Croydon lifestyle change, self management and weight management services</a:t>
            </a:r>
          </a:p>
        </p:txBody>
      </p:sp>
      <p:sp>
        <p:nvSpPr>
          <p:cNvPr id="13" name="Title 24">
            <a:extLst>
              <a:ext uri="{FF2B5EF4-FFF2-40B4-BE49-F238E27FC236}">
                <a16:creationId xmlns:a16="http://schemas.microsoft.com/office/drawing/2014/main" id="{D9E54862-FAE7-9D47-FE9E-2A9E74FD43BC}"/>
              </a:ext>
            </a:extLst>
          </p:cNvPr>
          <p:cNvSpPr txBox="1">
            <a:spLocks/>
          </p:cNvSpPr>
          <p:nvPr/>
        </p:nvSpPr>
        <p:spPr>
          <a:xfrm>
            <a:off x="440513" y="2757557"/>
            <a:ext cx="5690761" cy="659744"/>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endParaRPr lang="en-US" sz="2400" dirty="0">
              <a:solidFill>
                <a:srgbClr val="674786"/>
              </a:solidFill>
            </a:endParaRPr>
          </a:p>
        </p:txBody>
      </p:sp>
      <p:sp>
        <p:nvSpPr>
          <p:cNvPr id="18" name="Rectangle 17" descr="January 2017">
            <a:extLst>
              <a:ext uri="{FF2B5EF4-FFF2-40B4-BE49-F238E27FC236}">
                <a16:creationId xmlns:a16="http://schemas.microsoft.com/office/drawing/2014/main" id="{23DB64F8-2ECF-0838-1F8F-3F3AF959989E}"/>
              </a:ext>
            </a:extLst>
          </p:cNvPr>
          <p:cNvSpPr/>
          <p:nvPr/>
        </p:nvSpPr>
        <p:spPr>
          <a:xfrm>
            <a:off x="440513" y="2852347"/>
            <a:ext cx="6751470" cy="869469"/>
          </a:xfrm>
          <a:prstGeom prst="rect">
            <a:avLst/>
          </a:prstGeom>
        </p:spPr>
        <p:txBody>
          <a:bodyPr wrap="square" lIns="0" tIns="0" rIns="0" bIns="0">
            <a:spAutoFit/>
          </a:bodyPr>
          <a:lstStyle/>
          <a:p>
            <a:r>
              <a:rPr lang="en-US" b="1" dirty="0">
                <a:solidFill>
                  <a:srgbClr val="674786"/>
                </a:solidFill>
              </a:rPr>
              <a:t>Brief referral guidance to structured programmers and support services February 2024</a:t>
            </a:r>
          </a:p>
          <a:p>
            <a:r>
              <a:rPr lang="en-US" sz="1050" b="1" dirty="0"/>
              <a:t>For more information, please contact </a:t>
            </a:r>
            <a:r>
              <a:rPr lang="en-US" sz="1050" b="1" dirty="0">
                <a:hlinkClick r:id="rId3"/>
              </a:rPr>
              <a:t>CroydonPrimaryCare@swlondon.nhs.uk</a:t>
            </a:r>
            <a:r>
              <a:rPr lang="en-US" sz="1050" b="1" dirty="0"/>
              <a:t> </a:t>
            </a:r>
            <a:br>
              <a:rPr lang="en-US" sz="1000" dirty="0"/>
            </a:br>
            <a:endParaRPr lang="en-US" sz="1000" b="1" dirty="0"/>
          </a:p>
        </p:txBody>
      </p:sp>
      <p:sp>
        <p:nvSpPr>
          <p:cNvPr id="9" name="Slide Number Placeholder 5">
            <a:extLst>
              <a:ext uri="{FF2B5EF4-FFF2-40B4-BE49-F238E27FC236}">
                <a16:creationId xmlns:a16="http://schemas.microsoft.com/office/drawing/2014/main" id="{628092B7-73C5-9A76-D002-121A78761423}"/>
              </a:ext>
            </a:extLst>
          </p:cNvPr>
          <p:cNvSpPr>
            <a:spLocks noGrp="1"/>
          </p:cNvSpPr>
          <p:nvPr>
            <p:ph type="sldNum" sz="quarter" idx="4294967295"/>
          </p:nvPr>
        </p:nvSpPr>
        <p:spPr>
          <a:xfrm>
            <a:off x="6980238" y="4745038"/>
            <a:ext cx="2163762" cy="398462"/>
          </a:xfrm>
          <a:prstGeom prst="rect">
            <a:avLst/>
          </a:prstGeom>
        </p:spPr>
        <p:txBody>
          <a:bodyPr vert="horz" lIns="91440" tIns="45720" rIns="91440" bIns="45720" rtlCol="0" anchor="ctr"/>
          <a:lstStyle>
            <a:lvl1pPr algn="r">
              <a:defRPr sz="800">
                <a:solidFill>
                  <a:schemeClr val="tx2"/>
                </a:solidFill>
                <a:latin typeface="Arial"/>
                <a:cs typeface="Arial"/>
              </a:defRPr>
            </a:lvl1pPr>
          </a:lstStyle>
          <a:p>
            <a:fld id="{902D5018-2030-2046-84FC-87E41EA86E42}" type="slidenum">
              <a:rPr lang="en-US" smtClean="0"/>
              <a:pPr/>
              <a:t>1</a:t>
            </a:fld>
            <a:endParaRPr lang="en-US" dirty="0"/>
          </a:p>
        </p:txBody>
      </p:sp>
    </p:spTree>
    <p:extLst>
      <p:ext uri="{BB962C8B-B14F-4D97-AF65-F5344CB8AC3E}">
        <p14:creationId xmlns:p14="http://schemas.microsoft.com/office/powerpoint/2010/main" val="2597596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bject 14">
            <a:extLst>
              <a:ext uri="{FF2B5EF4-FFF2-40B4-BE49-F238E27FC236}">
                <a16:creationId xmlns:a16="http://schemas.microsoft.com/office/drawing/2014/main" id="{B28E70A5-B2E8-5924-58F6-BF87DF68200D}"/>
              </a:ext>
            </a:extLst>
          </p:cNvPr>
          <p:cNvSpPr txBox="1"/>
          <p:nvPr/>
        </p:nvSpPr>
        <p:spPr>
          <a:xfrm>
            <a:off x="446353" y="779731"/>
            <a:ext cx="4531317" cy="582943"/>
          </a:xfrm>
          <a:prstGeom prst="rect">
            <a:avLst/>
          </a:prstGeom>
        </p:spPr>
        <p:txBody>
          <a:bodyPr vert="horz" wrap="square" lIns="0" tIns="5487" rIns="0" bIns="0" rtlCol="0">
            <a:spAutoFit/>
          </a:bodyPr>
          <a:lstStyle/>
          <a:p>
            <a:pPr marL="5776">
              <a:spcBef>
                <a:spcPts val="43"/>
              </a:spcBef>
            </a:pPr>
            <a:r>
              <a:rPr lang="en-GB" sz="3752" b="1" spc="-68" dirty="0">
                <a:solidFill>
                  <a:srgbClr val="674786"/>
                </a:solidFill>
                <a:latin typeface="Arial"/>
                <a:cs typeface="Arial"/>
              </a:rPr>
              <a:t>About the guidance</a:t>
            </a:r>
            <a:endParaRPr sz="3752" spc="-68" dirty="0">
              <a:solidFill>
                <a:srgbClr val="674786"/>
              </a:solidFill>
              <a:latin typeface="Arial"/>
              <a:cs typeface="Arial"/>
            </a:endParaRPr>
          </a:p>
        </p:txBody>
      </p:sp>
      <p:grpSp>
        <p:nvGrpSpPr>
          <p:cNvPr id="4" name="Group 3">
            <a:extLst>
              <a:ext uri="{FF2B5EF4-FFF2-40B4-BE49-F238E27FC236}">
                <a16:creationId xmlns:a16="http://schemas.microsoft.com/office/drawing/2014/main" id="{797A14C5-0854-CDBD-D030-8B8DD176AA48}"/>
              </a:ext>
            </a:extLst>
          </p:cNvPr>
          <p:cNvGrpSpPr/>
          <p:nvPr/>
        </p:nvGrpSpPr>
        <p:grpSpPr>
          <a:xfrm>
            <a:off x="440514" y="1559861"/>
            <a:ext cx="7594105" cy="3038821"/>
            <a:chOff x="440513" y="1694282"/>
            <a:chExt cx="5376979" cy="2722664"/>
          </a:xfrm>
        </p:grpSpPr>
        <p:sp>
          <p:nvSpPr>
            <p:cNvPr id="18" name="object 3">
              <a:extLst>
                <a:ext uri="{FF2B5EF4-FFF2-40B4-BE49-F238E27FC236}">
                  <a16:creationId xmlns:a16="http://schemas.microsoft.com/office/drawing/2014/main" id="{751AE621-26CA-DB81-CE5A-D2E32978FC4E}"/>
                </a:ext>
              </a:extLst>
            </p:cNvPr>
            <p:cNvSpPr txBox="1"/>
            <p:nvPr/>
          </p:nvSpPr>
          <p:spPr>
            <a:xfrm>
              <a:off x="3196429" y="2571065"/>
              <a:ext cx="1234902" cy="1270192"/>
            </a:xfrm>
            <a:prstGeom prst="rect">
              <a:avLst/>
            </a:prstGeom>
          </p:spPr>
          <p:txBody>
            <a:bodyPr vert="horz" wrap="square" lIns="0" tIns="5198" rIns="0" bIns="0" rtlCol="0">
              <a:spAutoFit/>
            </a:bodyPr>
            <a:lstStyle/>
            <a:p>
              <a:pPr marL="5776" marR="36676" algn="just">
                <a:lnSpc>
                  <a:spcPts val="992"/>
                </a:lnSpc>
                <a:spcBef>
                  <a:spcPts val="41"/>
                </a:spcBef>
              </a:pPr>
              <a:r>
                <a:rPr lang="en-GB" sz="1000" dirty="0"/>
                <a:t>Research shows that health and care professionals can play a huge role in increasing uptake of these offers. </a:t>
              </a:r>
            </a:p>
            <a:p>
              <a:pPr marL="5776" marR="36676" algn="just">
                <a:lnSpc>
                  <a:spcPts val="992"/>
                </a:lnSpc>
                <a:spcBef>
                  <a:spcPts val="41"/>
                </a:spcBef>
              </a:pPr>
              <a:endParaRPr lang="en-GB" sz="1000" dirty="0"/>
            </a:p>
            <a:p>
              <a:pPr marL="5776" marR="36676" algn="just">
                <a:lnSpc>
                  <a:spcPts val="992"/>
                </a:lnSpc>
                <a:spcBef>
                  <a:spcPts val="41"/>
                </a:spcBef>
              </a:pPr>
              <a:r>
                <a:rPr lang="en-GB" sz="1000" dirty="0"/>
                <a:t>Make sure you have informed the person of their LTC diagnosis or risk, outlined what to expect and ‘sell’ the programme as an integral part of treatment and care. </a:t>
              </a:r>
            </a:p>
          </p:txBody>
        </p:sp>
        <p:sp>
          <p:nvSpPr>
            <p:cNvPr id="19" name="object 4">
              <a:extLst>
                <a:ext uri="{FF2B5EF4-FFF2-40B4-BE49-F238E27FC236}">
                  <a16:creationId xmlns:a16="http://schemas.microsoft.com/office/drawing/2014/main" id="{CB8F1C46-D2A1-7A7E-635E-50B39812E7BE}"/>
                </a:ext>
              </a:extLst>
            </p:cNvPr>
            <p:cNvSpPr txBox="1"/>
            <p:nvPr/>
          </p:nvSpPr>
          <p:spPr>
            <a:xfrm>
              <a:off x="440513" y="2571750"/>
              <a:ext cx="1218441" cy="695701"/>
            </a:xfrm>
            <a:prstGeom prst="rect">
              <a:avLst/>
            </a:prstGeom>
          </p:spPr>
          <p:txBody>
            <a:bodyPr vert="horz" wrap="square" lIns="0" tIns="5198" rIns="0" bIns="0" rtlCol="0">
              <a:spAutoFit/>
            </a:bodyPr>
            <a:lstStyle/>
            <a:p>
              <a:pPr marL="5776" marR="36676" algn="just">
                <a:lnSpc>
                  <a:spcPts val="992"/>
                </a:lnSpc>
                <a:spcBef>
                  <a:spcPts val="41"/>
                </a:spcBef>
              </a:pPr>
              <a:r>
                <a:rPr lang="x-none" sz="1000" dirty="0"/>
                <a:t>Knowledge, motivation and behavioural skills are the key components that enable people to look after their own health, prevent or manage illness and maintain a good quality of life. </a:t>
              </a:r>
              <a:endParaRPr lang="en-GB" sz="1000" dirty="0">
                <a:cs typeface="Arial"/>
              </a:endParaRPr>
            </a:p>
          </p:txBody>
        </p:sp>
        <p:sp>
          <p:nvSpPr>
            <p:cNvPr id="20" name="object 5">
              <a:extLst>
                <a:ext uri="{FF2B5EF4-FFF2-40B4-BE49-F238E27FC236}">
                  <a16:creationId xmlns:a16="http://schemas.microsoft.com/office/drawing/2014/main" id="{8821940D-6EBC-A81E-458F-D960A169D70F}"/>
                </a:ext>
              </a:extLst>
            </p:cNvPr>
            <p:cNvSpPr txBox="1"/>
            <p:nvPr/>
          </p:nvSpPr>
          <p:spPr>
            <a:xfrm>
              <a:off x="4577392" y="2572264"/>
              <a:ext cx="1240100" cy="1844682"/>
            </a:xfrm>
            <a:prstGeom prst="rect">
              <a:avLst/>
            </a:prstGeom>
          </p:spPr>
          <p:txBody>
            <a:bodyPr vert="horz" wrap="square" lIns="0" tIns="5198" rIns="0" bIns="0" rtlCol="0">
              <a:spAutoFit/>
            </a:bodyPr>
            <a:lstStyle/>
            <a:p>
              <a:pPr marL="5776" marR="36676" algn="just">
                <a:lnSpc>
                  <a:spcPts val="992"/>
                </a:lnSpc>
                <a:spcBef>
                  <a:spcPts val="41"/>
                </a:spcBef>
              </a:pPr>
              <a:r>
                <a:rPr lang="en-GB" sz="1000" dirty="0">
                  <a:cs typeface="Arial"/>
                </a:rPr>
                <a:t>There are several accredited CPD options that are available free of charge that can help with having effective referral conversations in an effective way and better understand some of the offers available, including:</a:t>
              </a:r>
            </a:p>
            <a:p>
              <a:pPr marL="5776" marR="36676">
                <a:lnSpc>
                  <a:spcPts val="992"/>
                </a:lnSpc>
                <a:spcBef>
                  <a:spcPts val="41"/>
                </a:spcBef>
              </a:pPr>
              <a:endParaRPr lang="en-GB" sz="1000" dirty="0">
                <a:cs typeface="Arial"/>
              </a:endParaRPr>
            </a:p>
            <a:p>
              <a:pPr marL="177221" marR="36676" indent="-171446">
                <a:lnSpc>
                  <a:spcPts val="992"/>
                </a:lnSpc>
                <a:spcBef>
                  <a:spcPts val="41"/>
                </a:spcBef>
                <a:buFont typeface="Arial" panose="020B0604020202020204" pitchFamily="34" charset="0"/>
                <a:buChar char="•"/>
              </a:pPr>
              <a:r>
                <a:rPr lang="en-GB" sz="1000" dirty="0">
                  <a:cs typeface="Arial"/>
                  <a:hlinkClick r:id="rId3"/>
                </a:rPr>
                <a:t>CDEP Structured Diabetes Education </a:t>
              </a:r>
              <a:endParaRPr lang="en-GB" sz="1000" dirty="0">
                <a:cs typeface="Arial"/>
              </a:endParaRPr>
            </a:p>
            <a:p>
              <a:pPr marL="177221" marR="36676" indent="-171446">
                <a:lnSpc>
                  <a:spcPts val="992"/>
                </a:lnSpc>
                <a:spcBef>
                  <a:spcPts val="41"/>
                </a:spcBef>
                <a:buFont typeface="Arial" panose="020B0604020202020204" pitchFamily="34" charset="0"/>
                <a:buChar char="•"/>
              </a:pPr>
              <a:r>
                <a:rPr lang="en-GB" sz="1000" dirty="0">
                  <a:cs typeface="Arial"/>
                  <a:hlinkClick r:id="rId4"/>
                </a:rPr>
                <a:t>RCGP Non-diabetic Hyperglycaemia and the Diabetes Prevention Programme </a:t>
              </a:r>
              <a:endParaRPr lang="en-GB" sz="1000" dirty="0">
                <a:cs typeface="Arial"/>
              </a:endParaRPr>
            </a:p>
            <a:p>
              <a:pPr marL="177221" marR="36676" indent="-171446">
                <a:lnSpc>
                  <a:spcPts val="992"/>
                </a:lnSpc>
                <a:spcBef>
                  <a:spcPts val="41"/>
                </a:spcBef>
                <a:buFont typeface="Arial" panose="020B0604020202020204" pitchFamily="34" charset="0"/>
                <a:buChar char="•"/>
              </a:pPr>
              <a:r>
                <a:rPr lang="en-GB" sz="1000" dirty="0">
                  <a:cs typeface="Arial"/>
                  <a:hlinkClick r:id="rId5"/>
                </a:rPr>
                <a:t>E-learning for Healthcare Healthy Weight Coach </a:t>
              </a:r>
              <a:endParaRPr lang="en-GB" sz="1000" dirty="0">
                <a:cs typeface="Arial"/>
              </a:endParaRPr>
            </a:p>
          </p:txBody>
        </p:sp>
        <p:sp>
          <p:nvSpPr>
            <p:cNvPr id="21" name="object 6">
              <a:extLst>
                <a:ext uri="{FF2B5EF4-FFF2-40B4-BE49-F238E27FC236}">
                  <a16:creationId xmlns:a16="http://schemas.microsoft.com/office/drawing/2014/main" id="{698FE0EA-AAF9-AD81-E71A-5DA9964D5709}"/>
                </a:ext>
              </a:extLst>
            </p:cNvPr>
            <p:cNvSpPr txBox="1"/>
            <p:nvPr/>
          </p:nvSpPr>
          <p:spPr>
            <a:xfrm>
              <a:off x="1828883" y="2572950"/>
              <a:ext cx="1240100" cy="1040395"/>
            </a:xfrm>
            <a:prstGeom prst="rect">
              <a:avLst/>
            </a:prstGeom>
          </p:spPr>
          <p:txBody>
            <a:bodyPr vert="horz" wrap="square" lIns="0" tIns="5198" rIns="0" bIns="0" rtlCol="0">
              <a:spAutoFit/>
            </a:bodyPr>
            <a:lstStyle/>
            <a:p>
              <a:pPr marL="5776" marR="36676" algn="just">
                <a:lnSpc>
                  <a:spcPts val="992"/>
                </a:lnSpc>
                <a:spcBef>
                  <a:spcPts val="41"/>
                </a:spcBef>
              </a:pPr>
              <a:r>
                <a:rPr lang="x-none" sz="1000" dirty="0"/>
                <a:t>Th</a:t>
              </a:r>
              <a:r>
                <a:rPr lang="en-GB" sz="1000" dirty="0"/>
                <a:t>e</a:t>
              </a:r>
              <a:r>
                <a:rPr lang="x-none" sz="1000" dirty="0"/>
                <a:t> guidance aims to provide a quick reference guide to the</a:t>
              </a:r>
              <a:r>
                <a:rPr lang="en-GB" sz="1000" dirty="0"/>
                <a:t> structured</a:t>
              </a:r>
              <a:r>
                <a:rPr lang="x-none" sz="1000" dirty="0"/>
                <a:t> programmes and services available to support people registered with a Croydon GP / resident in the Borough to make sustainable lifestyle changes and manage their long-term conditions.</a:t>
              </a:r>
              <a:endParaRPr lang="en-GB" sz="1000" dirty="0"/>
            </a:p>
          </p:txBody>
        </p:sp>
        <p:sp>
          <p:nvSpPr>
            <p:cNvPr id="23" name="object 9">
              <a:extLst>
                <a:ext uri="{FF2B5EF4-FFF2-40B4-BE49-F238E27FC236}">
                  <a16:creationId xmlns:a16="http://schemas.microsoft.com/office/drawing/2014/main" id="{F77B60A8-D802-7BD8-B463-C6290E51B773}"/>
                </a:ext>
              </a:extLst>
            </p:cNvPr>
            <p:cNvSpPr txBox="1"/>
            <p:nvPr/>
          </p:nvSpPr>
          <p:spPr>
            <a:xfrm>
              <a:off x="3196429" y="1694283"/>
              <a:ext cx="1257092" cy="170940"/>
            </a:xfrm>
            <a:prstGeom prst="rect">
              <a:avLst/>
            </a:prstGeom>
          </p:spPr>
          <p:txBody>
            <a:bodyPr vert="horz" wrap="square" lIns="0" tIns="6065" rIns="0" bIns="0" rtlCol="0">
              <a:spAutoFit/>
            </a:bodyPr>
            <a:lstStyle/>
            <a:p>
              <a:pPr marL="5776">
                <a:spcBef>
                  <a:spcPts val="48"/>
                </a:spcBef>
              </a:pPr>
              <a:r>
                <a:rPr lang="en-GB" sz="1200" b="1" dirty="0">
                  <a:solidFill>
                    <a:srgbClr val="00827B"/>
                  </a:solidFill>
                  <a:latin typeface="Arial"/>
                  <a:cs typeface="Arial"/>
                </a:rPr>
                <a:t>Gold standard referrals</a:t>
              </a:r>
            </a:p>
          </p:txBody>
        </p:sp>
        <p:sp>
          <p:nvSpPr>
            <p:cNvPr id="24" name="object 10">
              <a:extLst>
                <a:ext uri="{FF2B5EF4-FFF2-40B4-BE49-F238E27FC236}">
                  <a16:creationId xmlns:a16="http://schemas.microsoft.com/office/drawing/2014/main" id="{ADB3A3EE-0CE2-02AF-0FED-0A3D781284FD}"/>
                </a:ext>
              </a:extLst>
            </p:cNvPr>
            <p:cNvSpPr txBox="1"/>
            <p:nvPr/>
          </p:nvSpPr>
          <p:spPr>
            <a:xfrm>
              <a:off x="440514" y="1694283"/>
              <a:ext cx="1172392" cy="336394"/>
            </a:xfrm>
            <a:prstGeom prst="rect">
              <a:avLst/>
            </a:prstGeom>
          </p:spPr>
          <p:txBody>
            <a:bodyPr vert="horz" wrap="square" lIns="0" tIns="6065" rIns="0" bIns="0" rtlCol="0">
              <a:spAutoFit/>
            </a:bodyPr>
            <a:lstStyle/>
            <a:p>
              <a:pPr marL="5776">
                <a:spcBef>
                  <a:spcPts val="48"/>
                </a:spcBef>
              </a:pPr>
              <a:r>
                <a:rPr lang="en-GB" sz="1200" b="1" dirty="0">
                  <a:solidFill>
                    <a:srgbClr val="00827B"/>
                  </a:solidFill>
                  <a:latin typeface="Arial"/>
                  <a:cs typeface="Arial"/>
                </a:rPr>
                <a:t>Support for positive lifestyle changes</a:t>
              </a:r>
            </a:p>
          </p:txBody>
        </p:sp>
        <p:sp>
          <p:nvSpPr>
            <p:cNvPr id="25" name="object 11">
              <a:extLst>
                <a:ext uri="{FF2B5EF4-FFF2-40B4-BE49-F238E27FC236}">
                  <a16:creationId xmlns:a16="http://schemas.microsoft.com/office/drawing/2014/main" id="{9ED447FE-656D-77DE-7105-F87B5D9066C7}"/>
                </a:ext>
              </a:extLst>
            </p:cNvPr>
            <p:cNvSpPr txBox="1"/>
            <p:nvPr/>
          </p:nvSpPr>
          <p:spPr>
            <a:xfrm>
              <a:off x="4577392" y="1694282"/>
              <a:ext cx="1160392" cy="336394"/>
            </a:xfrm>
            <a:prstGeom prst="rect">
              <a:avLst/>
            </a:prstGeom>
          </p:spPr>
          <p:txBody>
            <a:bodyPr vert="horz" wrap="square" lIns="0" tIns="6065" rIns="0" bIns="0" rtlCol="0">
              <a:spAutoFit/>
            </a:bodyPr>
            <a:lstStyle/>
            <a:p>
              <a:pPr marL="5776">
                <a:spcBef>
                  <a:spcPts val="48"/>
                </a:spcBef>
              </a:pPr>
              <a:r>
                <a:rPr lang="en-GB" sz="1200" b="1" dirty="0">
                  <a:solidFill>
                    <a:srgbClr val="00827B"/>
                  </a:solidFill>
                  <a:latin typeface="Arial"/>
                  <a:cs typeface="Arial"/>
                </a:rPr>
                <a:t>Challenging conversations</a:t>
              </a:r>
            </a:p>
          </p:txBody>
        </p:sp>
        <p:sp>
          <p:nvSpPr>
            <p:cNvPr id="26" name="object 12">
              <a:extLst>
                <a:ext uri="{FF2B5EF4-FFF2-40B4-BE49-F238E27FC236}">
                  <a16:creationId xmlns:a16="http://schemas.microsoft.com/office/drawing/2014/main" id="{F05A966A-DEF2-7583-78C8-D631B9A56FE7}"/>
                </a:ext>
              </a:extLst>
            </p:cNvPr>
            <p:cNvSpPr txBox="1"/>
            <p:nvPr/>
          </p:nvSpPr>
          <p:spPr>
            <a:xfrm>
              <a:off x="1828883" y="1694283"/>
              <a:ext cx="1217863" cy="336394"/>
            </a:xfrm>
            <a:prstGeom prst="rect">
              <a:avLst/>
            </a:prstGeom>
          </p:spPr>
          <p:txBody>
            <a:bodyPr vert="horz" wrap="square" lIns="0" tIns="6065" rIns="0" bIns="0" rtlCol="0">
              <a:spAutoFit/>
            </a:bodyPr>
            <a:lstStyle/>
            <a:p>
              <a:pPr marL="5776">
                <a:spcBef>
                  <a:spcPts val="48"/>
                </a:spcBef>
              </a:pPr>
              <a:r>
                <a:rPr lang="en-GB" sz="1200" b="1" dirty="0">
                  <a:solidFill>
                    <a:srgbClr val="00827B"/>
                  </a:solidFill>
                  <a:latin typeface="Arial"/>
                  <a:cs typeface="Arial"/>
                </a:rPr>
                <a:t>There are many services now available</a:t>
              </a:r>
              <a:endParaRPr lang="en-GB" sz="1200" b="1" dirty="0">
                <a:cs typeface="Arial"/>
              </a:endParaRPr>
            </a:p>
          </p:txBody>
        </p:sp>
        <p:cxnSp>
          <p:nvCxnSpPr>
            <p:cNvPr id="29" name="Straight Connector 28">
              <a:extLst>
                <a:ext uri="{FF2B5EF4-FFF2-40B4-BE49-F238E27FC236}">
                  <a16:creationId xmlns:a16="http://schemas.microsoft.com/office/drawing/2014/main" id="{D5A1F54C-6302-529A-582E-231B770C9A0D}"/>
                </a:ext>
              </a:extLst>
            </p:cNvPr>
            <p:cNvCxnSpPr>
              <a:cxnSpLocks/>
            </p:cNvCxnSpPr>
            <p:nvPr/>
          </p:nvCxnSpPr>
          <p:spPr>
            <a:xfrm>
              <a:off x="1828883" y="2389993"/>
              <a:ext cx="121813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B9EDEBB-6295-00A0-B5B5-FC1016DD0192}"/>
                </a:ext>
              </a:extLst>
            </p:cNvPr>
            <p:cNvCxnSpPr>
              <a:cxnSpLocks/>
            </p:cNvCxnSpPr>
            <p:nvPr/>
          </p:nvCxnSpPr>
          <p:spPr>
            <a:xfrm>
              <a:off x="440513" y="2389993"/>
              <a:ext cx="121813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E184DEA-5DE1-BE6A-18A6-719115A93A8E}"/>
                </a:ext>
              </a:extLst>
            </p:cNvPr>
            <p:cNvCxnSpPr>
              <a:cxnSpLocks/>
            </p:cNvCxnSpPr>
            <p:nvPr/>
          </p:nvCxnSpPr>
          <p:spPr>
            <a:xfrm>
              <a:off x="3196429" y="2389993"/>
              <a:ext cx="121813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353874A-3921-BBFE-36A0-584350802768}"/>
                </a:ext>
              </a:extLst>
            </p:cNvPr>
            <p:cNvCxnSpPr>
              <a:cxnSpLocks/>
            </p:cNvCxnSpPr>
            <p:nvPr/>
          </p:nvCxnSpPr>
          <p:spPr>
            <a:xfrm>
              <a:off x="4577392" y="2389993"/>
              <a:ext cx="121813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8" name="Slide Number Placeholder 5">
            <a:extLst>
              <a:ext uri="{FF2B5EF4-FFF2-40B4-BE49-F238E27FC236}">
                <a16:creationId xmlns:a16="http://schemas.microsoft.com/office/drawing/2014/main" id="{4497D07C-610D-8F2E-3B86-59D7C551E613}"/>
              </a:ext>
            </a:extLst>
          </p:cNvPr>
          <p:cNvSpPr>
            <a:spLocks noGrp="1"/>
          </p:cNvSpPr>
          <p:nvPr>
            <p:ph type="sldNum" sz="quarter" idx="4294967295"/>
          </p:nvPr>
        </p:nvSpPr>
        <p:spPr>
          <a:xfrm>
            <a:off x="6980238" y="4745038"/>
            <a:ext cx="2163762" cy="398462"/>
          </a:xfrm>
          <a:prstGeom prst="rect">
            <a:avLst/>
          </a:prstGeom>
        </p:spPr>
        <p:txBody>
          <a:bodyPr vert="horz" lIns="91440" tIns="45720" rIns="91440" bIns="45720" rtlCol="0" anchor="ctr"/>
          <a:lstStyle>
            <a:lvl1pPr algn="r">
              <a:defRPr sz="800">
                <a:solidFill>
                  <a:schemeClr val="tx2"/>
                </a:solidFill>
                <a:latin typeface="Arial"/>
                <a:cs typeface="Arial"/>
              </a:defRPr>
            </a:lvl1pPr>
          </a:lstStyle>
          <a:p>
            <a:fld id="{902D5018-2030-2046-84FC-87E41EA86E42}" type="slidenum">
              <a:rPr lang="en-US" smtClean="0"/>
              <a:pPr/>
              <a:t>2</a:t>
            </a:fld>
            <a:endParaRPr lang="en-US" dirty="0"/>
          </a:p>
        </p:txBody>
      </p:sp>
    </p:spTree>
    <p:extLst>
      <p:ext uri="{BB962C8B-B14F-4D97-AF65-F5344CB8AC3E}">
        <p14:creationId xmlns:p14="http://schemas.microsoft.com/office/powerpoint/2010/main" val="1164632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DBDBB6C-A52B-D57F-27BE-14F292E1D946}"/>
              </a:ext>
            </a:extLst>
          </p:cNvPr>
          <p:cNvGraphicFramePr>
            <a:graphicFrameLocks noGrp="1"/>
          </p:cNvGraphicFramePr>
          <p:nvPr>
            <p:extLst>
              <p:ext uri="{D42A27DB-BD31-4B8C-83A1-F6EECF244321}">
                <p14:modId xmlns:p14="http://schemas.microsoft.com/office/powerpoint/2010/main" val="1424729761"/>
              </p:ext>
            </p:extLst>
          </p:nvPr>
        </p:nvGraphicFramePr>
        <p:xfrm>
          <a:off x="251425" y="767544"/>
          <a:ext cx="8438414" cy="3232275"/>
        </p:xfrm>
        <a:graphic>
          <a:graphicData uri="http://schemas.openxmlformats.org/drawingml/2006/table">
            <a:tbl>
              <a:tblPr firstRow="1" firstCol="1" bandRow="1">
                <a:tableStyleId>{16D9F66E-5EB9-4882-86FB-DCBF35E3C3E4}</a:tableStyleId>
              </a:tblPr>
              <a:tblGrid>
                <a:gridCol w="2059119">
                  <a:extLst>
                    <a:ext uri="{9D8B030D-6E8A-4147-A177-3AD203B41FA5}">
                      <a16:colId xmlns:a16="http://schemas.microsoft.com/office/drawing/2014/main" val="2590776899"/>
                    </a:ext>
                  </a:extLst>
                </a:gridCol>
                <a:gridCol w="3966055">
                  <a:extLst>
                    <a:ext uri="{9D8B030D-6E8A-4147-A177-3AD203B41FA5}">
                      <a16:colId xmlns:a16="http://schemas.microsoft.com/office/drawing/2014/main" val="2446549273"/>
                    </a:ext>
                  </a:extLst>
                </a:gridCol>
                <a:gridCol w="712292">
                  <a:extLst>
                    <a:ext uri="{9D8B030D-6E8A-4147-A177-3AD203B41FA5}">
                      <a16:colId xmlns:a16="http://schemas.microsoft.com/office/drawing/2014/main" val="2605203109"/>
                    </a:ext>
                  </a:extLst>
                </a:gridCol>
                <a:gridCol w="1700948">
                  <a:extLst>
                    <a:ext uri="{9D8B030D-6E8A-4147-A177-3AD203B41FA5}">
                      <a16:colId xmlns:a16="http://schemas.microsoft.com/office/drawing/2014/main" val="1412379058"/>
                    </a:ext>
                  </a:extLst>
                </a:gridCol>
              </a:tblGrid>
              <a:tr h="353326">
                <a:tc>
                  <a:txBody>
                    <a:bodyPr/>
                    <a:lstStyle/>
                    <a:p>
                      <a:pPr>
                        <a:lnSpc>
                          <a:spcPct val="105000"/>
                        </a:lnSpc>
                      </a:pPr>
                      <a:r>
                        <a:rPr lang="en-GB" sz="1100" dirty="0">
                          <a:effectLst/>
                        </a:rPr>
                        <a:t>Programme (link to referral form / website)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127" marR="45127" marT="0" marB="0"/>
                </a:tc>
                <a:tc>
                  <a:txBody>
                    <a:bodyPr/>
                    <a:lstStyle/>
                    <a:p>
                      <a:pPr>
                        <a:lnSpc>
                          <a:spcPct val="105000"/>
                        </a:lnSpc>
                      </a:pPr>
                      <a:r>
                        <a:rPr lang="en-GB" sz="1100">
                          <a:effectLst/>
                        </a:rPr>
                        <a:t>Long term condition criteria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5127" marR="45127" marT="0" marB="0"/>
                </a:tc>
                <a:tc>
                  <a:txBody>
                    <a:bodyPr/>
                    <a:lstStyle/>
                    <a:p>
                      <a:pPr algn="ctr"/>
                      <a:r>
                        <a:rPr lang="en-GB" sz="1100">
                          <a:effectLst/>
                        </a:rPr>
                        <a:t>BMI criteria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5127" marR="45127" marT="0" marB="0"/>
                </a:tc>
                <a:tc>
                  <a:txBody>
                    <a:bodyPr/>
                    <a:lstStyle/>
                    <a:p>
                      <a:pPr marR="90170"/>
                      <a:r>
                        <a:rPr lang="en-GB" sz="1100">
                          <a:effectLst/>
                        </a:rPr>
                        <a:t>Exclusion criteria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5127" marR="45127" marT="0" marB="0"/>
                </a:tc>
                <a:extLst>
                  <a:ext uri="{0D108BD9-81ED-4DB2-BD59-A6C34878D82A}">
                    <a16:rowId xmlns:a16="http://schemas.microsoft.com/office/drawing/2014/main" val="3090398654"/>
                  </a:ext>
                </a:extLst>
              </a:tr>
              <a:tr h="1600200">
                <a:tc>
                  <a:txBody>
                    <a:bodyPr/>
                    <a:lstStyle/>
                    <a:p>
                      <a:pPr>
                        <a:lnSpc>
                          <a:spcPct val="105000"/>
                        </a:lnSpc>
                      </a:pPr>
                      <a:r>
                        <a:rPr lang="en-GB" sz="1100" u="sng" dirty="0">
                          <a:solidFill>
                            <a:srgbClr val="0563C1"/>
                          </a:solidFill>
                          <a:effectLst/>
                          <a:hlinkClick r:id="rId2">
                            <a:extLst>
                              <a:ext uri="{A12FA001-AC4F-418D-AE19-62706E023703}">
                                <ahyp:hlinkClr xmlns:ahyp="http://schemas.microsoft.com/office/drawing/2018/hyperlinkcolor" val="tx"/>
                              </a:ext>
                            </a:extLst>
                          </a:hlinkClick>
                        </a:rPr>
                        <a:t>Diabetes Prevention Programme (Healthier You)</a:t>
                      </a:r>
                      <a:r>
                        <a:rPr lang="en-GB" sz="1100" u="sng" dirty="0">
                          <a:solidFill>
                            <a:schemeClr val="tx1"/>
                          </a:solidFill>
                          <a:effectLst/>
                          <a:hlinkClick r:id="rId2">
                            <a:extLst>
                              <a:ext uri="{A12FA001-AC4F-418D-AE19-62706E023703}">
                                <ahyp:hlinkClr xmlns:ahyp="http://schemas.microsoft.com/office/drawing/2018/hyperlinkcolor" val="tx"/>
                              </a:ext>
                            </a:extLst>
                          </a:hlinkClick>
                        </a:rPr>
                        <a:t>*</a:t>
                      </a:r>
                      <a:endParaRPr lang="en-GB" sz="1100" u="sng" dirty="0">
                        <a:solidFill>
                          <a:schemeClr val="tx1"/>
                        </a:solidFill>
                        <a:effectLst/>
                      </a:endParaRPr>
                    </a:p>
                    <a:p>
                      <a:pPr>
                        <a:lnSpc>
                          <a:spcPct val="105000"/>
                        </a:lnSpc>
                      </a:pPr>
                      <a:endParaRPr lang="en-GB" sz="11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45127" marR="45127" marT="0" marB="0"/>
                </a:tc>
                <a:tc>
                  <a:txBody>
                    <a:bodyPr/>
                    <a:lstStyle/>
                    <a:p>
                      <a:pPr>
                        <a:lnSpc>
                          <a:spcPct val="105000"/>
                        </a:lnSpc>
                      </a:pPr>
                      <a:r>
                        <a:rPr lang="en-GB" sz="1100" dirty="0">
                          <a:effectLst/>
                        </a:rPr>
                        <a:t>Blood test result in the non-diabetes hyperglycaemia range (HbA1c 42-47.9 mmol/l OR FBG 5.5-6.9 mmol/l) in the last 12 months </a:t>
                      </a:r>
                    </a:p>
                    <a:p>
                      <a:pPr>
                        <a:lnSpc>
                          <a:spcPct val="105000"/>
                        </a:lnSpc>
                      </a:pPr>
                      <a:r>
                        <a:rPr lang="en-GB" sz="1100" dirty="0">
                          <a:effectLst/>
                        </a:rPr>
                        <a:t>OR</a:t>
                      </a:r>
                    </a:p>
                    <a:p>
                      <a:r>
                        <a:rPr lang="en-GB" sz="1100" dirty="0">
                          <a:effectLst/>
                        </a:rPr>
                        <a:t>History of Gestational Diabetes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127" marR="45127" marT="0" marB="0"/>
                </a:tc>
                <a:tc>
                  <a:txBody>
                    <a:bodyPr/>
                    <a:lstStyle/>
                    <a:p>
                      <a:pPr algn="ctr"/>
                      <a:r>
                        <a:rPr lang="en-GB" sz="1100" dirty="0">
                          <a:effectLst/>
                        </a:rPr>
                        <a:t>x</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127" marR="45127" marT="0" marB="0"/>
                </a:tc>
                <a:tc>
                  <a:txBody>
                    <a:bodyPr/>
                    <a:lstStyle/>
                    <a:p>
                      <a:pPr marR="90170"/>
                      <a:r>
                        <a:rPr lang="en-GB" sz="1100" dirty="0">
                          <a:effectLst/>
                        </a:rPr>
                        <a:t>Pregnancy</a:t>
                      </a:r>
                    </a:p>
                    <a:p>
                      <a:pPr marR="90170"/>
                      <a:r>
                        <a:rPr lang="en-GB" sz="1100" dirty="0">
                          <a:effectLst/>
                        </a:rPr>
                        <a:t>Blood results suggesting type 2 diabetes</a:t>
                      </a:r>
                    </a:p>
                    <a:p>
                      <a:pPr marR="90170"/>
                      <a:r>
                        <a:rPr lang="en-GB" sz="1100" dirty="0">
                          <a:effectLst/>
                        </a:rPr>
                        <a:t>Anyone aged over 80 without prior consideration for the risks and benefits of a programme</a:t>
                      </a:r>
                    </a:p>
                    <a:p>
                      <a:pPr marR="90170"/>
                      <a:r>
                        <a:rPr lang="en-GB" sz="1100" dirty="0">
                          <a:effectLst/>
                        </a:rPr>
                        <a:t>Bariatric Surgery within the last 2 years</a:t>
                      </a:r>
                    </a:p>
                    <a:p>
                      <a:pPr marR="90170"/>
                      <a:r>
                        <a:rPr lang="en-GB" sz="1100" dirty="0">
                          <a:effectLst/>
                        </a:rPr>
                        <a:t>Active Eating Disorder</a:t>
                      </a:r>
                    </a:p>
                  </a:txBody>
                  <a:tcPr marL="45127" marR="45127" marT="0" marB="0"/>
                </a:tc>
                <a:extLst>
                  <a:ext uri="{0D108BD9-81ED-4DB2-BD59-A6C34878D82A}">
                    <a16:rowId xmlns:a16="http://schemas.microsoft.com/office/drawing/2014/main" val="1969741514"/>
                  </a:ext>
                </a:extLst>
              </a:tr>
              <a:tr h="661860">
                <a:tc>
                  <a:txBody>
                    <a:bodyPr/>
                    <a:lstStyle/>
                    <a:p>
                      <a:pPr>
                        <a:lnSpc>
                          <a:spcPct val="105000"/>
                        </a:lnSpc>
                      </a:pPr>
                      <a:r>
                        <a:rPr lang="en-GB" sz="1100" u="sng" dirty="0">
                          <a:effectLst/>
                          <a:hlinkClick r:id="rId3"/>
                        </a:rPr>
                        <a:t>Diabetes education courses</a:t>
                      </a:r>
                      <a:r>
                        <a:rPr lang="en-GB" sz="1100" u="sng" dirty="0">
                          <a:effectLst/>
                        </a:rPr>
                        <a:t> (Diabetes Book &amp; Learn)*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127" marR="45127" marT="0" marB="0"/>
                </a:tc>
                <a:tc>
                  <a:txBody>
                    <a:bodyPr/>
                    <a:lstStyle/>
                    <a:p>
                      <a:r>
                        <a:rPr lang="en-GB" sz="1100" dirty="0">
                          <a:effectLst/>
                        </a:rPr>
                        <a:t>Type 2 diabetes diagnosis, or a carer for someone with type 2 diabetes</a:t>
                      </a:r>
                    </a:p>
                    <a:p>
                      <a:r>
                        <a:rPr lang="en-GB" sz="1100" dirty="0">
                          <a:effectLst/>
                        </a:rPr>
                        <a:t>(Type 1 / rare diabetes patients are referred by their specialist).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127" marR="45127" marT="0" marB="0"/>
                </a:tc>
                <a:tc>
                  <a:txBody>
                    <a:bodyPr/>
                    <a:lstStyle/>
                    <a:p>
                      <a:pPr algn="ct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5127" marR="45127" marT="0" marB="0"/>
                </a:tc>
                <a:tc>
                  <a:txBody>
                    <a:bodyPr/>
                    <a:lstStyle/>
                    <a:p>
                      <a:pPr marR="90170" algn="ctr"/>
                      <a:r>
                        <a:rPr lang="en-GB" sz="1100" dirty="0">
                          <a:effectLst/>
                          <a:latin typeface="Calibri" panose="020F0502020204030204" pitchFamily="34" charset="0"/>
                          <a:ea typeface="Calibri" panose="020F0502020204030204" pitchFamily="34" charset="0"/>
                          <a:cs typeface="Times New Roman" panose="02020603050405020304" pitchFamily="18" charset="0"/>
                        </a:rPr>
                        <a:t>Under 18</a:t>
                      </a:r>
                    </a:p>
                  </a:txBody>
                  <a:tcPr marL="45127" marR="45127" marT="0" marB="0"/>
                </a:tc>
                <a:extLst>
                  <a:ext uri="{0D108BD9-81ED-4DB2-BD59-A6C34878D82A}">
                    <a16:rowId xmlns:a16="http://schemas.microsoft.com/office/drawing/2014/main" val="2459779303"/>
                  </a:ext>
                </a:extLst>
              </a:tr>
              <a:tr h="373049">
                <a:tc>
                  <a:txBody>
                    <a:bodyPr/>
                    <a:lstStyle/>
                    <a:p>
                      <a:pPr>
                        <a:lnSpc>
                          <a:spcPct val="105000"/>
                        </a:lnSpc>
                      </a:pPr>
                      <a:r>
                        <a:rPr lang="en-GB" sz="1100" u="sng" dirty="0">
                          <a:effectLst/>
                          <a:hlinkClick r:id="rId4"/>
                        </a:rPr>
                        <a:t>Expert Patient Programme</a:t>
                      </a:r>
                      <a:r>
                        <a:rPr lang="en-GB" sz="1100" u="sng" dirty="0">
                          <a:effectLst/>
                        </a:rPr>
                        <a:t>*</a:t>
                      </a:r>
                      <a:endParaRPr lang="en-GB" sz="1100" dirty="0">
                        <a:effectLst/>
                      </a:endParaRPr>
                    </a:p>
                    <a:p>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127" marR="45127" marT="0" marB="0"/>
                </a:tc>
                <a:tc>
                  <a:txBody>
                    <a:bodyPr/>
                    <a:lstStyle/>
                    <a:p>
                      <a:r>
                        <a:rPr lang="en-GB" sz="1100" dirty="0">
                          <a:effectLst/>
                        </a:rPr>
                        <a:t>One or more LTC/s or a carer for someone with LTC/s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127" marR="45127" marT="0" marB="0"/>
                </a:tc>
                <a:tc>
                  <a:txBody>
                    <a:bodyPr/>
                    <a:lstStyle/>
                    <a:p>
                      <a:pPr algn="ct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5127" marR="45127" marT="0" marB="0"/>
                </a:tc>
                <a:tc>
                  <a:txBody>
                    <a:bodyPr/>
                    <a:lstStyle/>
                    <a:p>
                      <a:pPr marR="90170" algn="ctr"/>
                      <a:r>
                        <a:rPr lang="en-GB" sz="1100" dirty="0">
                          <a:effectLst/>
                        </a:rPr>
                        <a:t>Under 18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127" marR="45127" marT="0" marB="0"/>
                </a:tc>
                <a:extLst>
                  <a:ext uri="{0D108BD9-81ED-4DB2-BD59-A6C34878D82A}">
                    <a16:rowId xmlns:a16="http://schemas.microsoft.com/office/drawing/2014/main" val="1005160393"/>
                  </a:ext>
                </a:extLst>
              </a:tr>
            </a:tbl>
          </a:graphicData>
        </a:graphic>
      </p:graphicFrame>
      <p:sp>
        <p:nvSpPr>
          <p:cNvPr id="3" name="Title 2">
            <a:extLst>
              <a:ext uri="{FF2B5EF4-FFF2-40B4-BE49-F238E27FC236}">
                <a16:creationId xmlns:a16="http://schemas.microsoft.com/office/drawing/2014/main" id="{1F7FA9BD-3C24-1D41-9B64-53B8C357B33C}"/>
              </a:ext>
            </a:extLst>
          </p:cNvPr>
          <p:cNvSpPr txBox="1">
            <a:spLocks/>
          </p:cNvSpPr>
          <p:nvPr/>
        </p:nvSpPr>
        <p:spPr>
          <a:xfrm>
            <a:off x="89297" y="230927"/>
            <a:ext cx="8600541" cy="536617"/>
          </a:xfrm>
          <a:prstGeom prst="rect">
            <a:avLst/>
          </a:prstGeom>
          <a:solidFill>
            <a:schemeClr val="bg1"/>
          </a:solidFill>
        </p:spPr>
        <p:txBody>
          <a:bodyP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674786"/>
                </a:solidFill>
                <a:latin typeface="Arial" panose="020B0604020202020204" pitchFamily="34" charset="0"/>
                <a:cs typeface="Arial" panose="020B0604020202020204" pitchFamily="34" charset="0"/>
              </a:rPr>
              <a:t>Focus on long term conditions prevention and self-management</a:t>
            </a:r>
          </a:p>
        </p:txBody>
      </p:sp>
      <p:sp>
        <p:nvSpPr>
          <p:cNvPr id="2" name="TextBox 1">
            <a:extLst>
              <a:ext uri="{FF2B5EF4-FFF2-40B4-BE49-F238E27FC236}">
                <a16:creationId xmlns:a16="http://schemas.microsoft.com/office/drawing/2014/main" id="{6E37D633-4211-F08B-ABFF-DCCA9400930C}"/>
              </a:ext>
            </a:extLst>
          </p:cNvPr>
          <p:cNvSpPr txBox="1"/>
          <p:nvPr/>
        </p:nvSpPr>
        <p:spPr>
          <a:xfrm>
            <a:off x="337227" y="4191290"/>
            <a:ext cx="4481208" cy="369332"/>
          </a:xfrm>
          <a:prstGeom prst="rect">
            <a:avLst/>
          </a:prstGeom>
          <a:noFill/>
        </p:spPr>
        <p:txBody>
          <a:bodyPr wrap="square" rtlCol="0">
            <a:spAutoFit/>
          </a:bodyPr>
          <a:lstStyle/>
          <a:p>
            <a:r>
              <a:rPr lang="en-GB" dirty="0"/>
              <a:t>* Self-referral/registration available</a:t>
            </a:r>
          </a:p>
        </p:txBody>
      </p:sp>
    </p:spTree>
    <p:extLst>
      <p:ext uri="{BB962C8B-B14F-4D97-AF65-F5344CB8AC3E}">
        <p14:creationId xmlns:p14="http://schemas.microsoft.com/office/powerpoint/2010/main" val="289320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C2AF39A9-18EF-729D-B399-0700E028CCA7}"/>
              </a:ext>
            </a:extLst>
          </p:cNvPr>
          <p:cNvSpPr txBox="1">
            <a:spLocks/>
          </p:cNvSpPr>
          <p:nvPr/>
        </p:nvSpPr>
        <p:spPr>
          <a:xfrm>
            <a:off x="120262" y="89633"/>
            <a:ext cx="7886700" cy="43534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rgbClr val="674786"/>
                </a:solidFill>
                <a:latin typeface="Arial" panose="020B0604020202020204" pitchFamily="34" charset="0"/>
                <a:cs typeface="Arial" panose="020B0604020202020204" pitchFamily="34" charset="0"/>
              </a:rPr>
              <a:t>Focus on healthy weight</a:t>
            </a:r>
          </a:p>
        </p:txBody>
      </p:sp>
      <p:graphicFrame>
        <p:nvGraphicFramePr>
          <p:cNvPr id="4" name="Table 3">
            <a:extLst>
              <a:ext uri="{FF2B5EF4-FFF2-40B4-BE49-F238E27FC236}">
                <a16:creationId xmlns:a16="http://schemas.microsoft.com/office/drawing/2014/main" id="{173EA582-4E5A-83D8-A4B8-3259FBFA88AE}"/>
              </a:ext>
            </a:extLst>
          </p:cNvPr>
          <p:cNvGraphicFramePr>
            <a:graphicFrameLocks noGrp="1"/>
          </p:cNvGraphicFramePr>
          <p:nvPr>
            <p:extLst>
              <p:ext uri="{D42A27DB-BD31-4B8C-83A1-F6EECF244321}">
                <p14:modId xmlns:p14="http://schemas.microsoft.com/office/powerpoint/2010/main" val="229678246"/>
              </p:ext>
            </p:extLst>
          </p:nvPr>
        </p:nvGraphicFramePr>
        <p:xfrm>
          <a:off x="120262" y="501387"/>
          <a:ext cx="8903475" cy="4461764"/>
        </p:xfrm>
        <a:graphic>
          <a:graphicData uri="http://schemas.openxmlformats.org/drawingml/2006/table">
            <a:tbl>
              <a:tblPr firstRow="1" firstCol="1" bandRow="1">
                <a:tableStyleId>{16D9F66E-5EB9-4882-86FB-DCBF35E3C3E4}</a:tableStyleId>
              </a:tblPr>
              <a:tblGrid>
                <a:gridCol w="2030984">
                  <a:extLst>
                    <a:ext uri="{9D8B030D-6E8A-4147-A177-3AD203B41FA5}">
                      <a16:colId xmlns:a16="http://schemas.microsoft.com/office/drawing/2014/main" val="4251681335"/>
                    </a:ext>
                  </a:extLst>
                </a:gridCol>
                <a:gridCol w="1552074">
                  <a:extLst>
                    <a:ext uri="{9D8B030D-6E8A-4147-A177-3AD203B41FA5}">
                      <a16:colId xmlns:a16="http://schemas.microsoft.com/office/drawing/2014/main" val="1546531928"/>
                    </a:ext>
                  </a:extLst>
                </a:gridCol>
                <a:gridCol w="2129590">
                  <a:extLst>
                    <a:ext uri="{9D8B030D-6E8A-4147-A177-3AD203B41FA5}">
                      <a16:colId xmlns:a16="http://schemas.microsoft.com/office/drawing/2014/main" val="2198452009"/>
                    </a:ext>
                  </a:extLst>
                </a:gridCol>
                <a:gridCol w="3190827">
                  <a:extLst>
                    <a:ext uri="{9D8B030D-6E8A-4147-A177-3AD203B41FA5}">
                      <a16:colId xmlns:a16="http://schemas.microsoft.com/office/drawing/2014/main" val="3243514643"/>
                    </a:ext>
                  </a:extLst>
                </a:gridCol>
              </a:tblGrid>
              <a:tr h="329232">
                <a:tc>
                  <a:txBody>
                    <a:bodyPr/>
                    <a:lstStyle/>
                    <a:p>
                      <a:pPr>
                        <a:tabLst>
                          <a:tab pos="457200" algn="l"/>
                        </a:tabLst>
                      </a:pPr>
                      <a:r>
                        <a:rPr lang="en-GB" sz="1100" dirty="0">
                          <a:effectLst/>
                        </a:rPr>
                        <a:t>Programme</a:t>
                      </a:r>
                    </a:p>
                    <a:p>
                      <a:pPr>
                        <a:tabLst>
                          <a:tab pos="457200" algn="l"/>
                        </a:tabLst>
                      </a:pPr>
                      <a:r>
                        <a:rPr lang="en-GB" sz="1100" dirty="0">
                          <a:effectLst/>
                        </a:rPr>
                        <a:t>(link to referral form / website)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7219" marR="17219" marT="0" marB="0"/>
                </a:tc>
                <a:tc>
                  <a:txBody>
                    <a:bodyPr/>
                    <a:lstStyle/>
                    <a:p>
                      <a:pPr algn="ctr">
                        <a:lnSpc>
                          <a:spcPct val="105000"/>
                        </a:lnSpc>
                      </a:pPr>
                      <a:r>
                        <a:rPr lang="en-GB" sz="1100">
                          <a:effectLst/>
                        </a:rPr>
                        <a:t>Long term condition criteria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17219" marR="17219" marT="0" marB="0"/>
                </a:tc>
                <a:tc>
                  <a:txBody>
                    <a:bodyPr/>
                    <a:lstStyle/>
                    <a:p>
                      <a:pPr>
                        <a:lnSpc>
                          <a:spcPct val="105000"/>
                        </a:lnSpc>
                      </a:pPr>
                      <a:r>
                        <a:rPr lang="en-GB" sz="1100" dirty="0">
                          <a:effectLst/>
                        </a:rPr>
                        <a:t>BMI criteria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7219" marR="17219" marT="0" marB="0"/>
                </a:tc>
                <a:tc>
                  <a:txBody>
                    <a:bodyPr/>
                    <a:lstStyle/>
                    <a:p>
                      <a:pPr algn="ctr">
                        <a:lnSpc>
                          <a:spcPct val="105000"/>
                        </a:lnSpc>
                      </a:pPr>
                      <a:r>
                        <a:rPr lang="en-GB" sz="1100" dirty="0">
                          <a:effectLst/>
                        </a:rPr>
                        <a:t>Exclusion criteria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7219" marR="17219" marT="0" marB="0"/>
                </a:tc>
                <a:extLst>
                  <a:ext uri="{0D108BD9-81ED-4DB2-BD59-A6C34878D82A}">
                    <a16:rowId xmlns:a16="http://schemas.microsoft.com/office/drawing/2014/main" val="1728912860"/>
                  </a:ext>
                </a:extLst>
              </a:tr>
              <a:tr h="1006034">
                <a:tc>
                  <a:txBody>
                    <a:bodyPr/>
                    <a:lstStyle/>
                    <a:p>
                      <a:pPr>
                        <a:tabLst>
                          <a:tab pos="457200" algn="l"/>
                        </a:tabLst>
                      </a:pPr>
                      <a:r>
                        <a:rPr lang="en-GB" sz="1100" u="sng" dirty="0">
                          <a:effectLst/>
                          <a:hlinkClick r:id="rId2"/>
                        </a:rPr>
                        <a:t>Live Well Croydon</a:t>
                      </a:r>
                      <a:r>
                        <a:rPr lang="en-GB" sz="1100" u="sng" dirty="0">
                          <a:effectLst/>
                        </a:rPr>
                        <a:t>*</a:t>
                      </a:r>
                    </a:p>
                    <a:p>
                      <a:pPr>
                        <a:tabLst>
                          <a:tab pos="457200" algn="l"/>
                        </a:tabLst>
                      </a:pPr>
                      <a:endParaRPr lang="en-GB" sz="1100" u="sng" dirty="0">
                        <a:effectLst/>
                        <a:latin typeface="Calibri" panose="020F0502020204030204" pitchFamily="34" charset="0"/>
                        <a:ea typeface="Calibri" panose="020F0502020204030204" pitchFamily="34" charset="0"/>
                        <a:cs typeface="Times New Roman" panose="02020603050405020304" pitchFamily="18" charset="0"/>
                      </a:endParaRPr>
                    </a:p>
                    <a:p>
                      <a:pPr>
                        <a:tabLst>
                          <a:tab pos="457200" algn="l"/>
                        </a:tabLst>
                      </a:pPr>
                      <a:r>
                        <a:rPr lang="en-GB" sz="1100" u="sng" dirty="0">
                          <a:effectLst/>
                          <a:latin typeface="Calibri" panose="020F0502020204030204" pitchFamily="34" charset="0"/>
                          <a:ea typeface="Calibri" panose="020F0502020204030204" pitchFamily="34" charset="0"/>
                          <a:cs typeface="Times New Roman" panose="02020603050405020304" pitchFamily="18" charset="0"/>
                        </a:rPr>
                        <a:t>Incorporating - </a:t>
                      </a:r>
                      <a:r>
                        <a:rPr lang="en-GB" sz="1100" b="1" i="1" u="sng" dirty="0" err="1">
                          <a:solidFill>
                            <a:srgbClr val="1F4E79"/>
                          </a:solidFill>
                          <a:effectLst/>
                          <a:latin typeface="Calibri" panose="020F0502020204030204" pitchFamily="34" charset="0"/>
                          <a:ea typeface="Calibri" panose="020F0502020204030204" pitchFamily="34" charset="0"/>
                          <a:cs typeface="Calibri" panose="020F0502020204030204" pitchFamily="34" charset="0"/>
                          <a:hlinkClick r:id="rId3"/>
                        </a:rPr>
                        <a:t>Oviva</a:t>
                      </a:r>
                      <a:r>
                        <a:rPr lang="en-GB" sz="1100" b="1" i="1" u="sng" dirty="0">
                          <a:solidFill>
                            <a:srgbClr val="1F4E79"/>
                          </a:solidFill>
                          <a:effectLst/>
                          <a:latin typeface="Calibri" panose="020F0502020204030204" pitchFamily="34" charset="0"/>
                          <a:ea typeface="Calibri" panose="020F0502020204030204" pitchFamily="34" charset="0"/>
                          <a:cs typeface="Calibri" panose="020F0502020204030204" pitchFamily="34" charset="0"/>
                          <a:hlinkClick r:id="rId3"/>
                        </a:rPr>
                        <a:t> service for people with </a:t>
                      </a:r>
                      <a:r>
                        <a:rPr lang="en-GB" sz="1100" i="1" dirty="0">
                          <a:effectLst/>
                          <a:latin typeface="Calibri" panose="020F0502020204030204" pitchFamily="34" charset="0"/>
                          <a:ea typeface="Calibri" panose="020F0502020204030204" pitchFamily="34" charset="0"/>
                          <a:cs typeface="Calibri" panose="020F0502020204030204" pitchFamily="34" charset="0"/>
                          <a:hlinkClick r:id="rId3"/>
                        </a:rPr>
                        <a:t>Black African and Black Caribbean heritage</a:t>
                      </a:r>
                      <a:r>
                        <a:rPr lang="en-GB" sz="1100" b="1" i="1" u="sng" dirty="0">
                          <a:solidFill>
                            <a:srgbClr val="1F4E79"/>
                          </a:solidFill>
                          <a:effectLst/>
                          <a:latin typeface="Calibri" panose="020F0502020204030204" pitchFamily="34" charset="0"/>
                          <a:ea typeface="Calibri" panose="020F0502020204030204" pitchFamily="34" charset="0"/>
                          <a:cs typeface="Calibri" panose="020F0502020204030204" pitchFamily="34" charset="0"/>
                          <a:hlinkClick r:id="rId3"/>
                        </a:rPr>
                        <a:t> </a:t>
                      </a:r>
                      <a:endParaRPr lang="en-GB" sz="1100" b="1" i="1" u="sng" dirty="0">
                        <a:solidFill>
                          <a:srgbClr val="1F4E79"/>
                        </a:solidFill>
                        <a:effectLst/>
                        <a:latin typeface="Calibri" panose="020F0502020204030204" pitchFamily="34" charset="0"/>
                        <a:ea typeface="Calibri" panose="020F0502020204030204" pitchFamily="34" charset="0"/>
                        <a:cs typeface="Calibri" panose="020F0502020204030204" pitchFamily="34" charset="0"/>
                      </a:endParaRPr>
                    </a:p>
                  </a:txBody>
                  <a:tcPr marL="17219" marR="17219" marT="0" marB="0"/>
                </a:tc>
                <a:tc>
                  <a:txBody>
                    <a:bodyPr/>
                    <a:lstStyle/>
                    <a:p>
                      <a:pPr>
                        <a:lnSpc>
                          <a:spcPct val="105000"/>
                        </a:lnSpc>
                      </a:pPr>
                      <a:r>
                        <a:rPr lang="en-GB" sz="1100" dirty="0">
                          <a:effectLst/>
                          <a:latin typeface="Calibri" panose="020F0502020204030204" pitchFamily="34" charset="0"/>
                          <a:cs typeface="Times New Roman" panose="02020603050405020304" pitchFamily="18" charset="0"/>
                        </a:rPr>
                        <a:t>BMI ≥ 27.5 to ≤ 35 with one or more LTCs</a:t>
                      </a:r>
                    </a:p>
                  </a:txBody>
                  <a:tcPr marL="17219" marR="17219" marT="0" marB="0"/>
                </a:tc>
                <a:tc>
                  <a:txBody>
                    <a:bodyPr/>
                    <a:lstStyle/>
                    <a:p>
                      <a:pPr>
                        <a:lnSpc>
                          <a:spcPct val="105000"/>
                        </a:lnSpc>
                      </a:pPr>
                      <a:r>
                        <a:rPr lang="en-GB" sz="1100" dirty="0">
                          <a:effectLst/>
                          <a:latin typeface="Calibri" panose="020F0502020204030204" pitchFamily="34" charset="0"/>
                          <a:cs typeface="Times New Roman" panose="02020603050405020304" pitchFamily="18" charset="0"/>
                        </a:rPr>
                        <a:t>BMI ≥ 30 to ≤ 40</a:t>
                      </a:r>
                    </a:p>
                    <a:p>
                      <a:pPr>
                        <a:lnSpc>
                          <a:spcPct val="105000"/>
                        </a:lnSpc>
                      </a:pPr>
                      <a:r>
                        <a:rPr lang="en-GB" sz="1100" dirty="0">
                          <a:effectLst/>
                          <a:latin typeface="Calibri" panose="020F0502020204030204" pitchFamily="34" charset="0"/>
                          <a:cs typeface="Times New Roman" panose="02020603050405020304" pitchFamily="18" charset="0"/>
                        </a:rPr>
                        <a:t>BMI ≥ 27.5 to ≤ 40</a:t>
                      </a:r>
                    </a:p>
                  </a:txBody>
                  <a:tcPr marL="17219" marR="17219" marT="0" marB="0"/>
                </a:tc>
                <a:tc>
                  <a:txBody>
                    <a:bodyPr/>
                    <a:lstStyle/>
                    <a:p>
                      <a:pPr algn="l">
                        <a:lnSpc>
                          <a:spcPct val="105000"/>
                        </a:lnSpc>
                      </a:pPr>
                      <a:r>
                        <a:rPr lang="en-GB" sz="1100" dirty="0">
                          <a:effectLst/>
                          <a:latin typeface="Calibri" panose="020F0502020204030204" pitchFamily="34" charset="0"/>
                          <a:ea typeface="Calibri" panose="020F0502020204030204" pitchFamily="34" charset="0"/>
                          <a:cs typeface="Times New Roman" panose="02020603050405020304" pitchFamily="18" charset="0"/>
                        </a:rPr>
                        <a:t>Under 18</a:t>
                      </a:r>
                    </a:p>
                    <a:p>
                      <a:pPr algn="l">
                        <a:lnSpc>
                          <a:spcPct val="105000"/>
                        </a:lnSpc>
                      </a:pPr>
                      <a:r>
                        <a:rPr lang="en-GB" sz="1100" dirty="0">
                          <a:effectLst/>
                          <a:latin typeface="Calibri" panose="020F0502020204030204" pitchFamily="34" charset="0"/>
                          <a:ea typeface="Calibri" panose="020F0502020204030204" pitchFamily="34" charset="0"/>
                          <a:cs typeface="Times New Roman" panose="02020603050405020304" pitchFamily="18" charset="0"/>
                        </a:rPr>
                        <a:t>Have completed 2x attempts in past year</a:t>
                      </a:r>
                    </a:p>
                    <a:p>
                      <a:pPr algn="l">
                        <a:lnSpc>
                          <a:spcPct val="105000"/>
                        </a:lnSpc>
                      </a:pPr>
                      <a:r>
                        <a:rPr lang="en-GB" sz="1100" dirty="0">
                          <a:effectLst/>
                          <a:latin typeface="Calibri" panose="020F0502020204030204" pitchFamily="34" charset="0"/>
                          <a:ea typeface="Calibri" panose="020F0502020204030204" pitchFamily="34" charset="0"/>
                          <a:cs typeface="Times New Roman" panose="02020603050405020304" pitchFamily="18" charset="0"/>
                        </a:rPr>
                        <a:t>BMI ≥ 35 and complex needs</a:t>
                      </a:r>
                    </a:p>
                    <a:p>
                      <a:pPr algn="l">
                        <a:lnSpc>
                          <a:spcPct val="105000"/>
                        </a:lnSpc>
                      </a:pPr>
                      <a:r>
                        <a:rPr lang="en-GB" sz="1100" dirty="0">
                          <a:effectLst/>
                          <a:latin typeface="Calibri" panose="020F0502020204030204" pitchFamily="34" charset="0"/>
                          <a:ea typeface="Calibri" panose="020F0502020204030204" pitchFamily="34" charset="0"/>
                          <a:cs typeface="Times New Roman" panose="02020603050405020304" pitchFamily="18" charset="0"/>
                        </a:rPr>
                        <a:t>Pregnancy and breastfeeding</a:t>
                      </a:r>
                    </a:p>
                    <a:p>
                      <a:pPr algn="l">
                        <a:lnSpc>
                          <a:spcPct val="105000"/>
                        </a:lnSpc>
                      </a:pPr>
                      <a:r>
                        <a:rPr lang="en-GB" sz="1100" dirty="0">
                          <a:effectLst/>
                          <a:latin typeface="Calibri" panose="020F0502020204030204" pitchFamily="34" charset="0"/>
                          <a:ea typeface="Calibri" panose="020F0502020204030204" pitchFamily="34" charset="0"/>
                          <a:cs typeface="Times New Roman" panose="02020603050405020304" pitchFamily="18" charset="0"/>
                        </a:rPr>
                        <a:t>Post bariatric surgery</a:t>
                      </a:r>
                    </a:p>
                    <a:p>
                      <a:pPr algn="l">
                        <a:lnSpc>
                          <a:spcPct val="105000"/>
                        </a:lnSpc>
                      </a:pPr>
                      <a:r>
                        <a:rPr lang="en-GB" sz="1100" dirty="0">
                          <a:effectLst/>
                          <a:latin typeface="Calibri" panose="020F0502020204030204" pitchFamily="34" charset="0"/>
                          <a:ea typeface="Calibri" panose="020F0502020204030204" pitchFamily="34" charset="0"/>
                          <a:cs typeface="Times New Roman" panose="02020603050405020304" pitchFamily="18" charset="0"/>
                        </a:rPr>
                        <a:t>SMI – assessed on an individual basis</a:t>
                      </a:r>
                    </a:p>
                  </a:txBody>
                  <a:tcPr marL="17219" marR="17219" marT="0" marB="0"/>
                </a:tc>
                <a:extLst>
                  <a:ext uri="{0D108BD9-81ED-4DB2-BD59-A6C34878D82A}">
                    <a16:rowId xmlns:a16="http://schemas.microsoft.com/office/drawing/2014/main" val="3356066414"/>
                  </a:ext>
                </a:extLst>
              </a:tr>
              <a:tr h="1464183">
                <a:tc>
                  <a:txBody>
                    <a:bodyPr/>
                    <a:lstStyle/>
                    <a:p>
                      <a:pPr>
                        <a:tabLst>
                          <a:tab pos="457200" algn="l"/>
                        </a:tabLst>
                      </a:pPr>
                      <a:r>
                        <a:rPr lang="en-GB" sz="1100" u="sng" dirty="0">
                          <a:effectLst/>
                          <a:hlinkClick r:id="rId4"/>
                        </a:rPr>
                        <a:t>NHS Digital Weight Management Service </a:t>
                      </a:r>
                      <a:endParaRPr lang="en-GB" sz="1100" u="sng" dirty="0">
                        <a:effectLst/>
                      </a:endParaRPr>
                    </a:p>
                    <a:p>
                      <a:pPr>
                        <a:tabLst>
                          <a:tab pos="457200" algn="l"/>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7219" marR="17219" marT="0" marB="0"/>
                </a:tc>
                <a:tc>
                  <a:txBody>
                    <a:bodyPr/>
                    <a:lstStyle/>
                    <a:p>
                      <a:pPr>
                        <a:lnSpc>
                          <a:spcPct val="105000"/>
                        </a:lnSpc>
                      </a:pPr>
                      <a:r>
                        <a:rPr lang="en-GB" sz="1100" dirty="0">
                          <a:effectLst/>
                        </a:rPr>
                        <a:t>Diabetes and / or hypertension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7219" marR="17219" marT="0" marB="0"/>
                </a:tc>
                <a:tc>
                  <a:txBody>
                    <a:bodyPr/>
                    <a:lstStyle/>
                    <a:p>
                      <a:pPr>
                        <a:lnSpc>
                          <a:spcPct val="105000"/>
                        </a:lnSpc>
                      </a:pPr>
                      <a:r>
                        <a:rPr lang="en-GB" sz="1100" dirty="0">
                          <a:effectLst/>
                        </a:rPr>
                        <a:t>BMI ≥ 30 </a:t>
                      </a:r>
                    </a:p>
                    <a:p>
                      <a:pPr>
                        <a:lnSpc>
                          <a:spcPct val="105000"/>
                        </a:lnSpc>
                      </a:pPr>
                      <a:r>
                        <a:rPr lang="en-GB" sz="1100" dirty="0">
                          <a:effectLst/>
                        </a:rPr>
                        <a:t>BMI  ≥ 27.5 for people of South Asian, Chinese, other Asian, Middle Eastern, Black African or African-Caribbean family backgrounds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7219" marR="17219" marT="0" marB="0"/>
                </a:tc>
                <a:tc>
                  <a:txBody>
                    <a:bodyPr/>
                    <a:lstStyle/>
                    <a:p>
                      <a:pPr algn="l">
                        <a:lnSpc>
                          <a:spcPct val="105000"/>
                        </a:lnSpc>
                      </a:pPr>
                      <a:r>
                        <a:rPr lang="en-GB" sz="1100" dirty="0">
                          <a:effectLst/>
                        </a:rPr>
                        <a:t>Under 18</a:t>
                      </a:r>
                    </a:p>
                    <a:p>
                      <a:pPr algn="l">
                        <a:lnSpc>
                          <a:spcPct val="105000"/>
                        </a:lnSpc>
                      </a:pPr>
                      <a:r>
                        <a:rPr lang="en-GB" sz="1100" dirty="0">
                          <a:effectLst/>
                        </a:rPr>
                        <a:t>Unable to access via smartphone or computer with internet access</a:t>
                      </a:r>
                    </a:p>
                    <a:p>
                      <a:pPr fontAlgn="base"/>
                      <a:r>
                        <a:rPr lang="en-GB" sz="1100" kern="1200" dirty="0">
                          <a:solidFill>
                            <a:schemeClr val="dk1"/>
                          </a:solidFill>
                          <a:effectLst/>
                          <a:latin typeface="+mn-lt"/>
                          <a:ea typeface="+mn-ea"/>
                          <a:cs typeface="+mn-cs"/>
                        </a:rPr>
                        <a:t>Moderate or severe frailty</a:t>
                      </a:r>
                    </a:p>
                    <a:p>
                      <a:pPr fontAlgn="base"/>
                      <a:r>
                        <a:rPr lang="en-GB" sz="1100" kern="1200" dirty="0">
                          <a:solidFill>
                            <a:schemeClr val="dk1"/>
                          </a:solidFill>
                          <a:effectLst/>
                          <a:latin typeface="+mn-lt"/>
                          <a:ea typeface="+mn-ea"/>
                          <a:cs typeface="+mn-cs"/>
                        </a:rPr>
                        <a:t>Pregnancy</a:t>
                      </a:r>
                    </a:p>
                    <a:p>
                      <a:pPr fontAlgn="base"/>
                      <a:r>
                        <a:rPr lang="en-GB" sz="1100" kern="1200" dirty="0">
                          <a:solidFill>
                            <a:schemeClr val="dk1"/>
                          </a:solidFill>
                          <a:effectLst/>
                          <a:latin typeface="+mn-lt"/>
                          <a:ea typeface="+mn-ea"/>
                          <a:cs typeface="+mn-cs"/>
                        </a:rPr>
                        <a:t>Active eating disorder</a:t>
                      </a:r>
                    </a:p>
                    <a:p>
                      <a:pPr fontAlgn="base"/>
                      <a:r>
                        <a:rPr lang="en-GB" sz="1100" kern="1200" dirty="0">
                          <a:solidFill>
                            <a:schemeClr val="dk1"/>
                          </a:solidFill>
                          <a:effectLst/>
                          <a:latin typeface="+mn-lt"/>
                          <a:ea typeface="+mn-ea"/>
                          <a:cs typeface="+mn-cs"/>
                        </a:rPr>
                        <a:t>Bariatric surgery in the last two years</a:t>
                      </a:r>
                    </a:p>
                    <a:p>
                      <a:pPr fontAlgn="base"/>
                      <a:r>
                        <a:rPr lang="en-GB" sz="1100" kern="1200" dirty="0">
                          <a:solidFill>
                            <a:schemeClr val="dk1"/>
                          </a:solidFill>
                          <a:effectLst/>
                          <a:latin typeface="+mn-lt"/>
                          <a:ea typeface="+mn-ea"/>
                          <a:cs typeface="+mn-cs"/>
                        </a:rPr>
                        <a:t>For people aged over 80 years old - a weight management programme is likely to pose greater benefit than harm.</a:t>
                      </a:r>
                    </a:p>
                  </a:txBody>
                  <a:tcPr marL="17219" marR="17219" marT="0" marB="0"/>
                </a:tc>
                <a:extLst>
                  <a:ext uri="{0D108BD9-81ED-4DB2-BD59-A6C34878D82A}">
                    <a16:rowId xmlns:a16="http://schemas.microsoft.com/office/drawing/2014/main" val="509139859"/>
                  </a:ext>
                </a:extLst>
              </a:tr>
              <a:tr h="1304163">
                <a:tc>
                  <a:txBody>
                    <a:bodyPr/>
                    <a:lstStyle/>
                    <a:p>
                      <a:pPr>
                        <a:lnSpc>
                          <a:spcPct val="105000"/>
                        </a:lnSpc>
                      </a:pPr>
                      <a:r>
                        <a:rPr lang="en-GB" sz="1100" u="sng" dirty="0">
                          <a:effectLst/>
                          <a:hlinkClick r:id="rId5"/>
                        </a:rPr>
                        <a:t>The NHS Type 2 Diabetes Remission Programme (Low Calorie Diet</a:t>
                      </a:r>
                      <a:r>
                        <a:rPr lang="en-GB" sz="1100" u="sng" dirty="0">
                          <a:effectLst/>
                        </a:rPr>
                        <a:t>)</a:t>
                      </a:r>
                      <a:endParaRPr lang="en-GB" sz="1100" dirty="0">
                        <a:effectLst/>
                      </a:endParaRPr>
                    </a:p>
                    <a:p>
                      <a:pPr>
                        <a:tabLst>
                          <a:tab pos="457200" algn="l"/>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7219" marR="17219" marT="0" marB="0"/>
                </a:tc>
                <a:tc>
                  <a:txBody>
                    <a:bodyPr/>
                    <a:lstStyle/>
                    <a:p>
                      <a:pPr>
                        <a:lnSpc>
                          <a:spcPct val="105000"/>
                        </a:lnSpc>
                      </a:pPr>
                      <a:r>
                        <a:rPr lang="en-GB" sz="1100" dirty="0">
                          <a:effectLst/>
                        </a:rPr>
                        <a:t>Type 2 diabetes diagnosis in the last six years</a:t>
                      </a:r>
                    </a:p>
                    <a:p>
                      <a:pPr algn="ctr">
                        <a:lnSpc>
                          <a:spcPct val="105000"/>
                        </a:lnSpc>
                      </a:pPr>
                      <a:r>
                        <a:rPr lang="en-GB" sz="1100" dirty="0">
                          <a:effectLst/>
                        </a:rPr>
                        <a:t>AND</a:t>
                      </a:r>
                    </a:p>
                    <a:p>
                      <a:pPr>
                        <a:lnSpc>
                          <a:spcPct val="105000"/>
                        </a:lnSpc>
                      </a:pPr>
                      <a:r>
                        <a:rPr lang="en-GB" sz="1100" dirty="0">
                          <a:effectLst/>
                        </a:rPr>
                        <a:t>If on diabetes medication: HbA1c 43-87</a:t>
                      </a:r>
                    </a:p>
                    <a:p>
                      <a:pPr>
                        <a:lnSpc>
                          <a:spcPct val="105000"/>
                        </a:lnSpc>
                      </a:pPr>
                      <a:r>
                        <a:rPr lang="en-GB" sz="1100" dirty="0">
                          <a:effectLst/>
                        </a:rPr>
                        <a:t>If not on diabetes medication: HbA1c 48-87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7219" marR="17219" marT="0" marB="0"/>
                </a:tc>
                <a:tc>
                  <a:txBody>
                    <a:bodyPr/>
                    <a:lstStyle/>
                    <a:p>
                      <a:pPr>
                        <a:lnSpc>
                          <a:spcPct val="105000"/>
                        </a:lnSpc>
                      </a:pPr>
                      <a:r>
                        <a:rPr lang="en-GB" sz="1100" kern="1200" dirty="0">
                          <a:solidFill>
                            <a:schemeClr val="dk1"/>
                          </a:solidFill>
                          <a:effectLst/>
                          <a:latin typeface="+mn-lt"/>
                          <a:ea typeface="+mn-ea"/>
                          <a:cs typeface="+mn-cs"/>
                        </a:rPr>
                        <a:t>BMI ≥ 27 </a:t>
                      </a:r>
                    </a:p>
                    <a:p>
                      <a:pPr>
                        <a:lnSpc>
                          <a:spcPct val="105000"/>
                        </a:lnSpc>
                      </a:pPr>
                      <a:r>
                        <a:rPr lang="en-GB" sz="1100" kern="1200" dirty="0">
                          <a:solidFill>
                            <a:schemeClr val="dk1"/>
                          </a:solidFill>
                          <a:effectLst/>
                          <a:latin typeface="+mn-lt"/>
                          <a:ea typeface="+mn-ea"/>
                          <a:cs typeface="+mn-cs"/>
                        </a:rPr>
                        <a:t>BMI ≥ 25 for people of South Asian, Chinese, other Asian, Middle Eastern, Black African or African-Caribbean family backgrounds</a:t>
                      </a:r>
                    </a:p>
                  </a:txBody>
                  <a:tcPr marL="17219" marR="17219" marT="0" marB="0"/>
                </a:tc>
                <a:tc>
                  <a:txBody>
                    <a:bodyPr/>
                    <a:lstStyle/>
                    <a:p>
                      <a:pPr algn="l">
                        <a:lnSpc>
                          <a:spcPct val="105000"/>
                        </a:lnSpc>
                      </a:pPr>
                      <a:r>
                        <a:rPr lang="en-GB" sz="1100" kern="1200" dirty="0">
                          <a:solidFill>
                            <a:schemeClr val="dk1"/>
                          </a:solidFill>
                          <a:effectLst/>
                          <a:latin typeface="+mn-lt"/>
                          <a:ea typeface="+mn-ea"/>
                          <a:cs typeface="+mn-cs"/>
                        </a:rPr>
                        <a:t>Under 18 </a:t>
                      </a:r>
                    </a:p>
                    <a:p>
                      <a:pPr algn="l">
                        <a:lnSpc>
                          <a:spcPct val="105000"/>
                        </a:lnSpc>
                      </a:pPr>
                      <a:r>
                        <a:rPr lang="en-GB" sz="1100" kern="1200" dirty="0">
                          <a:solidFill>
                            <a:schemeClr val="dk1"/>
                          </a:solidFill>
                          <a:effectLst/>
                          <a:latin typeface="+mn-lt"/>
                          <a:ea typeface="+mn-ea"/>
                          <a:cs typeface="+mn-cs"/>
                        </a:rPr>
                        <a:t>Over 65</a:t>
                      </a:r>
                    </a:p>
                    <a:p>
                      <a:pPr marL="0" marR="0" lvl="0" indent="0" algn="l" defTabSz="914400" rtl="0" eaLnBrk="1" fontAlgn="auto" latinLnBrk="0" hangingPunct="1">
                        <a:lnSpc>
                          <a:spcPct val="105000"/>
                        </a:lnSpc>
                        <a:spcBef>
                          <a:spcPts val="0"/>
                        </a:spcBef>
                        <a:spcAft>
                          <a:spcPts val="0"/>
                        </a:spcAft>
                        <a:buClrTx/>
                        <a:buSzTx/>
                        <a:buFontTx/>
                        <a:buNone/>
                        <a:tabLst/>
                        <a:defRPr/>
                      </a:pPr>
                      <a:r>
                        <a:rPr lang="en-GB" sz="1100" kern="1200" dirty="0">
                          <a:solidFill>
                            <a:schemeClr val="dk1"/>
                          </a:solidFill>
                          <a:effectLst/>
                          <a:latin typeface="+mn-lt"/>
                          <a:ea typeface="+mn-ea"/>
                          <a:cs typeface="+mn-cs"/>
                        </a:rPr>
                        <a:t>Current insulin user</a:t>
                      </a:r>
                    </a:p>
                    <a:p>
                      <a:r>
                        <a:rPr lang="en-GB" sz="1100" kern="1200" dirty="0">
                          <a:solidFill>
                            <a:schemeClr val="dk1"/>
                          </a:solidFill>
                          <a:effectLst/>
                          <a:latin typeface="+mn-lt"/>
                          <a:ea typeface="+mn-ea"/>
                          <a:cs typeface="+mn-cs"/>
                        </a:rPr>
                        <a:t>Pregnant or planning to become pregnant within 6 months</a:t>
                      </a:r>
                    </a:p>
                    <a:p>
                      <a:r>
                        <a:rPr lang="en-GB" sz="1100" kern="1200" dirty="0">
                          <a:solidFill>
                            <a:schemeClr val="dk1"/>
                          </a:solidFill>
                          <a:effectLst/>
                          <a:latin typeface="+mn-lt"/>
                          <a:ea typeface="+mn-ea"/>
                          <a:cs typeface="+mn-cs"/>
                        </a:rPr>
                        <a:t>Breastfeeding</a:t>
                      </a:r>
                    </a:p>
                    <a:p>
                      <a:r>
                        <a:rPr lang="en-GB" sz="1100" kern="1200" dirty="0">
                          <a:solidFill>
                            <a:schemeClr val="dk1"/>
                          </a:solidFill>
                          <a:effectLst/>
                          <a:latin typeface="+mn-lt"/>
                          <a:ea typeface="+mn-ea"/>
                          <a:cs typeface="+mn-cs"/>
                        </a:rPr>
                        <a:t>Significant co-morbidities</a:t>
                      </a:r>
                    </a:p>
                    <a:p>
                      <a:r>
                        <a:rPr lang="en-GB" sz="1100" kern="1200" dirty="0">
                          <a:solidFill>
                            <a:schemeClr val="dk1"/>
                          </a:solidFill>
                          <a:effectLst/>
                          <a:latin typeface="+mn-lt"/>
                          <a:ea typeface="+mn-ea"/>
                          <a:cs typeface="+mn-cs"/>
                        </a:rPr>
                        <a:t>Has undergone bariatric surgery</a:t>
                      </a:r>
                    </a:p>
                  </a:txBody>
                  <a:tcPr marL="17219" marR="17219" marT="0" marB="0"/>
                </a:tc>
                <a:extLst>
                  <a:ext uri="{0D108BD9-81ED-4DB2-BD59-A6C34878D82A}">
                    <a16:rowId xmlns:a16="http://schemas.microsoft.com/office/drawing/2014/main" val="332378005"/>
                  </a:ext>
                </a:extLst>
              </a:tr>
            </a:tbl>
          </a:graphicData>
        </a:graphic>
      </p:graphicFrame>
    </p:spTree>
    <p:extLst>
      <p:ext uri="{BB962C8B-B14F-4D97-AF65-F5344CB8AC3E}">
        <p14:creationId xmlns:p14="http://schemas.microsoft.com/office/powerpoint/2010/main" val="396872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604F50C-633A-CD6C-975E-11EA5175E83D}"/>
              </a:ext>
            </a:extLst>
          </p:cNvPr>
          <p:cNvGraphicFramePr>
            <a:graphicFrameLocks noGrp="1"/>
          </p:cNvGraphicFramePr>
          <p:nvPr>
            <p:extLst>
              <p:ext uri="{D42A27DB-BD31-4B8C-83A1-F6EECF244321}">
                <p14:modId xmlns:p14="http://schemas.microsoft.com/office/powerpoint/2010/main" val="2695100938"/>
              </p:ext>
            </p:extLst>
          </p:nvPr>
        </p:nvGraphicFramePr>
        <p:xfrm>
          <a:off x="-1" y="403771"/>
          <a:ext cx="9144000" cy="4816292"/>
        </p:xfrm>
        <a:graphic>
          <a:graphicData uri="http://schemas.openxmlformats.org/drawingml/2006/table">
            <a:tbl>
              <a:tblPr firstRow="1" firstCol="1" bandRow="1">
                <a:tableStyleId>{16D9F66E-5EB9-4882-86FB-DCBF35E3C3E4}</a:tableStyleId>
              </a:tblPr>
              <a:tblGrid>
                <a:gridCol w="1060809">
                  <a:extLst>
                    <a:ext uri="{9D8B030D-6E8A-4147-A177-3AD203B41FA5}">
                      <a16:colId xmlns:a16="http://schemas.microsoft.com/office/drawing/2014/main" val="281804638"/>
                    </a:ext>
                  </a:extLst>
                </a:gridCol>
                <a:gridCol w="5216237">
                  <a:extLst>
                    <a:ext uri="{9D8B030D-6E8A-4147-A177-3AD203B41FA5}">
                      <a16:colId xmlns:a16="http://schemas.microsoft.com/office/drawing/2014/main" val="4156900583"/>
                    </a:ext>
                  </a:extLst>
                </a:gridCol>
                <a:gridCol w="2866954">
                  <a:extLst>
                    <a:ext uri="{9D8B030D-6E8A-4147-A177-3AD203B41FA5}">
                      <a16:colId xmlns:a16="http://schemas.microsoft.com/office/drawing/2014/main" val="3687642439"/>
                    </a:ext>
                  </a:extLst>
                </a:gridCol>
              </a:tblGrid>
              <a:tr h="453322">
                <a:tc>
                  <a:txBody>
                    <a:bodyPr/>
                    <a:lstStyle/>
                    <a:p>
                      <a:pPr>
                        <a:tabLst>
                          <a:tab pos="457200" algn="l"/>
                        </a:tabLst>
                      </a:pPr>
                      <a:r>
                        <a:rPr lang="en-GB" sz="1000" dirty="0">
                          <a:effectLst/>
                        </a:rPr>
                        <a:t>Programme</a:t>
                      </a:r>
                    </a:p>
                    <a:p>
                      <a:pPr>
                        <a:tabLst>
                          <a:tab pos="457200" algn="l"/>
                        </a:tabLst>
                      </a:pPr>
                      <a:r>
                        <a:rPr lang="en-GB" sz="1000" dirty="0">
                          <a:effectLst/>
                        </a:rPr>
                        <a:t>(link to referral form / website)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7219" marR="17219" marT="0" marB="0"/>
                </a:tc>
                <a:tc>
                  <a:txBody>
                    <a:bodyPr/>
                    <a:lstStyle/>
                    <a:p>
                      <a:pPr algn="ctr">
                        <a:lnSpc>
                          <a:spcPct val="105000"/>
                        </a:lnSpc>
                      </a:pPr>
                      <a:r>
                        <a:rPr lang="en-GB" sz="1000" dirty="0">
                          <a:effectLst/>
                        </a:rPr>
                        <a:t>Inclusion criteria (see referral forms for full details)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7219" marR="17219" marT="0" marB="0"/>
                </a:tc>
                <a:tc>
                  <a:txBody>
                    <a:bodyPr/>
                    <a:lstStyle/>
                    <a:p>
                      <a:pPr>
                        <a:lnSpc>
                          <a:spcPct val="105000"/>
                        </a:lnSpc>
                      </a:pPr>
                      <a:r>
                        <a:rPr lang="en-GB" sz="1000" dirty="0">
                          <a:effectLst/>
                        </a:rPr>
                        <a:t>Exclusion criteria (see referral forms for full details)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7219" marR="17219" marT="0" marB="0"/>
                </a:tc>
                <a:extLst>
                  <a:ext uri="{0D108BD9-81ED-4DB2-BD59-A6C34878D82A}">
                    <a16:rowId xmlns:a16="http://schemas.microsoft.com/office/drawing/2014/main" val="245808126"/>
                  </a:ext>
                </a:extLst>
              </a:tr>
              <a:tr h="1942811">
                <a:tc>
                  <a:txBody>
                    <a:bodyPr/>
                    <a:lstStyle/>
                    <a:p>
                      <a:pPr>
                        <a:tabLst>
                          <a:tab pos="457200" algn="l"/>
                        </a:tabLst>
                      </a:pPr>
                      <a:r>
                        <a:rPr lang="en-GB" sz="1000" i="0" dirty="0">
                          <a:effectLst/>
                          <a:latin typeface="Calibri" panose="020F0502020204030204" pitchFamily="34" charset="0"/>
                          <a:ea typeface="Calibri" panose="020F0502020204030204" pitchFamily="34" charset="0"/>
                          <a:cs typeface="Times New Roman" panose="02020603050405020304" pitchFamily="18" charset="0"/>
                          <a:hlinkClick r:id="rId2"/>
                        </a:rPr>
                        <a:t>Croydon tier 3 specialist service</a:t>
                      </a:r>
                      <a:r>
                        <a:rPr lang="en-GB" sz="1000" i="0" dirty="0">
                          <a:effectLst/>
                          <a:latin typeface="Calibri" panose="020F0502020204030204" pitchFamily="34" charset="0"/>
                          <a:ea typeface="Calibri" panose="020F0502020204030204" pitchFamily="34" charset="0"/>
                          <a:cs typeface="Times New Roman" panose="02020603050405020304" pitchFamily="18" charset="0"/>
                        </a:rPr>
                        <a:t> </a:t>
                      </a:r>
                      <a:r>
                        <a:rPr lang="en-GB" sz="1000" b="0" i="0" dirty="0">
                          <a:effectLst/>
                          <a:latin typeface="Calibri" panose="020F0502020204030204" pitchFamily="34" charset="0"/>
                          <a:ea typeface="Calibri" panose="020F0502020204030204" pitchFamily="34" charset="0"/>
                          <a:cs typeface="Times New Roman" panose="02020603050405020304" pitchFamily="18" charset="0"/>
                        </a:rPr>
                        <a:t>(non medical)</a:t>
                      </a:r>
                    </a:p>
                    <a:p>
                      <a:pPr>
                        <a:tabLst>
                          <a:tab pos="457200" algn="l"/>
                        </a:tabLst>
                      </a:pPr>
                      <a:endParaRPr lang="en-GB" sz="1000" b="0" i="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457200" algn="l"/>
                        </a:tabLst>
                      </a:pPr>
                      <a:r>
                        <a:rPr lang="en-GB" sz="1000" b="0" i="1" dirty="0">
                          <a:effectLst/>
                          <a:latin typeface="Calibri" panose="020F0502020204030204" pitchFamily="34" charset="0"/>
                          <a:ea typeface="Calibri" panose="020F0502020204030204" pitchFamily="34" charset="0"/>
                          <a:cs typeface="Times New Roman" panose="02020603050405020304" pitchFamily="18" charset="0"/>
                        </a:rPr>
                        <a:t>Onward referral to St Georges services (below) where patient is eligible – patients who meet the additional referral criteria may be referred directly to St Georges</a:t>
                      </a:r>
                    </a:p>
                  </a:txBody>
                  <a:tcPr marL="17219" marR="17219" marT="0" marB="0"/>
                </a:tc>
                <a:tc>
                  <a:txBody>
                    <a:bodyPr/>
                    <a:lstStyle/>
                    <a:p>
                      <a:pPr>
                        <a:lnSpc>
                          <a:spcPct val="105000"/>
                        </a:lnSpc>
                      </a:pPr>
                      <a:r>
                        <a:rPr lang="en-GB" sz="1000" i="0" dirty="0">
                          <a:effectLst/>
                          <a:latin typeface="Calibri" panose="020F0502020204030204" pitchFamily="34" charset="0"/>
                          <a:ea typeface="Calibri" panose="020F0502020204030204" pitchFamily="34" charset="0"/>
                          <a:cs typeface="Times New Roman" panose="02020603050405020304" pitchFamily="18" charset="0"/>
                        </a:rPr>
                        <a:t>BMI ≥40 </a:t>
                      </a:r>
                    </a:p>
                    <a:p>
                      <a:pPr>
                        <a:lnSpc>
                          <a:spcPct val="105000"/>
                        </a:lnSpc>
                      </a:pPr>
                      <a:r>
                        <a:rPr lang="en-GB" sz="1000" i="0" dirty="0">
                          <a:effectLst/>
                          <a:latin typeface="Calibri" panose="020F0502020204030204" pitchFamily="34" charset="0"/>
                          <a:ea typeface="Calibri" panose="020F0502020204030204" pitchFamily="34" charset="0"/>
                          <a:cs typeface="Times New Roman" panose="02020603050405020304" pitchFamily="18" charset="0"/>
                        </a:rPr>
                        <a:t>BMI ≥35 with two or more co-morbidities (≥32.5 for people from South Asian, Chinese, other Asian, Middle Eastern, Black African or African-Caribbean family backgrounds)</a:t>
                      </a:r>
                    </a:p>
                    <a:p>
                      <a:pPr>
                        <a:lnSpc>
                          <a:spcPct val="105000"/>
                        </a:lnSpc>
                      </a:pPr>
                      <a:r>
                        <a:rPr lang="en-GB" sz="1000" i="0" dirty="0">
                          <a:effectLst/>
                          <a:latin typeface="Calibri" panose="020F0502020204030204" pitchFamily="34" charset="0"/>
                          <a:ea typeface="Calibri" panose="020F0502020204030204" pitchFamily="34" charset="0"/>
                          <a:cs typeface="Times New Roman" panose="02020603050405020304" pitchFamily="18" charset="0"/>
                        </a:rPr>
                        <a:t>BMI ≥30 in exceptional circumstances as agreed prior to referral </a:t>
                      </a:r>
                    </a:p>
                    <a:p>
                      <a:pPr>
                        <a:lnSpc>
                          <a:spcPct val="105000"/>
                        </a:lnSpc>
                      </a:pPr>
                      <a:r>
                        <a:rPr lang="en-GB" sz="1000" i="0" dirty="0">
                          <a:effectLst/>
                          <a:latin typeface="Calibri" panose="020F0502020204030204" pitchFamily="34" charset="0"/>
                          <a:ea typeface="Calibri" panose="020F0502020204030204" pitchFamily="34" charset="0"/>
                          <a:cs typeface="Times New Roman" panose="02020603050405020304" pitchFamily="18" charset="0"/>
                        </a:rPr>
                        <a:t>AND</a:t>
                      </a:r>
                    </a:p>
                    <a:p>
                      <a:pPr>
                        <a:lnSpc>
                          <a:spcPct val="105000"/>
                        </a:lnSpc>
                      </a:pPr>
                      <a:r>
                        <a:rPr lang="en-GB" sz="1000" i="0" dirty="0">
                          <a:effectLst/>
                          <a:latin typeface="Calibri" panose="020F0502020204030204" pitchFamily="34" charset="0"/>
                          <a:ea typeface="Calibri" panose="020F0502020204030204" pitchFamily="34" charset="0"/>
                          <a:cs typeface="Times New Roman" panose="02020603050405020304" pitchFamily="18" charset="0"/>
                        </a:rPr>
                        <a:t>Other supervised programme or self-directed dieting has not been successful</a:t>
                      </a:r>
                    </a:p>
                    <a:p>
                      <a:pPr>
                        <a:lnSpc>
                          <a:spcPct val="105000"/>
                        </a:lnSpc>
                      </a:pPr>
                      <a:r>
                        <a:rPr lang="en-GB" sz="1000" i="0" dirty="0">
                          <a:effectLst/>
                          <a:latin typeface="Calibri" panose="020F0502020204030204" pitchFamily="34" charset="0"/>
                          <a:ea typeface="Calibri" panose="020F0502020204030204" pitchFamily="34" charset="0"/>
                          <a:cs typeface="Times New Roman" panose="02020603050405020304" pitchFamily="18" charset="0"/>
                        </a:rPr>
                        <a:t>AND</a:t>
                      </a:r>
                    </a:p>
                    <a:p>
                      <a:pPr marL="0" marR="0" lvl="0" indent="0" algn="l" defTabSz="914400" rtl="0" eaLnBrk="1" fontAlgn="auto" latinLnBrk="0" hangingPunct="1">
                        <a:lnSpc>
                          <a:spcPct val="105000"/>
                        </a:lnSpc>
                        <a:spcBef>
                          <a:spcPts val="0"/>
                        </a:spcBef>
                        <a:spcAft>
                          <a:spcPts val="0"/>
                        </a:spcAft>
                        <a:buClrTx/>
                        <a:buSzTx/>
                        <a:buFontTx/>
                        <a:buNone/>
                        <a:tabLst/>
                        <a:defRPr/>
                      </a:pPr>
                      <a:r>
                        <a:rPr lang="en-GB" sz="1000" i="0" dirty="0">
                          <a:solidFill>
                            <a:srgbClr val="000000"/>
                          </a:solidFill>
                        </a:rPr>
                        <a:t>Patient understands level of engagement needed and shows motivation to adhere to changes</a:t>
                      </a:r>
                    </a:p>
                  </a:txBody>
                  <a:tcPr marL="17219" marR="17219" marT="0" marB="0"/>
                </a:tc>
                <a:tc>
                  <a:txBody>
                    <a:bodyPr/>
                    <a:lstStyle/>
                    <a:p>
                      <a:pPr algn="l">
                        <a:lnSpc>
                          <a:spcPct val="105000"/>
                        </a:lnSpc>
                      </a:pPr>
                      <a:r>
                        <a:rPr lang="en-GB" sz="1000" i="0" dirty="0">
                          <a:effectLst/>
                          <a:latin typeface="Calibri" panose="020F0502020204030204" pitchFamily="34" charset="0"/>
                          <a:ea typeface="Calibri" panose="020F0502020204030204" pitchFamily="34" charset="0"/>
                          <a:cs typeface="Times New Roman" panose="02020603050405020304" pitchFamily="18" charset="0"/>
                        </a:rPr>
                        <a:t>Under 18 (transition pts aged 17 may be eligible for Croydon service as agreed prior to referral)</a:t>
                      </a:r>
                    </a:p>
                    <a:p>
                      <a:pPr algn="l">
                        <a:lnSpc>
                          <a:spcPct val="105000"/>
                        </a:lnSpc>
                      </a:pPr>
                      <a:r>
                        <a:rPr lang="en-GB" sz="1000" i="0" dirty="0">
                          <a:effectLst/>
                          <a:latin typeface="Calibri" panose="020F0502020204030204" pitchFamily="34" charset="0"/>
                          <a:ea typeface="Calibri" panose="020F0502020204030204" pitchFamily="34" charset="0"/>
                          <a:cs typeface="Times New Roman" panose="02020603050405020304" pitchFamily="18" charset="0"/>
                        </a:rPr>
                        <a:t>Pregnancy</a:t>
                      </a:r>
                    </a:p>
                    <a:p>
                      <a:pPr algn="l">
                        <a:lnSpc>
                          <a:spcPct val="105000"/>
                        </a:lnSpc>
                      </a:pPr>
                      <a:r>
                        <a:rPr lang="en-GB" sz="1000" i="0" dirty="0">
                          <a:effectLst/>
                          <a:latin typeface="Calibri" panose="020F0502020204030204" pitchFamily="34" charset="0"/>
                          <a:ea typeface="Calibri" panose="020F0502020204030204" pitchFamily="34" charset="0"/>
                          <a:cs typeface="Times New Roman" panose="02020603050405020304" pitchFamily="18" charset="0"/>
                        </a:rPr>
                        <a:t>Those receiving palliative care or end of life</a:t>
                      </a:r>
                    </a:p>
                    <a:p>
                      <a:pPr algn="l">
                        <a:lnSpc>
                          <a:spcPct val="105000"/>
                        </a:lnSpc>
                      </a:pPr>
                      <a:r>
                        <a:rPr lang="en-GB" sz="1000" i="0" dirty="0">
                          <a:effectLst/>
                          <a:latin typeface="Calibri" panose="020F0502020204030204" pitchFamily="34" charset="0"/>
                          <a:ea typeface="Calibri" panose="020F0502020204030204" pitchFamily="34" charset="0"/>
                          <a:cs typeface="Times New Roman" panose="02020603050405020304" pitchFamily="18" charset="0"/>
                        </a:rPr>
                        <a:t>Those with active serious mental illness</a:t>
                      </a:r>
                    </a:p>
                    <a:p>
                      <a:pPr algn="l">
                        <a:lnSpc>
                          <a:spcPct val="105000"/>
                        </a:lnSpc>
                      </a:pPr>
                      <a:r>
                        <a:rPr lang="en-GB" sz="1000" i="0" dirty="0">
                          <a:effectLst/>
                          <a:latin typeface="Calibri" panose="020F0502020204030204" pitchFamily="34" charset="0"/>
                          <a:ea typeface="Calibri" panose="020F0502020204030204" pitchFamily="34" charset="0"/>
                          <a:cs typeface="Times New Roman" panose="02020603050405020304" pitchFamily="18" charset="0"/>
                        </a:rPr>
                        <a:t>Diagnosis of active eating disorder, including binge eating disorder</a:t>
                      </a:r>
                    </a:p>
                    <a:p>
                      <a:pPr algn="l">
                        <a:lnSpc>
                          <a:spcPct val="105000"/>
                        </a:lnSpc>
                      </a:pPr>
                      <a:r>
                        <a:rPr lang="en-GB" sz="1000" i="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Assessed on an individual basis - active SMI may affect patient’s ability to raise alert of new symptoms</a:t>
                      </a:r>
                    </a:p>
                    <a:p>
                      <a:pPr lvl="0"/>
                      <a:r>
                        <a:rPr lang="en-GB" sz="1000" i="0" kern="1200" dirty="0">
                          <a:solidFill>
                            <a:schemeClr val="dk1"/>
                          </a:solidFill>
                          <a:effectLst/>
                          <a:latin typeface="Calibri" panose="020F0502020204030204" pitchFamily="34" charset="0"/>
                          <a:ea typeface="+mn-ea"/>
                          <a:cs typeface="Times New Roman" panose="02020603050405020304" pitchFamily="18" charset="0"/>
                        </a:rPr>
                        <a:t>Moderate to severe learning disability -  r</a:t>
                      </a:r>
                      <a:r>
                        <a:rPr lang="en-GB" sz="1000" i="0" kern="1200" dirty="0">
                          <a:solidFill>
                            <a:schemeClr val="dk1"/>
                          </a:solidFill>
                          <a:effectLst/>
                          <a:latin typeface="Calibri" panose="020F0502020204030204" pitchFamily="34"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efer to the Learning Disability service in the first instance</a:t>
                      </a:r>
                      <a:r>
                        <a:rPr lang="en-GB" sz="1000" i="0" kern="1200" dirty="0">
                          <a:solidFill>
                            <a:schemeClr val="dk1"/>
                          </a:solidFill>
                          <a:effectLst/>
                          <a:latin typeface="Calibri" panose="020F0502020204030204" pitchFamily="34" charset="0"/>
                          <a:ea typeface="+mn-ea"/>
                          <a:cs typeface="Times New Roman" panose="02020603050405020304" pitchFamily="18" charset="0"/>
                        </a:rPr>
                        <a:t>, </a:t>
                      </a:r>
                    </a:p>
                    <a:p>
                      <a:pPr lvl="0"/>
                      <a:r>
                        <a:rPr lang="en-GB" sz="1000" i="0" kern="1200" dirty="0">
                          <a:solidFill>
                            <a:schemeClr val="dk1"/>
                          </a:solidFill>
                          <a:effectLst/>
                          <a:latin typeface="Calibri" panose="020F0502020204030204" pitchFamily="34" charset="0"/>
                          <a:ea typeface="+mn-ea"/>
                          <a:cs typeface="Times New Roman" panose="02020603050405020304" pitchFamily="18" charset="0"/>
                        </a:rPr>
                        <a:t>Ongoing alcohol or drug misuse</a:t>
                      </a:r>
                    </a:p>
                  </a:txBody>
                  <a:tcPr marL="17219" marR="17219" marT="0" marB="0"/>
                </a:tc>
                <a:extLst>
                  <a:ext uri="{0D108BD9-81ED-4DB2-BD59-A6C34878D82A}">
                    <a16:rowId xmlns:a16="http://schemas.microsoft.com/office/drawing/2014/main" val="1738892329"/>
                  </a:ext>
                </a:extLst>
              </a:tr>
              <a:tr h="1239388">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GB" sz="1000" u="sng" dirty="0">
                          <a:effectLst/>
                        </a:rPr>
                        <a:t>St Georges - Tier 3 medical</a:t>
                      </a:r>
                    </a:p>
                  </a:txBody>
                  <a:tcPr marL="17219" marR="17219" marT="0" marB="0"/>
                </a:tc>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GB" sz="1000" i="1" dirty="0">
                          <a:effectLst/>
                          <a:latin typeface="Calibri" panose="020F0502020204030204" pitchFamily="34" charset="0"/>
                          <a:ea typeface="Calibri" panose="020F0502020204030204" pitchFamily="34" charset="0"/>
                          <a:cs typeface="Times New Roman" panose="02020603050405020304" pitchFamily="18" charset="0"/>
                        </a:rPr>
                        <a:t>In addition to above:</a:t>
                      </a:r>
                    </a:p>
                    <a:p>
                      <a:pPr marL="0" marR="0" lvl="0" indent="0" algn="l" defTabSz="914400" rtl="0" eaLnBrk="1" fontAlgn="auto" latinLnBrk="0" hangingPunct="1">
                        <a:lnSpc>
                          <a:spcPct val="105000"/>
                        </a:lnSpc>
                        <a:spcBef>
                          <a:spcPts val="0"/>
                        </a:spcBef>
                        <a:spcAft>
                          <a:spcPts val="0"/>
                        </a:spcAft>
                        <a:buClrTx/>
                        <a:buSzTx/>
                        <a:buFontTx/>
                        <a:buNone/>
                        <a:tabLst/>
                        <a:defRPr/>
                      </a:pPr>
                      <a:r>
                        <a:rPr lang="en-GB" sz="1000" i="0" dirty="0">
                          <a:effectLst/>
                          <a:latin typeface="Calibri" panose="020F0502020204030204" pitchFamily="34" charset="0"/>
                          <a:ea typeface="Calibri" panose="020F0502020204030204" pitchFamily="34" charset="0"/>
                          <a:cs typeface="Times New Roman" panose="02020603050405020304" pitchFamily="18" charset="0"/>
                        </a:rPr>
                        <a:t>Evidence of ongoing engagement </a:t>
                      </a:r>
                      <a:r>
                        <a:rPr lang="en-GB" sz="1000" i="0" kern="1200" dirty="0">
                          <a:solidFill>
                            <a:schemeClr val="dk1"/>
                          </a:solidFill>
                          <a:effectLst/>
                          <a:latin typeface="Calibri" panose="020F0502020204030204" pitchFamily="34" charset="0"/>
                          <a:ea typeface="+mn-ea"/>
                          <a:cs typeface="Times New Roman" panose="02020603050405020304" pitchFamily="18" charset="0"/>
                        </a:rPr>
                        <a:t>with lifestyle interventions  (reduced-calorie diet and increased physical activity) through completion of at least  6 months continuous (including post-programme monitoring) community-based weight loss programme within the last 12 months (funded or commercial; may be Croydon tier 3 or another programme)</a:t>
                      </a:r>
                      <a:endParaRPr lang="en-GB" sz="1000" i="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5000"/>
                        </a:lnSpc>
                        <a:spcBef>
                          <a:spcPts val="0"/>
                        </a:spcBef>
                        <a:spcAft>
                          <a:spcPts val="0"/>
                        </a:spcAft>
                        <a:buClrTx/>
                        <a:buSzTx/>
                        <a:buFontTx/>
                        <a:buNone/>
                        <a:tabLst/>
                        <a:defRPr/>
                      </a:pPr>
                      <a:r>
                        <a:rPr lang="en-GB" sz="1000" i="1"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To be eligible for </a:t>
                      </a:r>
                      <a:r>
                        <a:rPr lang="en-GB" sz="1000" i="1" kern="1200" dirty="0" err="1">
                          <a:solidFill>
                            <a:schemeClr val="dk1"/>
                          </a:solidFill>
                          <a:effectLst/>
                          <a:latin typeface="Calibri" panose="020F0502020204030204" pitchFamily="34" charset="0"/>
                          <a:ea typeface="+mn-ea"/>
                          <a:cs typeface="Times New Roman" panose="02020603050405020304" pitchFamily="18" charset="0"/>
                        </a:rPr>
                        <a:t>Saxenda</a:t>
                      </a:r>
                      <a:r>
                        <a:rPr lang="en-GB" sz="1000" i="1" kern="1200" dirty="0">
                          <a:solidFill>
                            <a:schemeClr val="dk1"/>
                          </a:solidFill>
                          <a:effectLst/>
                          <a:latin typeface="Calibri" panose="020F0502020204030204" pitchFamily="34" charset="0"/>
                          <a:ea typeface="+mn-ea"/>
                          <a:cs typeface="Times New Roman" panose="02020603050405020304" pitchFamily="18" charset="0"/>
                        </a:rPr>
                        <a:t> (Liraglutide)</a:t>
                      </a:r>
                      <a:r>
                        <a:rPr lang="en-GB" sz="1000" i="1"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a:t>
                      </a:r>
                      <a:r>
                        <a:rPr lang="en-GB"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Non-diabetes hyperglycaemia AND a high risk of cardiovascular disease; </a:t>
                      </a:r>
                    </a:p>
                    <a:p>
                      <a:pPr marL="0" marR="0" lvl="0" indent="0" algn="l" defTabSz="914400" rtl="0" eaLnBrk="1" fontAlgn="auto" latinLnBrk="0" hangingPunct="1">
                        <a:lnSpc>
                          <a:spcPct val="105000"/>
                        </a:lnSpc>
                        <a:spcBef>
                          <a:spcPts val="0"/>
                        </a:spcBef>
                        <a:spcAft>
                          <a:spcPts val="0"/>
                        </a:spcAft>
                        <a:buClrTx/>
                        <a:buSzTx/>
                        <a:buFontTx/>
                        <a:buNone/>
                        <a:tabLst/>
                        <a:defRPr/>
                      </a:pPr>
                      <a:r>
                        <a:rPr lang="en-GB" sz="1000" i="1"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To be eligible for Wegovy (Semaglutide): </a:t>
                      </a:r>
                      <a:r>
                        <a:rPr lang="en-GB"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At least 1 weight-related comorbidity (see referral criteria)</a:t>
                      </a:r>
                    </a:p>
                  </a:txBody>
                  <a:tcPr marL="17219" marR="17219" marT="0" marB="0"/>
                </a:tc>
                <a:tc>
                  <a:txBody>
                    <a:bodyPr/>
                    <a:lstStyle/>
                    <a:p>
                      <a:pPr algn="l">
                        <a:lnSpc>
                          <a:spcPct val="105000"/>
                        </a:lnSpc>
                      </a:pPr>
                      <a:r>
                        <a:rPr lang="en-GB" sz="1000" i="1" dirty="0">
                          <a:effectLst/>
                          <a:latin typeface="Calibri" panose="020F0502020204030204" pitchFamily="34" charset="0"/>
                          <a:ea typeface="Calibri" panose="020F0502020204030204" pitchFamily="34" charset="0"/>
                          <a:cs typeface="Times New Roman" panose="02020603050405020304" pitchFamily="18" charset="0"/>
                        </a:rPr>
                        <a:t>In addition to above:</a:t>
                      </a:r>
                    </a:p>
                    <a:p>
                      <a:pPr marL="0" marR="0" lvl="0" indent="0" algn="l" defTabSz="914400" rtl="0" eaLnBrk="1" fontAlgn="auto" latinLnBrk="0" hangingPunct="1">
                        <a:lnSpc>
                          <a:spcPct val="105000"/>
                        </a:lnSpc>
                        <a:spcBef>
                          <a:spcPts val="0"/>
                        </a:spcBef>
                        <a:spcAft>
                          <a:spcPts val="0"/>
                        </a:spcAft>
                        <a:buClrTx/>
                        <a:buSzTx/>
                        <a:buFontTx/>
                        <a:buNone/>
                        <a:tabLst/>
                        <a:defRPr/>
                      </a:pPr>
                      <a:r>
                        <a:rPr lang="en-GB" sz="1000" i="0" kern="1200" dirty="0">
                          <a:solidFill>
                            <a:schemeClr val="dk1"/>
                          </a:solidFill>
                          <a:effectLst/>
                          <a:latin typeface="Calibri" panose="020F0502020204030204" pitchFamily="34" charset="0"/>
                          <a:ea typeface="+mn-ea"/>
                          <a:cs typeface="Times New Roman" panose="02020603050405020304" pitchFamily="18" charset="0"/>
                        </a:rPr>
                        <a:t>Active malignancy in the last two years and/or currently on active cancer treatment </a:t>
                      </a:r>
                    </a:p>
                    <a:p>
                      <a:pPr algn="l">
                        <a:lnSpc>
                          <a:spcPct val="105000"/>
                        </a:lnSpc>
                      </a:pPr>
                      <a:r>
                        <a:rPr lang="en-GB" sz="1000" dirty="0">
                          <a:effectLst/>
                          <a:latin typeface="Calibri" panose="020F0502020204030204" pitchFamily="34" charset="0"/>
                          <a:ea typeface="Calibri" panose="020F0502020204030204" pitchFamily="34" charset="0"/>
                          <a:cs typeface="Times New Roman" panose="02020603050405020304" pitchFamily="18" charset="0"/>
                        </a:rPr>
                        <a:t>No history of pancreatitis, gall bladder problems, thyroid cancer including family history</a:t>
                      </a:r>
                    </a:p>
                  </a:txBody>
                  <a:tcPr marL="17219" marR="17219" marT="0" marB="0"/>
                </a:tc>
                <a:extLst>
                  <a:ext uri="{0D108BD9-81ED-4DB2-BD59-A6C34878D82A}">
                    <a16:rowId xmlns:a16="http://schemas.microsoft.com/office/drawing/2014/main" val="1363146267"/>
                  </a:ext>
                </a:extLst>
              </a:tr>
              <a:tr h="1104209">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GB" sz="1000" u="sng" dirty="0">
                          <a:effectLst/>
                          <a:hlinkClick r:id="rId4"/>
                        </a:rPr>
                        <a:t>Tier 4 surgical pathway </a:t>
                      </a:r>
                      <a:endParaRPr lang="en-GB" sz="1000" u="sng" dirty="0">
                        <a:effectLst/>
                      </a:endParaRPr>
                    </a:p>
                  </a:txBody>
                  <a:tcPr marL="17219" marR="17219" marT="0" marB="0"/>
                </a:tc>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GB" sz="1000" i="1" dirty="0">
                          <a:effectLst/>
                          <a:latin typeface="Calibri" panose="020F0502020204030204" pitchFamily="34" charset="0"/>
                          <a:ea typeface="Calibri" panose="020F0502020204030204" pitchFamily="34" charset="0"/>
                          <a:cs typeface="Times New Roman" panose="02020603050405020304" pitchFamily="18" charset="0"/>
                        </a:rPr>
                        <a:t>In addition to above:</a:t>
                      </a:r>
                    </a:p>
                    <a:p>
                      <a:pPr marL="0" marR="0" lvl="0" indent="0" algn="l" defTabSz="914400" rtl="0" eaLnBrk="1" fontAlgn="auto" latinLnBrk="0" hangingPunct="1">
                        <a:lnSpc>
                          <a:spcPct val="105000"/>
                        </a:lnSpc>
                        <a:spcBef>
                          <a:spcPts val="0"/>
                        </a:spcBef>
                        <a:spcAft>
                          <a:spcPts val="0"/>
                        </a:spcAft>
                        <a:buClrTx/>
                        <a:buSzTx/>
                        <a:buFontTx/>
                        <a:buNone/>
                        <a:tabLst/>
                        <a:defRPr/>
                      </a:pPr>
                      <a:r>
                        <a:rPr lang="en-GB" sz="1000" i="0" dirty="0">
                          <a:effectLst/>
                          <a:latin typeface="Calibri" panose="020F0502020204030204" pitchFamily="34" charset="0"/>
                          <a:ea typeface="Calibri" panose="020F0502020204030204" pitchFamily="34" charset="0"/>
                          <a:cs typeface="Times New Roman" panose="02020603050405020304" pitchFamily="18" charset="0"/>
                        </a:rPr>
                        <a:t>BMI Over 40 OR over 35 in the presence of other significant diseases/co-morbidities</a:t>
                      </a:r>
                    </a:p>
                    <a:p>
                      <a:pPr>
                        <a:lnSpc>
                          <a:spcPct val="105000"/>
                        </a:lnSpc>
                      </a:pPr>
                      <a:r>
                        <a:rPr lang="en-GB" sz="1000" dirty="0">
                          <a:effectLst/>
                        </a:rPr>
                        <a:t>Patient has been morbidly or severely obese for at least five years</a:t>
                      </a:r>
                    </a:p>
                    <a:p>
                      <a:pPr>
                        <a:lnSpc>
                          <a:spcPct val="105000"/>
                        </a:lnSpc>
                      </a:pPr>
                      <a:r>
                        <a:rPr lang="en-GB" sz="1000" dirty="0">
                          <a:effectLst/>
                        </a:rPr>
                        <a:t>Patient has followed dietary and exercise advice for at least 12 months  </a:t>
                      </a:r>
                    </a:p>
                    <a:p>
                      <a:pPr>
                        <a:lnSpc>
                          <a:spcPct val="105000"/>
                        </a:lnSpc>
                      </a:pPr>
                      <a:r>
                        <a:rPr lang="en-GB" sz="1000" dirty="0">
                          <a:effectLst/>
                        </a:rPr>
                        <a:t>For Patients with BMI &gt;50, this period may include the stabilisation and assessment period prior to surgery; referrals can be made directly to the service</a:t>
                      </a:r>
                    </a:p>
                  </a:txBody>
                  <a:tcPr marL="17219" marR="17219" marT="0" marB="0"/>
                </a:tc>
                <a:tc>
                  <a:txBody>
                    <a:bodyPr/>
                    <a:lstStyle/>
                    <a:p>
                      <a:pPr algn="l">
                        <a:lnSpc>
                          <a:spcPct val="105000"/>
                        </a:lnSpc>
                      </a:pPr>
                      <a:endParaRPr lang="en-GB" sz="1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17219" marR="17219" marT="0" marB="0"/>
                </a:tc>
                <a:extLst>
                  <a:ext uri="{0D108BD9-81ED-4DB2-BD59-A6C34878D82A}">
                    <a16:rowId xmlns:a16="http://schemas.microsoft.com/office/drawing/2014/main" val="311813290"/>
                  </a:ext>
                </a:extLst>
              </a:tr>
            </a:tbl>
          </a:graphicData>
        </a:graphic>
      </p:graphicFrame>
      <p:sp>
        <p:nvSpPr>
          <p:cNvPr id="2" name="Title 2">
            <a:extLst>
              <a:ext uri="{FF2B5EF4-FFF2-40B4-BE49-F238E27FC236}">
                <a16:creationId xmlns:a16="http://schemas.microsoft.com/office/drawing/2014/main" id="{E3C174C8-DDA0-3B43-A899-D757007C6633}"/>
              </a:ext>
            </a:extLst>
          </p:cNvPr>
          <p:cNvSpPr txBox="1">
            <a:spLocks/>
          </p:cNvSpPr>
          <p:nvPr/>
        </p:nvSpPr>
        <p:spPr>
          <a:xfrm>
            <a:off x="1" y="33307"/>
            <a:ext cx="7886700" cy="43534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rgbClr val="674786"/>
                </a:solidFill>
                <a:latin typeface="Arial" panose="020B0604020202020204" pitchFamily="34" charset="0"/>
                <a:cs typeface="Arial" panose="020B0604020202020204" pitchFamily="34" charset="0"/>
              </a:rPr>
              <a:t>Focus on healthy weight (cont.)</a:t>
            </a:r>
          </a:p>
        </p:txBody>
      </p:sp>
    </p:spTree>
    <p:extLst>
      <p:ext uri="{BB962C8B-B14F-4D97-AF65-F5344CB8AC3E}">
        <p14:creationId xmlns:p14="http://schemas.microsoft.com/office/powerpoint/2010/main" val="450127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6E659C1-D1F2-DBA3-07A6-B416FBF81E49}"/>
              </a:ext>
            </a:extLst>
          </p:cNvPr>
          <p:cNvGraphicFramePr>
            <a:graphicFrameLocks noGrp="1"/>
          </p:cNvGraphicFramePr>
          <p:nvPr>
            <p:extLst>
              <p:ext uri="{D42A27DB-BD31-4B8C-83A1-F6EECF244321}">
                <p14:modId xmlns:p14="http://schemas.microsoft.com/office/powerpoint/2010/main" val="1505405872"/>
              </p:ext>
            </p:extLst>
          </p:nvPr>
        </p:nvGraphicFramePr>
        <p:xfrm>
          <a:off x="396623" y="1017402"/>
          <a:ext cx="7186352" cy="2609456"/>
        </p:xfrm>
        <a:graphic>
          <a:graphicData uri="http://schemas.openxmlformats.org/drawingml/2006/table">
            <a:tbl>
              <a:tblPr firstRow="1" firstCol="1" bandRow="1">
                <a:tableStyleId>{E8B1032C-EA38-4F05-BA0D-38AFFFC7BED3}</a:tableStyleId>
              </a:tblPr>
              <a:tblGrid>
                <a:gridCol w="1148369">
                  <a:extLst>
                    <a:ext uri="{9D8B030D-6E8A-4147-A177-3AD203B41FA5}">
                      <a16:colId xmlns:a16="http://schemas.microsoft.com/office/drawing/2014/main" val="1782989201"/>
                    </a:ext>
                  </a:extLst>
                </a:gridCol>
                <a:gridCol w="1570053">
                  <a:extLst>
                    <a:ext uri="{9D8B030D-6E8A-4147-A177-3AD203B41FA5}">
                      <a16:colId xmlns:a16="http://schemas.microsoft.com/office/drawing/2014/main" val="1159129351"/>
                    </a:ext>
                  </a:extLst>
                </a:gridCol>
                <a:gridCol w="1115136">
                  <a:extLst>
                    <a:ext uri="{9D8B030D-6E8A-4147-A177-3AD203B41FA5}">
                      <a16:colId xmlns:a16="http://schemas.microsoft.com/office/drawing/2014/main" val="2022451568"/>
                    </a:ext>
                  </a:extLst>
                </a:gridCol>
                <a:gridCol w="3352794">
                  <a:extLst>
                    <a:ext uri="{9D8B030D-6E8A-4147-A177-3AD203B41FA5}">
                      <a16:colId xmlns:a16="http://schemas.microsoft.com/office/drawing/2014/main" val="3411805252"/>
                    </a:ext>
                  </a:extLst>
                </a:gridCol>
              </a:tblGrid>
              <a:tr h="667444">
                <a:tc>
                  <a:txBody>
                    <a:bodyPr/>
                    <a:lstStyle/>
                    <a:p>
                      <a:pPr>
                        <a:lnSpc>
                          <a:spcPct val="105000"/>
                        </a:lnSpc>
                      </a:pPr>
                      <a:r>
                        <a:rPr lang="en-GB" sz="1100" dirty="0">
                          <a:effectLst/>
                        </a:rPr>
                        <a:t>Programme</a:t>
                      </a:r>
                      <a:endParaRPr lang="en-GB" sz="1000" dirty="0">
                        <a:effectLst/>
                      </a:endParaRPr>
                    </a:p>
                    <a:p>
                      <a:pPr>
                        <a:lnSpc>
                          <a:spcPct val="105000"/>
                        </a:lnSpc>
                      </a:pPr>
                      <a:r>
                        <a:rPr lang="en-GB" sz="1000" dirty="0">
                          <a:effectLst/>
                        </a:rPr>
                        <a:t>(link to referral form / website)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32" marR="63232" marT="0" marB="0"/>
                </a:tc>
                <a:tc>
                  <a:txBody>
                    <a:bodyPr/>
                    <a:lstStyle/>
                    <a:p>
                      <a:r>
                        <a:rPr lang="en-GB" sz="1100" dirty="0">
                          <a:effectLst/>
                        </a:rPr>
                        <a:t>Long term condition criteria</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32" marR="63232" marT="0" marB="0"/>
                </a:tc>
                <a:tc>
                  <a:txBody>
                    <a:bodyPr/>
                    <a:lstStyle/>
                    <a:p>
                      <a:pPr marL="34290" algn="l"/>
                      <a:r>
                        <a:rPr lang="en-GB" sz="1100" dirty="0">
                          <a:effectLst/>
                        </a:rPr>
                        <a:t>Exclusion criteria</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32" marR="63232" marT="0" marB="0"/>
                </a:tc>
                <a:tc>
                  <a:txBody>
                    <a:bodyPr/>
                    <a:lstStyle/>
                    <a:p>
                      <a:pPr marR="90170">
                        <a:lnSpc>
                          <a:spcPct val="105000"/>
                        </a:lnSpc>
                      </a:pPr>
                      <a:r>
                        <a:rPr lang="en-GB" sz="1100" dirty="0">
                          <a:effectLst/>
                        </a:rPr>
                        <a:t>Brief description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32" marR="63232" marT="0" marB="0"/>
                </a:tc>
                <a:extLst>
                  <a:ext uri="{0D108BD9-81ED-4DB2-BD59-A6C34878D82A}">
                    <a16:rowId xmlns:a16="http://schemas.microsoft.com/office/drawing/2014/main" val="1088126703"/>
                  </a:ext>
                </a:extLst>
              </a:tr>
              <a:tr h="1942012">
                <a:tc>
                  <a:txBody>
                    <a:bodyPr/>
                    <a:lstStyle/>
                    <a:p>
                      <a:pPr>
                        <a:lnSpc>
                          <a:spcPct val="105000"/>
                        </a:lnSpc>
                      </a:pPr>
                      <a:r>
                        <a:rPr lang="en-GB" sz="1100" u="sng" dirty="0">
                          <a:effectLst/>
                          <a:hlinkClick r:id="rId3"/>
                        </a:rPr>
                        <a:t>Health Wise physical activity referral scheme</a:t>
                      </a:r>
                      <a:endParaRPr lang="en-GB" sz="1000" dirty="0">
                        <a:effectLst/>
                      </a:endParaRPr>
                    </a:p>
                    <a:p>
                      <a:pPr>
                        <a:tabLst>
                          <a:tab pos="457200" algn="l"/>
                        </a:tabLst>
                      </a:pPr>
                      <a:r>
                        <a:rPr lang="en-GB" sz="1100" u="none" strike="noStrike"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32" marR="63232" marT="0" marB="0"/>
                </a:tc>
                <a:tc>
                  <a:txBody>
                    <a:bodyPr/>
                    <a:lstStyle/>
                    <a:p>
                      <a:pPr marR="90170">
                        <a:lnSpc>
                          <a:spcPct val="105000"/>
                        </a:lnSpc>
                      </a:pPr>
                      <a:r>
                        <a:rPr lang="en-GB" sz="1000" dirty="0">
                          <a:effectLst/>
                        </a:rPr>
                        <a:t>A medical</a:t>
                      </a:r>
                    </a:p>
                    <a:p>
                      <a:pPr marR="90170">
                        <a:lnSpc>
                          <a:spcPct val="105000"/>
                        </a:lnSpc>
                      </a:pPr>
                      <a:r>
                        <a:rPr lang="en-GB" sz="1000" dirty="0">
                          <a:effectLst/>
                        </a:rPr>
                        <a:t>condition which can be helped by a regular exercise routine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32" marR="63232" marT="0" marB="0"/>
                </a:tc>
                <a:tc>
                  <a:txBody>
                    <a:bodyPr/>
                    <a:lstStyle/>
                    <a:p>
                      <a:pPr marL="34290"/>
                      <a:r>
                        <a:rPr lang="en-GB" sz="1000" dirty="0">
                          <a:effectLst/>
                        </a:rPr>
                        <a:t>Under 18</a:t>
                      </a:r>
                    </a:p>
                    <a:p>
                      <a:pPr marL="34290"/>
                      <a:r>
                        <a:rPr lang="en-GB" sz="1000" dirty="0">
                          <a:effectLst/>
                        </a:rPr>
                        <a:t>Not ready to make a change </a:t>
                      </a:r>
                    </a:p>
                    <a:p>
                      <a:pPr marL="34290"/>
                      <a:r>
                        <a:rPr lang="en-GB" sz="1000" dirty="0">
                          <a:effectLst/>
                        </a:rPr>
                        <a:t>Gym membership within the last 6 months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32" marR="63232" marT="0" marB="0"/>
                </a:tc>
                <a:tc>
                  <a:txBody>
                    <a:bodyPr/>
                    <a:lstStyle/>
                    <a:p>
                      <a:pPr marR="90170">
                        <a:lnSpc>
                          <a:spcPct val="105000"/>
                        </a:lnSpc>
                      </a:pPr>
                      <a:r>
                        <a:rPr lang="en-GB" sz="1000" dirty="0">
                          <a:effectLst/>
                        </a:rPr>
                        <a:t>The Healthwise physical activity referral scheme introduces individuals to the benefits of physical activity to help reduce risk factors for chronic disease and manage existing medical conditions.</a:t>
                      </a:r>
                    </a:p>
                    <a:p>
                      <a:pPr marR="90170">
                        <a:lnSpc>
                          <a:spcPct val="105000"/>
                        </a:lnSpc>
                      </a:pPr>
                      <a:r>
                        <a:rPr lang="en-GB" sz="1000" dirty="0">
                          <a:effectLst/>
                        </a:rPr>
                        <a:t> </a:t>
                      </a:r>
                    </a:p>
                    <a:p>
                      <a:pPr marR="90170">
                        <a:lnSpc>
                          <a:spcPct val="105000"/>
                        </a:lnSpc>
                      </a:pPr>
                      <a:r>
                        <a:rPr lang="en-GB" sz="1000" dirty="0">
                          <a:effectLst/>
                        </a:rPr>
                        <a:t>The programme aims to encourage people of all abilities to become and remain more physically active, helping to increase activity levels and improve health and wellbeing.</a:t>
                      </a:r>
                    </a:p>
                    <a:p>
                      <a:pPr marR="90170">
                        <a:lnSpc>
                          <a:spcPct val="105000"/>
                        </a:lnSpc>
                      </a:pPr>
                      <a:r>
                        <a:rPr lang="en-GB" sz="1000" dirty="0">
                          <a:effectLst/>
                        </a:rPr>
                        <a:t> </a:t>
                      </a:r>
                    </a:p>
                    <a:p>
                      <a:pPr marR="90170">
                        <a:lnSpc>
                          <a:spcPct val="105000"/>
                        </a:lnSpc>
                      </a:pPr>
                      <a:r>
                        <a:rPr lang="en-GB" sz="1000" dirty="0">
                          <a:effectLst/>
                        </a:rPr>
                        <a:t>Referral form a healthcare professional required.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32" marR="63232" marT="0" marB="0"/>
                </a:tc>
                <a:extLst>
                  <a:ext uri="{0D108BD9-81ED-4DB2-BD59-A6C34878D82A}">
                    <a16:rowId xmlns:a16="http://schemas.microsoft.com/office/drawing/2014/main" val="1683398746"/>
                  </a:ext>
                </a:extLst>
              </a:tr>
            </a:tbl>
          </a:graphicData>
        </a:graphic>
      </p:graphicFrame>
      <p:sp>
        <p:nvSpPr>
          <p:cNvPr id="3" name="Title 2">
            <a:extLst>
              <a:ext uri="{FF2B5EF4-FFF2-40B4-BE49-F238E27FC236}">
                <a16:creationId xmlns:a16="http://schemas.microsoft.com/office/drawing/2014/main" id="{A0933F70-1026-B1F5-987A-7369A434BC5B}"/>
              </a:ext>
            </a:extLst>
          </p:cNvPr>
          <p:cNvSpPr txBox="1">
            <a:spLocks/>
          </p:cNvSpPr>
          <p:nvPr/>
        </p:nvSpPr>
        <p:spPr>
          <a:xfrm>
            <a:off x="396623" y="315881"/>
            <a:ext cx="5939326" cy="300204"/>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spc="-68" dirty="0">
                <a:solidFill>
                  <a:srgbClr val="674786"/>
                </a:solidFill>
                <a:latin typeface="Arial" panose="020B0604020202020204" pitchFamily="34" charset="0"/>
                <a:ea typeface="+mn-ea"/>
                <a:cs typeface="Arial" panose="020B0604020202020204" pitchFamily="34" charset="0"/>
              </a:rPr>
              <a:t>Focus on physical activity</a:t>
            </a:r>
          </a:p>
        </p:txBody>
      </p:sp>
    </p:spTree>
    <p:extLst>
      <p:ext uri="{BB962C8B-B14F-4D97-AF65-F5344CB8AC3E}">
        <p14:creationId xmlns:p14="http://schemas.microsoft.com/office/powerpoint/2010/main" val="2863082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69B2F29-898B-0C78-0599-B7A974307259}"/>
              </a:ext>
            </a:extLst>
          </p:cNvPr>
          <p:cNvGraphicFramePr>
            <a:graphicFrameLocks noGrp="1"/>
          </p:cNvGraphicFramePr>
          <p:nvPr>
            <p:extLst>
              <p:ext uri="{D42A27DB-BD31-4B8C-83A1-F6EECF244321}">
                <p14:modId xmlns:p14="http://schemas.microsoft.com/office/powerpoint/2010/main" val="4106231281"/>
              </p:ext>
            </p:extLst>
          </p:nvPr>
        </p:nvGraphicFramePr>
        <p:xfrm>
          <a:off x="205722" y="752599"/>
          <a:ext cx="8609990" cy="3041144"/>
        </p:xfrm>
        <a:graphic>
          <a:graphicData uri="http://schemas.openxmlformats.org/drawingml/2006/table">
            <a:tbl>
              <a:tblPr firstRow="1" firstCol="1" bandRow="1">
                <a:tableStyleId>{16D9F66E-5EB9-4882-86FB-DCBF35E3C3E4}</a:tableStyleId>
              </a:tblPr>
              <a:tblGrid>
                <a:gridCol w="1565144">
                  <a:extLst>
                    <a:ext uri="{9D8B030D-6E8A-4147-A177-3AD203B41FA5}">
                      <a16:colId xmlns:a16="http://schemas.microsoft.com/office/drawing/2014/main" val="3332483780"/>
                    </a:ext>
                  </a:extLst>
                </a:gridCol>
                <a:gridCol w="1569399">
                  <a:extLst>
                    <a:ext uri="{9D8B030D-6E8A-4147-A177-3AD203B41FA5}">
                      <a16:colId xmlns:a16="http://schemas.microsoft.com/office/drawing/2014/main" val="3034287928"/>
                    </a:ext>
                  </a:extLst>
                </a:gridCol>
                <a:gridCol w="1609426">
                  <a:extLst>
                    <a:ext uri="{9D8B030D-6E8A-4147-A177-3AD203B41FA5}">
                      <a16:colId xmlns:a16="http://schemas.microsoft.com/office/drawing/2014/main" val="3442004243"/>
                    </a:ext>
                  </a:extLst>
                </a:gridCol>
                <a:gridCol w="3866021">
                  <a:extLst>
                    <a:ext uri="{9D8B030D-6E8A-4147-A177-3AD203B41FA5}">
                      <a16:colId xmlns:a16="http://schemas.microsoft.com/office/drawing/2014/main" val="2845755400"/>
                    </a:ext>
                  </a:extLst>
                </a:gridCol>
              </a:tblGrid>
              <a:tr h="405363">
                <a:tc>
                  <a:txBody>
                    <a:bodyPr/>
                    <a:lstStyle/>
                    <a:p>
                      <a:pPr marL="0" algn="l">
                        <a:spcBef>
                          <a:spcPts val="0"/>
                        </a:spcBef>
                      </a:pPr>
                      <a:r>
                        <a:rPr lang="en-GB" sz="1000" dirty="0">
                          <a:effectLst/>
                        </a:rPr>
                        <a:t>Programme</a:t>
                      </a:r>
                    </a:p>
                    <a:p>
                      <a:pPr marL="0" algn="l">
                        <a:spcBef>
                          <a:spcPts val="0"/>
                        </a:spcBef>
                      </a:pPr>
                      <a:r>
                        <a:rPr lang="en-GB" sz="1000" dirty="0">
                          <a:effectLst/>
                        </a:rPr>
                        <a:t>(link to referral form / website)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2378" marR="12378" marT="0" marB="0"/>
                </a:tc>
                <a:tc>
                  <a:txBody>
                    <a:bodyPr/>
                    <a:lstStyle/>
                    <a:p>
                      <a:pPr marL="0" algn="l">
                        <a:spcBef>
                          <a:spcPts val="0"/>
                        </a:spcBef>
                      </a:pPr>
                      <a:r>
                        <a:rPr lang="en-GB" sz="1000" dirty="0">
                          <a:effectLst/>
                        </a:rPr>
                        <a:t>Long term condition criteria</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2378" marR="12378" marT="0" marB="0"/>
                </a:tc>
                <a:tc>
                  <a:txBody>
                    <a:bodyPr/>
                    <a:lstStyle/>
                    <a:p>
                      <a:pPr marL="0" marR="90170" algn="l">
                        <a:lnSpc>
                          <a:spcPct val="105000"/>
                        </a:lnSpc>
                        <a:spcBef>
                          <a:spcPts val="0"/>
                        </a:spcBef>
                      </a:pPr>
                      <a:r>
                        <a:rPr lang="en-GB" sz="1000" dirty="0">
                          <a:effectLst/>
                        </a:rPr>
                        <a:t>Exclusion criteria</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2378" marR="12378" marT="0" marB="0"/>
                </a:tc>
                <a:tc>
                  <a:txBody>
                    <a:bodyPr/>
                    <a:lstStyle/>
                    <a:p>
                      <a:pPr marL="0" marR="90170" algn="l">
                        <a:spcBef>
                          <a:spcPts val="0"/>
                        </a:spcBef>
                      </a:pPr>
                      <a:r>
                        <a:rPr lang="en-GB" sz="1000" dirty="0">
                          <a:effectLst/>
                        </a:rPr>
                        <a:t>Brief description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2378" marR="12378" marT="0" marB="0"/>
                </a:tc>
                <a:extLst>
                  <a:ext uri="{0D108BD9-81ED-4DB2-BD59-A6C34878D82A}">
                    <a16:rowId xmlns:a16="http://schemas.microsoft.com/office/drawing/2014/main" val="2919737662"/>
                  </a:ext>
                </a:extLst>
              </a:tr>
              <a:tr h="1295819">
                <a:tc>
                  <a:txBody>
                    <a:bodyPr/>
                    <a:lstStyle/>
                    <a:p>
                      <a:pPr marL="0" algn="l">
                        <a:spcBef>
                          <a:spcPts val="0"/>
                        </a:spcBef>
                      </a:pPr>
                      <a:r>
                        <a:rPr lang="en-GB" sz="1000" u="sng" dirty="0">
                          <a:effectLst/>
                          <a:hlinkClick r:id="rId2"/>
                        </a:rPr>
                        <a:t>Talking therapies (IAPT)*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2378" marR="12378" marT="0" marB="0"/>
                </a:tc>
                <a:tc>
                  <a:txBody>
                    <a:bodyPr/>
                    <a:lstStyle/>
                    <a:p>
                      <a:pPr marL="0" algn="l">
                        <a:spcBef>
                          <a:spcPts val="0"/>
                        </a:spcBef>
                      </a:pPr>
                      <a:r>
                        <a:rPr lang="en-GB" sz="1000">
                          <a:effectLst/>
                        </a:rPr>
                        <a:t>(Bespoke support for people experiencing stress due to the impact of living with an LTC available)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2378" marR="12378" marT="0" marB="0"/>
                </a:tc>
                <a:tc>
                  <a:txBody>
                    <a:bodyPr/>
                    <a:lstStyle/>
                    <a:p>
                      <a:pPr marL="0" marR="90170" algn="l">
                        <a:lnSpc>
                          <a:spcPct val="105000"/>
                        </a:lnSpc>
                        <a:spcBef>
                          <a:spcPts val="0"/>
                        </a:spcBef>
                      </a:pPr>
                      <a:r>
                        <a:rPr lang="en-GB" sz="1000">
                          <a:effectLst/>
                        </a:rPr>
                        <a:t>Under 17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2378" marR="12378" marT="0" marB="0"/>
                </a:tc>
                <a:tc>
                  <a:txBody>
                    <a:bodyPr/>
                    <a:lstStyle/>
                    <a:p>
                      <a:pPr marL="0" marR="90170" algn="l">
                        <a:spcBef>
                          <a:spcPts val="0"/>
                        </a:spcBef>
                      </a:pPr>
                      <a:r>
                        <a:rPr lang="en-GB" sz="1000" dirty="0">
                          <a:effectLst/>
                        </a:rPr>
                        <a:t>Talking therapies for people experiencing mild to moderate depression, general anxiety and worry, panic attacks, social anxiety, specific phobias, traumatic memories and obsessive compulsive disorder. We also offer help and support for people experiencing stress due to living with a long term health condition as well as talking therapies for relationship difficulties.</a:t>
                      </a:r>
                    </a:p>
                    <a:p>
                      <a:pPr marL="0" marR="90170" algn="l">
                        <a:spcBef>
                          <a:spcPts val="0"/>
                        </a:spcBef>
                      </a:pPr>
                      <a:r>
                        <a:rPr lang="en-GB" sz="1000" dirty="0">
                          <a:effectLst/>
                        </a:rPr>
                        <a:t> </a:t>
                      </a:r>
                    </a:p>
                  </a:txBody>
                  <a:tcPr marL="12378" marR="12378" marT="0" marB="0"/>
                </a:tc>
                <a:extLst>
                  <a:ext uri="{0D108BD9-81ED-4DB2-BD59-A6C34878D82A}">
                    <a16:rowId xmlns:a16="http://schemas.microsoft.com/office/drawing/2014/main" val="3861142815"/>
                  </a:ext>
                </a:extLst>
              </a:tr>
              <a:tr h="1288125">
                <a:tc>
                  <a:txBody>
                    <a:bodyPr/>
                    <a:lstStyle/>
                    <a:p>
                      <a:pPr marL="0" algn="l">
                        <a:spcBef>
                          <a:spcPts val="0"/>
                        </a:spcBef>
                        <a:tabLst>
                          <a:tab pos="457200" algn="l"/>
                        </a:tabLst>
                      </a:pPr>
                      <a:r>
                        <a:rPr lang="en-GB" sz="1000" u="sng" dirty="0">
                          <a:effectLst/>
                          <a:hlinkClick r:id="rId3"/>
                        </a:rPr>
                        <a:t>Active Minds</a:t>
                      </a:r>
                      <a:r>
                        <a:rPr lang="en-GB" sz="1000" u="sng"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2378" marR="12378" marT="0" marB="0"/>
                </a:tc>
                <a:tc>
                  <a:txBody>
                    <a:bodyPr/>
                    <a:lstStyle/>
                    <a:p>
                      <a:pPr marL="0" algn="l">
                        <a:spcBef>
                          <a:spcPts val="0"/>
                        </a:spcBef>
                      </a:pPr>
                      <a:r>
                        <a:rPr lang="en-GB" sz="1000" dirty="0">
                          <a:effectLst/>
                        </a:rPr>
                        <a:t>Experience of a mental health problem</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2378" marR="12378" marT="0" marB="0"/>
                </a:tc>
                <a:tc>
                  <a:txBody>
                    <a:bodyPr/>
                    <a:lstStyle/>
                    <a:p>
                      <a:pPr marL="0" marR="90170" algn="l">
                        <a:lnSpc>
                          <a:spcPct val="105000"/>
                        </a:lnSpc>
                        <a:spcBef>
                          <a:spcPts val="0"/>
                        </a:spcBef>
                      </a:pPr>
                      <a:r>
                        <a:rPr lang="en-GB" sz="1000">
                          <a:effectLst/>
                        </a:rPr>
                        <a:t>Under 18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2378" marR="12378" marT="0" marB="0"/>
                </a:tc>
                <a:tc>
                  <a:txBody>
                    <a:bodyPr/>
                    <a:lstStyle/>
                    <a:p>
                      <a:pPr marL="0" marR="90170" algn="l">
                        <a:spcBef>
                          <a:spcPts val="0"/>
                        </a:spcBef>
                      </a:pPr>
                      <a:r>
                        <a:rPr lang="en-GB" sz="1000" dirty="0">
                          <a:effectLst/>
                        </a:rPr>
                        <a:t>Active Minds promotes physical and mental wellbeing by supporting people with experience of a mental health problem to make healthy lifestyle changes to benefit both physical and mental health. Active Minds run a variety of friendly accessible sports and healthy lifestyle groups across Croydon from Boxercise to gardening, cook and taste to yoga and cycling.</a:t>
                      </a:r>
                    </a:p>
                    <a:p>
                      <a:pPr marL="0" marR="90170" algn="l">
                        <a:spcBef>
                          <a:spcPts val="0"/>
                        </a:spcBef>
                      </a:pPr>
                      <a:r>
                        <a:rPr lang="en-GB" sz="1000" dirty="0">
                          <a:effectLst/>
                        </a:rPr>
                        <a:t> </a:t>
                      </a:r>
                    </a:p>
                    <a:p>
                      <a:pPr marL="0" marR="90170" algn="l">
                        <a:spcBef>
                          <a:spcPts val="0"/>
                        </a:spcBef>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2378" marR="12378" marT="0" marB="0"/>
                </a:tc>
                <a:extLst>
                  <a:ext uri="{0D108BD9-81ED-4DB2-BD59-A6C34878D82A}">
                    <a16:rowId xmlns:a16="http://schemas.microsoft.com/office/drawing/2014/main" val="3119843682"/>
                  </a:ext>
                </a:extLst>
              </a:tr>
            </a:tbl>
          </a:graphicData>
        </a:graphic>
      </p:graphicFrame>
      <p:sp>
        <p:nvSpPr>
          <p:cNvPr id="4" name="Title 2">
            <a:extLst>
              <a:ext uri="{FF2B5EF4-FFF2-40B4-BE49-F238E27FC236}">
                <a16:creationId xmlns:a16="http://schemas.microsoft.com/office/drawing/2014/main" id="{562B38CC-7FA0-5DBC-58BA-1E04236055B9}"/>
              </a:ext>
            </a:extLst>
          </p:cNvPr>
          <p:cNvSpPr txBox="1">
            <a:spLocks/>
          </p:cNvSpPr>
          <p:nvPr/>
        </p:nvSpPr>
        <p:spPr>
          <a:xfrm>
            <a:off x="138989" y="196935"/>
            <a:ext cx="8743455" cy="555664"/>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spc="-68" dirty="0">
                <a:solidFill>
                  <a:srgbClr val="674786"/>
                </a:solidFill>
                <a:latin typeface="Arial" panose="020B0604020202020204" pitchFamily="34" charset="0"/>
                <a:ea typeface="+mn-ea"/>
                <a:cs typeface="Arial" panose="020B0604020202020204" pitchFamily="34" charset="0"/>
              </a:rPr>
              <a:t>Focus on mental wellbeing</a:t>
            </a:r>
          </a:p>
        </p:txBody>
      </p:sp>
      <p:sp>
        <p:nvSpPr>
          <p:cNvPr id="3" name="TextBox 2">
            <a:extLst>
              <a:ext uri="{FF2B5EF4-FFF2-40B4-BE49-F238E27FC236}">
                <a16:creationId xmlns:a16="http://schemas.microsoft.com/office/drawing/2014/main" id="{22D3EBE2-083C-46D4-B453-F2372515BA49}"/>
              </a:ext>
            </a:extLst>
          </p:cNvPr>
          <p:cNvSpPr txBox="1"/>
          <p:nvPr/>
        </p:nvSpPr>
        <p:spPr>
          <a:xfrm>
            <a:off x="337227" y="3900906"/>
            <a:ext cx="4481208" cy="369332"/>
          </a:xfrm>
          <a:prstGeom prst="rect">
            <a:avLst/>
          </a:prstGeom>
          <a:noFill/>
        </p:spPr>
        <p:txBody>
          <a:bodyPr wrap="square" rtlCol="0">
            <a:spAutoFit/>
          </a:bodyPr>
          <a:lstStyle/>
          <a:p>
            <a:r>
              <a:rPr lang="en-GB" dirty="0"/>
              <a:t>* Self-referral/registration available</a:t>
            </a:r>
          </a:p>
        </p:txBody>
      </p:sp>
    </p:spTree>
    <p:extLst>
      <p:ext uri="{BB962C8B-B14F-4D97-AF65-F5344CB8AC3E}">
        <p14:creationId xmlns:p14="http://schemas.microsoft.com/office/powerpoint/2010/main" val="10874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663E49F-2B42-C85F-D26B-EB7094EB4374}"/>
              </a:ext>
            </a:extLst>
          </p:cNvPr>
          <p:cNvGraphicFramePr>
            <a:graphicFrameLocks noGrp="1"/>
          </p:cNvGraphicFramePr>
          <p:nvPr>
            <p:extLst>
              <p:ext uri="{D42A27DB-BD31-4B8C-83A1-F6EECF244321}">
                <p14:modId xmlns:p14="http://schemas.microsoft.com/office/powerpoint/2010/main" val="3531386806"/>
              </p:ext>
            </p:extLst>
          </p:nvPr>
        </p:nvGraphicFramePr>
        <p:xfrm>
          <a:off x="200273" y="637954"/>
          <a:ext cx="8820511" cy="4093344"/>
        </p:xfrm>
        <a:graphic>
          <a:graphicData uri="http://schemas.openxmlformats.org/drawingml/2006/table">
            <a:tbl>
              <a:tblPr firstRow="1" firstCol="1" bandRow="1">
                <a:tableStyleId>{16D9F66E-5EB9-4882-86FB-DCBF35E3C3E4}</a:tableStyleId>
              </a:tblPr>
              <a:tblGrid>
                <a:gridCol w="1460156">
                  <a:extLst>
                    <a:ext uri="{9D8B030D-6E8A-4147-A177-3AD203B41FA5}">
                      <a16:colId xmlns:a16="http://schemas.microsoft.com/office/drawing/2014/main" val="2783067506"/>
                    </a:ext>
                  </a:extLst>
                </a:gridCol>
                <a:gridCol w="2151185">
                  <a:extLst>
                    <a:ext uri="{9D8B030D-6E8A-4147-A177-3AD203B41FA5}">
                      <a16:colId xmlns:a16="http://schemas.microsoft.com/office/drawing/2014/main" val="1271707611"/>
                    </a:ext>
                  </a:extLst>
                </a:gridCol>
                <a:gridCol w="1602478">
                  <a:extLst>
                    <a:ext uri="{9D8B030D-6E8A-4147-A177-3AD203B41FA5}">
                      <a16:colId xmlns:a16="http://schemas.microsoft.com/office/drawing/2014/main" val="3950170827"/>
                    </a:ext>
                  </a:extLst>
                </a:gridCol>
                <a:gridCol w="3606692">
                  <a:extLst>
                    <a:ext uri="{9D8B030D-6E8A-4147-A177-3AD203B41FA5}">
                      <a16:colId xmlns:a16="http://schemas.microsoft.com/office/drawing/2014/main" val="2067224308"/>
                    </a:ext>
                  </a:extLst>
                </a:gridCol>
              </a:tblGrid>
              <a:tr h="431873">
                <a:tc>
                  <a:txBody>
                    <a:bodyPr/>
                    <a:lstStyle/>
                    <a:p>
                      <a:r>
                        <a:rPr lang="en-GB" sz="1100" b="1" dirty="0">
                          <a:effectLst/>
                        </a:rPr>
                        <a:t>Programme</a:t>
                      </a:r>
                      <a:endParaRPr lang="en-GB" sz="1050" dirty="0">
                        <a:effectLst/>
                      </a:endParaRPr>
                    </a:p>
                    <a:p>
                      <a:r>
                        <a:rPr lang="en-GB" sz="1050" b="1" dirty="0">
                          <a:effectLst/>
                        </a:rPr>
                        <a:t>(link to referral form / website)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90170">
                        <a:lnSpc>
                          <a:spcPct val="105000"/>
                        </a:lnSpc>
                      </a:pPr>
                      <a:r>
                        <a:rPr lang="en-GB" sz="1100" b="1" dirty="0">
                          <a:effectLst/>
                        </a:rPr>
                        <a:t>Inclusion criteria</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90170">
                        <a:lnSpc>
                          <a:spcPct val="105000"/>
                        </a:lnSpc>
                      </a:pPr>
                      <a:r>
                        <a:rPr lang="en-GB" sz="1100" b="1">
                          <a:effectLst/>
                        </a:rPr>
                        <a:t>Exclusion criteria</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90170"/>
                      <a:r>
                        <a:rPr lang="en-GB" sz="1100" b="1">
                          <a:effectLst/>
                        </a:rPr>
                        <a:t>Brief description</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5904202"/>
                  </a:ext>
                </a:extLst>
              </a:tr>
              <a:tr h="1955073">
                <a:tc>
                  <a:txBody>
                    <a:bodyPr/>
                    <a:lstStyle/>
                    <a:p>
                      <a:r>
                        <a:rPr lang="en-GB" sz="900" b="1" u="sng" dirty="0">
                          <a:solidFill>
                            <a:srgbClr val="1F4E79"/>
                          </a:solidFill>
                          <a:effectLst/>
                          <a:hlinkClick r:id="rId3"/>
                        </a:rPr>
                        <a:t>Live Well Croydon</a:t>
                      </a:r>
                      <a:r>
                        <a:rPr lang="en-GB" sz="900" b="1" u="sng" dirty="0">
                          <a:solidFill>
                            <a:srgbClr val="1F4E79"/>
                          </a:solidFill>
                          <a:effectLst/>
                        </a:rPr>
                        <a:t>*</a:t>
                      </a:r>
                    </a:p>
                    <a:p>
                      <a:endParaRPr lang="en-GB" sz="900" b="1" u="sng" dirty="0">
                        <a:solidFill>
                          <a:srgbClr val="1F4E79"/>
                        </a:solidFill>
                        <a:effectLst/>
                      </a:endParaRPr>
                    </a:p>
                    <a:p>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r>
                        <a:rPr lang="en-GB" sz="900" b="1" dirty="0">
                          <a:effectLst/>
                        </a:rPr>
                        <a:t>Alcoho</a:t>
                      </a:r>
                      <a:r>
                        <a:rPr lang="en-GB" sz="900" dirty="0">
                          <a:effectLst/>
                        </a:rPr>
                        <a:t>l</a:t>
                      </a:r>
                      <a:r>
                        <a:rPr lang="en-GB" sz="900" b="1" dirty="0">
                          <a:effectLst/>
                        </a:rPr>
                        <a:t>: </a:t>
                      </a:r>
                      <a:r>
                        <a:rPr lang="en-GB" sz="900" dirty="0">
                          <a:effectLst/>
                        </a:rPr>
                        <a:t>Requires support to reduce alcohol consumption which is having a negative impact on health and/or daily life.</a:t>
                      </a:r>
                    </a:p>
                    <a:p>
                      <a:pPr marL="0"/>
                      <a:r>
                        <a:rPr lang="en-GB" sz="900" b="1" dirty="0">
                          <a:effectLst/>
                        </a:rPr>
                        <a:t> </a:t>
                      </a:r>
                      <a:endParaRPr lang="en-GB" sz="900" dirty="0">
                        <a:effectLst/>
                      </a:endParaRPr>
                    </a:p>
                    <a:p>
                      <a:pPr marL="0"/>
                      <a:r>
                        <a:rPr lang="en-GB" sz="900" b="1" dirty="0">
                          <a:effectLst/>
                        </a:rPr>
                        <a:t>Smoking: </a:t>
                      </a:r>
                      <a:r>
                        <a:rPr lang="en-GB" sz="900" dirty="0">
                          <a:effectLst/>
                        </a:rPr>
                        <a:t>All smokers are eligible. Those who are pregnant, have COPD or have asthma are prioritised.</a:t>
                      </a:r>
                      <a:r>
                        <a:rPr lang="en-GB" sz="900" b="1"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en-GB" sz="900" dirty="0">
                          <a:effectLst/>
                        </a:rPr>
                        <a:t>Have completed 2 or more attempts in one year with Live Well</a:t>
                      </a:r>
                    </a:p>
                    <a:p>
                      <a:pPr>
                        <a:lnSpc>
                          <a:spcPct val="107000"/>
                        </a:lnSpc>
                      </a:pPr>
                      <a:r>
                        <a:rPr lang="en-GB" sz="900" dirty="0">
                          <a:effectLst/>
                        </a:rPr>
                        <a:t> </a:t>
                      </a:r>
                    </a:p>
                    <a:p>
                      <a:pPr>
                        <a:lnSpc>
                          <a:spcPct val="107000"/>
                        </a:lnSpc>
                      </a:pPr>
                      <a:r>
                        <a:rPr lang="en-GB" sz="900" dirty="0">
                          <a:effectLst/>
                        </a:rPr>
                        <a:t>Alcohol: </a:t>
                      </a:r>
                    </a:p>
                    <a:p>
                      <a:pPr>
                        <a:lnSpc>
                          <a:spcPct val="107000"/>
                        </a:lnSpc>
                      </a:pPr>
                      <a:r>
                        <a:rPr lang="en-GB" sz="900" dirty="0">
                          <a:effectLst/>
                        </a:rPr>
                        <a:t>Are </a:t>
                      </a:r>
                      <a:r>
                        <a:rPr lang="x-none" sz="900" dirty="0">
                          <a:effectLst/>
                        </a:rPr>
                        <a:t>alcohol dependent</a:t>
                      </a:r>
                      <a:endParaRPr lang="en-GB" sz="900" dirty="0">
                        <a:effectLst/>
                      </a:endParaRPr>
                    </a:p>
                    <a:p>
                      <a:pPr>
                        <a:lnSpc>
                          <a:spcPct val="107000"/>
                        </a:lnSpc>
                      </a:pPr>
                      <a:r>
                        <a:rPr lang="x-none" sz="900" b="1" dirty="0">
                          <a:effectLst/>
                        </a:rPr>
                        <a:t> </a:t>
                      </a:r>
                      <a:endParaRPr lang="en-GB" sz="900" dirty="0">
                        <a:effectLst/>
                      </a:endParaRPr>
                    </a:p>
                    <a:p>
                      <a:pPr>
                        <a:lnSpc>
                          <a:spcPct val="107000"/>
                        </a:lnSpc>
                      </a:pPr>
                      <a:r>
                        <a:rPr lang="x-none" sz="900" dirty="0">
                          <a:effectLst/>
                        </a:rPr>
                        <a:t>Smoking:</a:t>
                      </a:r>
                      <a:endParaRPr lang="en-GB" sz="900" dirty="0">
                        <a:effectLst/>
                      </a:endParaRPr>
                    </a:p>
                    <a:p>
                      <a:pPr>
                        <a:lnSpc>
                          <a:spcPct val="107000"/>
                        </a:lnSpc>
                      </a:pPr>
                      <a:r>
                        <a:rPr lang="x-none" sz="900" dirty="0">
                          <a:effectLst/>
                        </a:rPr>
                        <a:t>Enrolled in </a:t>
                      </a:r>
                      <a:r>
                        <a:rPr lang="en-GB" sz="900" dirty="0">
                          <a:effectLst/>
                        </a:rPr>
                        <a:t>other </a:t>
                      </a:r>
                      <a:r>
                        <a:rPr lang="x-none" sz="900" dirty="0">
                          <a:effectLst/>
                        </a:rPr>
                        <a:t>smoking cessation service (e.g. LCSTP programme, Stop Smoking Advance service in Pharmacies</a:t>
                      </a:r>
                      <a:r>
                        <a:rPr lang="en-GB" sz="900" dirty="0">
                          <a:effectLst/>
                        </a:rPr>
                        <a:t>)</a:t>
                      </a:r>
                    </a:p>
                    <a:p>
                      <a:pPr>
                        <a:lnSpc>
                          <a:spcPct val="107000"/>
                        </a:lnSpc>
                      </a:pPr>
                      <a:endParaRPr lang="en-GB" sz="900" dirty="0">
                        <a:effectLst/>
                      </a:endParaRPr>
                    </a:p>
                    <a:p>
                      <a:pPr>
                        <a:lnSpc>
                          <a:spcPct val="107000"/>
                        </a:lnSpc>
                      </a:pPr>
                      <a:r>
                        <a:rPr lang="en-GB" sz="900" dirty="0">
                          <a:effectLst/>
                        </a:rPr>
                        <a:t>SMI - assessed on an individual basis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n-GB" sz="900" dirty="0">
                          <a:solidFill>
                            <a:srgbClr val="121212"/>
                          </a:solidFill>
                          <a:effectLst/>
                        </a:rPr>
                        <a:t>Live Well Croydon is a free 12-week programme designed to help Croydon residents improve their health and wellbeing. </a:t>
                      </a:r>
                      <a:r>
                        <a:rPr lang="en-GB" sz="900" dirty="0">
                          <a:effectLst/>
                        </a:rPr>
                        <a:t>The service offers support to quit smoking, lose weight and reduce alcohol consumption. </a:t>
                      </a:r>
                    </a:p>
                    <a:p>
                      <a:pPr algn="just"/>
                      <a:r>
                        <a:rPr lang="en-GB" sz="900" dirty="0">
                          <a:effectLst/>
                        </a:rPr>
                        <a:t> </a:t>
                      </a:r>
                    </a:p>
                    <a:p>
                      <a:pPr algn="just"/>
                      <a:r>
                        <a:rPr lang="en-GB" sz="900" dirty="0">
                          <a:effectLst/>
                        </a:rPr>
                        <a:t>A</a:t>
                      </a:r>
                      <a:r>
                        <a:rPr lang="en-GB" sz="900" dirty="0">
                          <a:solidFill>
                            <a:srgbClr val="121212"/>
                          </a:solidFill>
                          <a:effectLst/>
                        </a:rPr>
                        <a:t>dvisers are trained in helping people tackle unhealthy habits, which could be having a negative impact on their daily life or affecting relationships.  If they have struggled in making these changes in the past, the Live Well programme can help them to succeed.</a:t>
                      </a:r>
                      <a:endParaRPr lang="en-GB" sz="900" dirty="0">
                        <a:effectLst/>
                      </a:endParaRPr>
                    </a:p>
                    <a:p>
                      <a:pPr algn="just"/>
                      <a:r>
                        <a:rPr lang="en-GB" sz="900" dirty="0">
                          <a:solidFill>
                            <a:srgbClr val="121212"/>
                          </a:solidFill>
                          <a:effectLst/>
                        </a:rPr>
                        <a:t> </a:t>
                      </a:r>
                      <a:endParaRPr lang="en-GB" sz="900" dirty="0">
                        <a:effectLst/>
                      </a:endParaRPr>
                    </a:p>
                    <a:p>
                      <a:pPr marR="90170"/>
                      <a:endParaRPr lang="en-GB" sz="900" dirty="0">
                        <a:effectLst/>
                      </a:endParaRPr>
                    </a:p>
                  </a:txBody>
                  <a:tcPr marL="68580" marR="68580" marT="0" marB="0"/>
                </a:tc>
                <a:extLst>
                  <a:ext uri="{0D108BD9-81ED-4DB2-BD59-A6C34878D82A}">
                    <a16:rowId xmlns:a16="http://schemas.microsoft.com/office/drawing/2014/main" val="34389975"/>
                  </a:ext>
                </a:extLst>
              </a:tr>
              <a:tr h="1410913">
                <a:tc>
                  <a:txBody>
                    <a:bodyPr/>
                    <a:lstStyle/>
                    <a:p>
                      <a:pPr marL="0" algn="l">
                        <a:spcBef>
                          <a:spcPts val="0"/>
                        </a:spcBef>
                      </a:pPr>
                      <a:r>
                        <a:rPr lang="en-GB" sz="900" u="sng" dirty="0">
                          <a:effectLst/>
                          <a:hlinkClick r:id="rId4"/>
                        </a:rPr>
                        <a:t>Change Grow Live</a:t>
                      </a:r>
                      <a:r>
                        <a:rPr lang="en-GB" sz="900" u="sng" dirty="0">
                          <a:effectLst/>
                        </a:rPr>
                        <a:t>*</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2378" marR="12378" marT="0" marB="0"/>
                </a:tc>
                <a:tc>
                  <a:txBody>
                    <a:bodyPr/>
                    <a:lstStyle/>
                    <a:p>
                      <a:pPr marL="0" algn="l">
                        <a:spcBef>
                          <a:spcPts val="0"/>
                        </a:spcBef>
                      </a:pPr>
                      <a:r>
                        <a:rPr lang="en-GB" sz="900" dirty="0">
                          <a:effectLst/>
                        </a:rPr>
                        <a:t>Alcohol or drug dependant</a:t>
                      </a:r>
                    </a:p>
                    <a:p>
                      <a:pPr marL="0" algn="l">
                        <a:spcBef>
                          <a:spcPts val="0"/>
                        </a:spcBef>
                      </a:pPr>
                      <a:r>
                        <a:rPr lang="en-GB" sz="900" dirty="0">
                          <a:effectLst/>
                        </a:rPr>
                        <a:t> </a:t>
                      </a:r>
                    </a:p>
                    <a:p>
                      <a:pPr marL="0" algn="l">
                        <a:spcBef>
                          <a:spcPts val="0"/>
                        </a:spcBef>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2378" marR="12378" marT="0" marB="0"/>
                </a:tc>
                <a:tc>
                  <a:txBody>
                    <a:bodyPr/>
                    <a:lstStyle/>
                    <a:p>
                      <a:pPr marL="0" marR="90170" algn="l">
                        <a:lnSpc>
                          <a:spcPct val="105000"/>
                        </a:lnSpc>
                        <a:spcBef>
                          <a:spcPts val="0"/>
                        </a:spcBef>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2378" marR="12378" marT="0" marB="0"/>
                </a:tc>
                <a:tc>
                  <a:txBody>
                    <a:bodyPr/>
                    <a:lstStyle/>
                    <a:p>
                      <a:pPr marL="0" marR="90170" algn="l">
                        <a:spcBef>
                          <a:spcPts val="0"/>
                        </a:spcBef>
                      </a:pPr>
                      <a:r>
                        <a:rPr lang="en-GB" sz="900" dirty="0">
                          <a:effectLst/>
                        </a:rPr>
                        <a:t>A recovery-focused service with a full range of treatments and interventions designed to support people to take control of their recovery journey and achieve their recovery goals. Services include harm reduction, opiate replacement prescribing, residential and community detoxes, counselling, emotional support, supported access to mutual aid as well as carers support. Support in accessing training, employment and housing will also be available.</a:t>
                      </a:r>
                    </a:p>
                    <a:p>
                      <a:pPr marL="0" marR="90170" algn="l">
                        <a:spcBef>
                          <a:spcPts val="0"/>
                        </a:spcBef>
                      </a:pPr>
                      <a:r>
                        <a:rPr lang="en-GB" sz="900" dirty="0">
                          <a:effectLst/>
                        </a:rPr>
                        <a:t> </a:t>
                      </a:r>
                    </a:p>
                  </a:txBody>
                  <a:tcPr marL="12378" marR="12378" marT="0" marB="0"/>
                </a:tc>
                <a:extLst>
                  <a:ext uri="{0D108BD9-81ED-4DB2-BD59-A6C34878D82A}">
                    <a16:rowId xmlns:a16="http://schemas.microsoft.com/office/drawing/2014/main" val="825167383"/>
                  </a:ext>
                </a:extLst>
              </a:tr>
            </a:tbl>
          </a:graphicData>
        </a:graphic>
      </p:graphicFrame>
      <p:sp>
        <p:nvSpPr>
          <p:cNvPr id="3" name="Title 2">
            <a:extLst>
              <a:ext uri="{FF2B5EF4-FFF2-40B4-BE49-F238E27FC236}">
                <a16:creationId xmlns:a16="http://schemas.microsoft.com/office/drawing/2014/main" id="{9B2787F5-3DFC-68DA-9999-35FFDD76D3DA}"/>
              </a:ext>
            </a:extLst>
          </p:cNvPr>
          <p:cNvSpPr txBox="1">
            <a:spLocks/>
          </p:cNvSpPr>
          <p:nvPr/>
        </p:nvSpPr>
        <p:spPr>
          <a:xfrm>
            <a:off x="200274" y="147659"/>
            <a:ext cx="8820510" cy="490295"/>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spc="-68" dirty="0">
                <a:solidFill>
                  <a:srgbClr val="674786"/>
                </a:solidFill>
                <a:latin typeface="Arial" panose="020B0604020202020204" pitchFamily="34" charset="0"/>
                <a:ea typeface="+mn-ea"/>
                <a:cs typeface="Arial" panose="020B0604020202020204" pitchFamily="34" charset="0"/>
              </a:rPr>
              <a:t>Focus on alcohol, smoking and substance misuse</a:t>
            </a:r>
          </a:p>
        </p:txBody>
      </p:sp>
      <p:sp>
        <p:nvSpPr>
          <p:cNvPr id="4" name="TextBox 3">
            <a:extLst>
              <a:ext uri="{FF2B5EF4-FFF2-40B4-BE49-F238E27FC236}">
                <a16:creationId xmlns:a16="http://schemas.microsoft.com/office/drawing/2014/main" id="{7D817260-87CA-92BA-D772-381787DACADB}"/>
              </a:ext>
            </a:extLst>
          </p:cNvPr>
          <p:cNvSpPr txBox="1"/>
          <p:nvPr/>
        </p:nvSpPr>
        <p:spPr>
          <a:xfrm>
            <a:off x="259405" y="4721685"/>
            <a:ext cx="4481208" cy="369332"/>
          </a:xfrm>
          <a:prstGeom prst="rect">
            <a:avLst/>
          </a:prstGeom>
          <a:noFill/>
        </p:spPr>
        <p:txBody>
          <a:bodyPr wrap="square" rtlCol="0">
            <a:spAutoFit/>
          </a:bodyPr>
          <a:lstStyle/>
          <a:p>
            <a:r>
              <a:rPr lang="en-GB" dirty="0"/>
              <a:t>* Self-referral/registration available</a:t>
            </a:r>
          </a:p>
        </p:txBody>
      </p:sp>
    </p:spTree>
    <p:extLst>
      <p:ext uri="{BB962C8B-B14F-4D97-AF65-F5344CB8AC3E}">
        <p14:creationId xmlns:p14="http://schemas.microsoft.com/office/powerpoint/2010/main" val="1966078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DCA118E-8BA1-8C19-A74F-63D970FC4BFF}"/>
              </a:ext>
            </a:extLst>
          </p:cNvPr>
          <p:cNvSpPr txBox="1">
            <a:spLocks/>
          </p:cNvSpPr>
          <p:nvPr/>
        </p:nvSpPr>
        <p:spPr>
          <a:xfrm>
            <a:off x="144781" y="1"/>
            <a:ext cx="5791200" cy="43534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spc="-68" dirty="0">
                <a:solidFill>
                  <a:srgbClr val="674786"/>
                </a:solidFill>
                <a:latin typeface="Arial" panose="020B0604020202020204" pitchFamily="34" charset="0"/>
                <a:ea typeface="+mn-ea"/>
                <a:cs typeface="Arial" panose="020B0604020202020204" pitchFamily="34" charset="0"/>
              </a:rPr>
              <a:t>Focus on children and families</a:t>
            </a:r>
          </a:p>
        </p:txBody>
      </p:sp>
      <p:graphicFrame>
        <p:nvGraphicFramePr>
          <p:cNvPr id="3" name="Table 2">
            <a:extLst>
              <a:ext uri="{FF2B5EF4-FFF2-40B4-BE49-F238E27FC236}">
                <a16:creationId xmlns:a16="http://schemas.microsoft.com/office/drawing/2014/main" id="{B024B9B1-6533-0C12-1C0A-58B74DD21617}"/>
              </a:ext>
            </a:extLst>
          </p:cNvPr>
          <p:cNvGraphicFramePr>
            <a:graphicFrameLocks noGrp="1"/>
          </p:cNvGraphicFramePr>
          <p:nvPr>
            <p:extLst>
              <p:ext uri="{D42A27DB-BD31-4B8C-83A1-F6EECF244321}">
                <p14:modId xmlns:p14="http://schemas.microsoft.com/office/powerpoint/2010/main" val="4086798096"/>
              </p:ext>
            </p:extLst>
          </p:nvPr>
        </p:nvGraphicFramePr>
        <p:xfrm>
          <a:off x="144782" y="418768"/>
          <a:ext cx="8854438" cy="4550400"/>
        </p:xfrm>
        <a:graphic>
          <a:graphicData uri="http://schemas.openxmlformats.org/drawingml/2006/table">
            <a:tbl>
              <a:tblPr firstRow="1" firstCol="1" bandRow="1">
                <a:tableStyleId>{FABFCF23-3B69-468F-B69F-88F6DE6A72F2}</a:tableStyleId>
              </a:tblPr>
              <a:tblGrid>
                <a:gridCol w="1206574">
                  <a:extLst>
                    <a:ext uri="{9D8B030D-6E8A-4147-A177-3AD203B41FA5}">
                      <a16:colId xmlns:a16="http://schemas.microsoft.com/office/drawing/2014/main" val="1911037497"/>
                    </a:ext>
                  </a:extLst>
                </a:gridCol>
                <a:gridCol w="4293797">
                  <a:extLst>
                    <a:ext uri="{9D8B030D-6E8A-4147-A177-3AD203B41FA5}">
                      <a16:colId xmlns:a16="http://schemas.microsoft.com/office/drawing/2014/main" val="4152433994"/>
                    </a:ext>
                  </a:extLst>
                </a:gridCol>
                <a:gridCol w="3354067">
                  <a:extLst>
                    <a:ext uri="{9D8B030D-6E8A-4147-A177-3AD203B41FA5}">
                      <a16:colId xmlns:a16="http://schemas.microsoft.com/office/drawing/2014/main" val="4027282361"/>
                    </a:ext>
                  </a:extLst>
                </a:gridCol>
              </a:tblGrid>
              <a:tr h="367847">
                <a:tc>
                  <a:txBody>
                    <a:bodyPr/>
                    <a:lstStyle/>
                    <a:p>
                      <a:pPr>
                        <a:lnSpc>
                          <a:spcPct val="105000"/>
                        </a:lnSpc>
                      </a:pPr>
                      <a:r>
                        <a:rPr lang="en-GB" sz="1100" dirty="0">
                          <a:effectLst/>
                        </a:rPr>
                        <a:t>Programme (link to referral form / website)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955" marR="30955" marT="0" marB="0"/>
                </a:tc>
                <a:tc>
                  <a:txBody>
                    <a:bodyPr/>
                    <a:lstStyle/>
                    <a:p>
                      <a:pPr marR="90170" algn="l"/>
                      <a:r>
                        <a:rPr lang="en-GB" sz="1100" dirty="0">
                          <a:effectLst/>
                        </a:rPr>
                        <a:t>Eligible Groups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955" marR="30955" marT="0" marB="0"/>
                </a:tc>
                <a:tc>
                  <a:txBody>
                    <a:bodyPr/>
                    <a:lstStyle/>
                    <a:p>
                      <a:pPr>
                        <a:lnSpc>
                          <a:spcPct val="105000"/>
                        </a:lnSpc>
                      </a:pPr>
                      <a:r>
                        <a:rPr lang="en-GB" sz="1100">
                          <a:effectLst/>
                        </a:rPr>
                        <a:t>Brief description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0955" marR="30955" marT="0" marB="0"/>
                </a:tc>
                <a:extLst>
                  <a:ext uri="{0D108BD9-81ED-4DB2-BD59-A6C34878D82A}">
                    <a16:rowId xmlns:a16="http://schemas.microsoft.com/office/drawing/2014/main" val="2334507143"/>
                  </a:ext>
                </a:extLst>
              </a:tr>
              <a:tr h="2072158">
                <a:tc>
                  <a:txBody>
                    <a:bodyPr/>
                    <a:lstStyle/>
                    <a:p>
                      <a:pPr>
                        <a:lnSpc>
                          <a:spcPct val="105000"/>
                        </a:lnSpc>
                      </a:pPr>
                      <a:r>
                        <a:rPr lang="en-GB" sz="1100" u="sng" dirty="0">
                          <a:effectLst/>
                          <a:hlinkClick r:id="rId3"/>
                        </a:rPr>
                        <a:t>HENRY</a:t>
                      </a:r>
                      <a:r>
                        <a:rPr lang="en-GB" sz="1100" u="sng" dirty="0">
                          <a:effectLst/>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955" marR="30955" marT="0" marB="0"/>
                </a:tc>
                <a:tc>
                  <a:txBody>
                    <a:bodyPr/>
                    <a:lstStyle/>
                    <a:p>
                      <a:pPr>
                        <a:lnSpc>
                          <a:spcPct val="105000"/>
                        </a:lnSpc>
                      </a:pPr>
                      <a:r>
                        <a:rPr lang="en-GB" sz="1100" dirty="0">
                          <a:effectLst/>
                        </a:rPr>
                        <a:t>Families with children 0-7yrs, who live in Croydon (or registered with a Croydon GP)</a:t>
                      </a:r>
                    </a:p>
                    <a:p>
                      <a:pPr algn="ctr">
                        <a:lnSpc>
                          <a:spcPct val="105000"/>
                        </a:lnSpc>
                      </a:pPr>
                      <a:r>
                        <a:rPr lang="en-GB" sz="1100" dirty="0">
                          <a:effectLst/>
                        </a:rPr>
                        <a:t>AND</a:t>
                      </a:r>
                    </a:p>
                    <a:p>
                      <a:pPr>
                        <a:lnSpc>
                          <a:spcPct val="105000"/>
                        </a:lnSpc>
                      </a:pPr>
                      <a:r>
                        <a:rPr lang="en-GB" sz="1100" dirty="0">
                          <a:effectLst/>
                        </a:rPr>
                        <a:t>Families with children whose weight is above the 91st weight centile OR</a:t>
                      </a:r>
                    </a:p>
                    <a:p>
                      <a:pPr>
                        <a:lnSpc>
                          <a:spcPct val="105000"/>
                        </a:lnSpc>
                      </a:pPr>
                      <a:r>
                        <a:rPr lang="en-GB" sz="1100" dirty="0">
                          <a:effectLst/>
                        </a:rPr>
                        <a:t>Families from areas with higher rates of obesity at reception and year 6 OR</a:t>
                      </a:r>
                    </a:p>
                    <a:p>
                      <a:pPr>
                        <a:lnSpc>
                          <a:spcPct val="105000"/>
                        </a:lnSpc>
                      </a:pPr>
                      <a:r>
                        <a:rPr lang="en-GB" sz="1100" dirty="0">
                          <a:effectLst/>
                        </a:rPr>
                        <a:t>Ethnic groups with higher rates of obesity - Black African or Black Caribbean OR</a:t>
                      </a:r>
                    </a:p>
                    <a:p>
                      <a:pPr>
                        <a:lnSpc>
                          <a:spcPct val="105000"/>
                        </a:lnSpc>
                      </a:pPr>
                      <a:r>
                        <a:rPr lang="en-GB" sz="1100" dirty="0">
                          <a:effectLst/>
                        </a:rPr>
                        <a:t>Other high-risk groups e.g. children with a physical or learning disability OR</a:t>
                      </a:r>
                    </a:p>
                    <a:p>
                      <a:pPr>
                        <a:lnSpc>
                          <a:spcPct val="105000"/>
                        </a:lnSpc>
                      </a:pPr>
                      <a:r>
                        <a:rPr lang="en-GB" sz="1100" dirty="0">
                          <a:effectLst/>
                        </a:rPr>
                        <a:t>Families whom the evidence base suggests would benefit from additional healthy behaviours support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955" marR="30955" marT="0" marB="0"/>
                </a:tc>
                <a:tc>
                  <a:txBody>
                    <a:bodyPr/>
                    <a:lstStyle/>
                    <a:p>
                      <a:pPr>
                        <a:lnSpc>
                          <a:spcPct val="105000"/>
                        </a:lnSpc>
                      </a:pPr>
                      <a:r>
                        <a:rPr lang="en-GB" sz="1100" dirty="0">
                          <a:effectLst/>
                        </a:rPr>
                        <a:t>HENRY Healthy Families: Brighter Future is a FREE to join 8-week programme for families. HENRY programmes are held across the Borough and online.</a:t>
                      </a:r>
                    </a:p>
                    <a:p>
                      <a:pPr>
                        <a:lnSpc>
                          <a:spcPct val="105000"/>
                        </a:lnSpc>
                      </a:pPr>
                      <a:endParaRPr lang="en-GB" sz="1100" dirty="0">
                        <a:effectLst/>
                      </a:endParaRPr>
                    </a:p>
                  </a:txBody>
                  <a:tcPr marL="30955" marR="30955" marT="0" marB="0"/>
                </a:tc>
                <a:extLst>
                  <a:ext uri="{0D108BD9-81ED-4DB2-BD59-A6C34878D82A}">
                    <a16:rowId xmlns:a16="http://schemas.microsoft.com/office/drawing/2014/main" val="3261426621"/>
                  </a:ext>
                </a:extLst>
              </a:tr>
              <a:tr h="0">
                <a:tc gridSpan="3">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endParaRPr lang="en-GB" sz="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30955" marR="30955" marT="0" marB="0"/>
                </a:tc>
                <a:tc hMerge="1">
                  <a:txBody>
                    <a:bodyPr/>
                    <a:lstStyle/>
                    <a:p>
                      <a:pPr>
                        <a:lnSpc>
                          <a:spcPct val="105000"/>
                        </a:lnSpc>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955" marR="30955" marT="0" marB="0"/>
                </a:tc>
                <a:tc hMerge="1">
                  <a:txBody>
                    <a:bodyPr/>
                    <a:lstStyle/>
                    <a:p>
                      <a:pPr>
                        <a:lnSpc>
                          <a:spcPct val="105000"/>
                        </a:lnSpc>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955" marR="30955" marT="0" marB="0"/>
                </a:tc>
                <a:extLst>
                  <a:ext uri="{0D108BD9-81ED-4DB2-BD59-A6C34878D82A}">
                    <a16:rowId xmlns:a16="http://schemas.microsoft.com/office/drawing/2014/main" val="952205813"/>
                  </a:ext>
                </a:extLst>
              </a:tr>
              <a:tr h="1898894">
                <a:tc>
                  <a:txBody>
                    <a:bodyPr/>
                    <a:lstStyle/>
                    <a:p>
                      <a:pPr>
                        <a:lnSpc>
                          <a:spcPct val="105000"/>
                        </a:lnSpc>
                      </a:pPr>
                      <a:r>
                        <a:rPr lang="en-GB" sz="1100" u="sng" dirty="0">
                          <a:effectLst/>
                          <a:hlinkClick r:id="rId4"/>
                        </a:rPr>
                        <a:t>Complications of Excess Weight Clinics</a:t>
                      </a:r>
                      <a:endParaRPr lang="en-GB" sz="1100" dirty="0">
                        <a:effectLst/>
                      </a:endParaRPr>
                    </a:p>
                    <a:p>
                      <a:pPr>
                        <a:lnSpc>
                          <a:spcPct val="105000"/>
                        </a:lnSpc>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955" marR="30955" marT="0" marB="0"/>
                </a:tc>
                <a:tc>
                  <a:txBody>
                    <a:bodyPr/>
                    <a:lstStyle/>
                    <a:p>
                      <a:pPr>
                        <a:lnSpc>
                          <a:spcPct val="105000"/>
                        </a:lnSpc>
                      </a:pPr>
                      <a:r>
                        <a:rPr lang="en-GB" sz="1100" dirty="0">
                          <a:effectLst/>
                        </a:rPr>
                        <a:t>Aged 2-18 years</a:t>
                      </a:r>
                    </a:p>
                    <a:p>
                      <a:pPr>
                        <a:lnSpc>
                          <a:spcPct val="105000"/>
                        </a:lnSpc>
                      </a:pPr>
                      <a:r>
                        <a:rPr lang="en-GB" sz="1100" dirty="0">
                          <a:effectLst/>
                        </a:rPr>
                        <a:t>Significant obesity-related medical comorbidity that would benefit from weight loss (e.g., type 2 diabetes, sleep apnoea, NAFLD with fibrosis) that has not responded to treatment with specialist team OR</a:t>
                      </a:r>
                    </a:p>
                    <a:p>
                      <a:pPr>
                        <a:lnSpc>
                          <a:spcPct val="105000"/>
                        </a:lnSpc>
                      </a:pPr>
                      <a:r>
                        <a:rPr lang="en-GB" sz="1100" dirty="0">
                          <a:effectLst/>
                        </a:rPr>
                        <a:t>Severe Obesity – BMI is currently set at &gt;3.33 Z Score (although this may increase in the future)</a:t>
                      </a:r>
                    </a:p>
                    <a:p>
                      <a:pPr>
                        <a:lnSpc>
                          <a:spcPct val="105000"/>
                        </a:lnSpc>
                      </a:pPr>
                      <a:r>
                        <a:rPr lang="en-GB" sz="1100" dirty="0">
                          <a:effectLst/>
                        </a:rPr>
                        <a:t>AND</a:t>
                      </a:r>
                    </a:p>
                    <a:p>
                      <a:pPr>
                        <a:lnSpc>
                          <a:spcPct val="105000"/>
                        </a:lnSpc>
                      </a:pPr>
                      <a:r>
                        <a:rPr lang="en-GB" sz="1100" dirty="0">
                          <a:effectLst/>
                        </a:rPr>
                        <a:t>Family wants help to change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955" marR="30955" marT="0" marB="0"/>
                </a:tc>
                <a:tc>
                  <a:txBody>
                    <a:bodyPr/>
                    <a:lstStyle/>
                    <a:p>
                      <a:pPr>
                        <a:lnSpc>
                          <a:spcPct val="105000"/>
                        </a:lnSpc>
                      </a:pPr>
                      <a:r>
                        <a:rPr lang="en-GB" sz="1100" dirty="0">
                          <a:effectLst/>
                        </a:rPr>
                        <a:t>Complications of Excess Weight (CEW) Clinics help children and young people who have complications from excess weight. This is part of a nationally funded 2-year pilot programme. </a:t>
                      </a:r>
                    </a:p>
                    <a:p>
                      <a:pPr>
                        <a:lnSpc>
                          <a:spcPct val="105000"/>
                        </a:lnSpc>
                      </a:pPr>
                      <a:r>
                        <a:rPr lang="en-GB" sz="1100" dirty="0">
                          <a:effectLst/>
                        </a:rPr>
                        <a:t> </a:t>
                      </a:r>
                    </a:p>
                    <a:p>
                      <a:pPr>
                        <a:lnSpc>
                          <a:spcPct val="105000"/>
                        </a:lnSpc>
                      </a:pPr>
                      <a:r>
                        <a:rPr lang="en-GB" sz="1100" dirty="0">
                          <a:effectLst/>
                        </a:rPr>
                        <a:t>Croydon residents should be referred to the SW London services at St Georges – </a:t>
                      </a:r>
                      <a:r>
                        <a:rPr lang="en-GB" sz="1100" dirty="0">
                          <a:effectLst/>
                          <a:hlinkClick r:id="rId5"/>
                        </a:rPr>
                        <a:t>referral form</a:t>
                      </a:r>
                      <a:r>
                        <a:rPr lang="en-GB" sz="1100" dirty="0">
                          <a:effectLst/>
                        </a:rPr>
                        <a:t> send to paedscew@stgeorges.nhs.uk</a:t>
                      </a:r>
                    </a:p>
                    <a:p>
                      <a:pPr>
                        <a:lnSpc>
                          <a:spcPct val="105000"/>
                        </a:lnSpc>
                      </a:pPr>
                      <a:r>
                        <a:rPr lang="en-GB" sz="1100" dirty="0">
                          <a:effectLst/>
                        </a:rPr>
                        <a:t>For more information see the </a:t>
                      </a:r>
                      <a:r>
                        <a:rPr lang="en-GB" sz="1100" u="sng" dirty="0">
                          <a:effectLst/>
                          <a:hlinkClick r:id="rId4"/>
                        </a:rPr>
                        <a:t>NHS England website</a:t>
                      </a:r>
                      <a:r>
                        <a:rPr lang="en-GB" sz="1100" dirty="0">
                          <a:effectLst/>
                        </a:rPr>
                        <a:t> and  </a:t>
                      </a:r>
                      <a:r>
                        <a:rPr lang="en-GB" sz="1100" u="sng" dirty="0">
                          <a:effectLst/>
                          <a:hlinkClick r:id="rId6"/>
                        </a:rPr>
                        <a:t>FAQs</a:t>
                      </a: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955" marR="30955" marT="0" marB="0"/>
                </a:tc>
                <a:extLst>
                  <a:ext uri="{0D108BD9-81ED-4DB2-BD59-A6C34878D82A}">
                    <a16:rowId xmlns:a16="http://schemas.microsoft.com/office/drawing/2014/main" val="3564290588"/>
                  </a:ext>
                </a:extLst>
              </a:tr>
            </a:tbl>
          </a:graphicData>
        </a:graphic>
      </p:graphicFrame>
      <p:sp>
        <p:nvSpPr>
          <p:cNvPr id="4" name="TextBox 3">
            <a:extLst>
              <a:ext uri="{FF2B5EF4-FFF2-40B4-BE49-F238E27FC236}">
                <a16:creationId xmlns:a16="http://schemas.microsoft.com/office/drawing/2014/main" id="{2B0A20CB-73E0-FB7D-24A8-E3D21D33A1C2}"/>
              </a:ext>
            </a:extLst>
          </p:cNvPr>
          <p:cNvSpPr txBox="1"/>
          <p:nvPr/>
        </p:nvSpPr>
        <p:spPr>
          <a:xfrm>
            <a:off x="144780" y="4724732"/>
            <a:ext cx="4481208" cy="369332"/>
          </a:xfrm>
          <a:prstGeom prst="rect">
            <a:avLst/>
          </a:prstGeom>
          <a:noFill/>
        </p:spPr>
        <p:txBody>
          <a:bodyPr wrap="square" rtlCol="0">
            <a:spAutoFit/>
          </a:bodyPr>
          <a:lstStyle/>
          <a:p>
            <a:r>
              <a:rPr lang="en-GB" dirty="0"/>
              <a:t>* Self-referral/registration available</a:t>
            </a:r>
          </a:p>
        </p:txBody>
      </p:sp>
    </p:spTree>
    <p:extLst>
      <p:ext uri="{BB962C8B-B14F-4D97-AF65-F5344CB8AC3E}">
        <p14:creationId xmlns:p14="http://schemas.microsoft.com/office/powerpoint/2010/main" val="1416971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2e71d6a-dace-44cc-9edf-ed41cdb3bab6">
      <UserInfo>
        <DisplayName>Bruce Warner</DisplayName>
        <AccountId>189</AccountId>
        <AccountType/>
      </UserInfo>
      <UserInfo>
        <DisplayName>Chris Knight</DisplayName>
        <AccountId>9154</AccountId>
        <AccountType/>
      </UserInfo>
      <UserInfo>
        <DisplayName>Paulette Johnson</DisplayName>
        <AccountId>1982</AccountId>
        <AccountType/>
      </UserInfo>
    </SharedWithUsers>
    <TaxCatchAll xmlns="72e71d6a-dace-44cc-9edf-ed41cdb3bab6" xsi:nil="true"/>
    <lcf76f155ced4ddcb4097134ff3c332f xmlns="931c8a05-ef8c-4d12-a116-d3b5c016c9d9">
      <Terms xmlns="http://schemas.microsoft.com/office/infopath/2007/PartnerControls"/>
    </lcf76f155ced4ddcb4097134ff3c332f>
    <Notes xmlns="931c8a05-ef8c-4d12-a116-d3b5c016c9d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BA7DB4AF249DA4A93166A0302B4ED20" ma:contentTypeVersion="19" ma:contentTypeDescription="Create a new document." ma:contentTypeScope="" ma:versionID="d3ac1c65dd609b10bc338575d2406977">
  <xsd:schema xmlns:xsd="http://www.w3.org/2001/XMLSchema" xmlns:xs="http://www.w3.org/2001/XMLSchema" xmlns:p="http://schemas.microsoft.com/office/2006/metadata/properties" xmlns:ns2="931c8a05-ef8c-4d12-a116-d3b5c016c9d9" xmlns:ns3="72e71d6a-dace-44cc-9edf-ed41cdb3bab6" targetNamespace="http://schemas.microsoft.com/office/2006/metadata/properties" ma:root="true" ma:fieldsID="1cba889632836e2c8324d5dc8ba45bb7" ns2:_="" ns3:_="">
    <xsd:import namespace="931c8a05-ef8c-4d12-a116-d3b5c016c9d9"/>
    <xsd:import namespace="72e71d6a-dace-44cc-9edf-ed41cdb3bab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Note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c8a05-ef8c-4d12-a116-d3b5c016c9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cba98b6-714c-4194-959a-78c2e2b344c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Notes" ma:index="25" nillable="true" ma:displayName="Notes" ma:description="This is a 1st draft and is only a guidance sheet to compliment the onboarding tool" ma:format="Dropdown" ma:internalName="Notes">
      <xsd:simpleType>
        <xsd:restriction base="dms:Text">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e71d6a-dace-44cc-9edf-ed41cdb3bab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92e8945-fec1-429e-8d58-1d2f39c7d296}" ma:internalName="TaxCatchAll" ma:showField="CatchAllData" ma:web="72e71d6a-dace-44cc-9edf-ed41cdb3ba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9D3D01-BC3D-4AA8-95B1-39B38B8CD583}">
  <ds:schemaRefs>
    <ds:schemaRef ds:uri="http://schemas.microsoft.com/office/2006/documentManagement/types"/>
    <ds:schemaRef ds:uri="http://purl.org/dc/dcmitype/"/>
    <ds:schemaRef ds:uri="830c1727-1cb9-44e1-ad24-94cfeb85f53f"/>
    <ds:schemaRef ds:uri="http://purl.org/dc/elements/1.1/"/>
    <ds:schemaRef ds:uri="http://schemas.microsoft.com/office/infopath/2007/PartnerControls"/>
    <ds:schemaRef ds:uri="http://schemas.openxmlformats.org/package/2006/metadata/core-properties"/>
    <ds:schemaRef ds:uri="http://purl.org/dc/terms/"/>
    <ds:schemaRef ds:uri="7b09bbc8-996c-4041-be69-af50ca63f9f4"/>
    <ds:schemaRef ds:uri="http://schemas.microsoft.com/sharepoint/v3"/>
    <ds:schemaRef ds:uri="http://schemas.microsoft.com/office/2006/metadata/properties"/>
    <ds:schemaRef ds:uri="http://www.w3.org/XML/1998/namespace"/>
    <ds:schemaRef ds:uri="a2efca76-4ea5-430c-b36c-272fee778ab9"/>
    <ds:schemaRef ds:uri="71f8a4c9-357a-4d19-a8a6-dbf387cb285f"/>
  </ds:schemaRefs>
</ds:datastoreItem>
</file>

<file path=customXml/itemProps2.xml><?xml version="1.0" encoding="utf-8"?>
<ds:datastoreItem xmlns:ds="http://schemas.openxmlformats.org/officeDocument/2006/customXml" ds:itemID="{0A1F5065-CE13-490D-956A-C3C4B7C2BD1C}"/>
</file>

<file path=customXml/itemProps3.xml><?xml version="1.0" encoding="utf-8"?>
<ds:datastoreItem xmlns:ds="http://schemas.openxmlformats.org/officeDocument/2006/customXml" ds:itemID="{F2DD6C42-6644-46D0-ACEC-7B461F27AF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11698</TotalTime>
  <Words>2212</Words>
  <Application>Microsoft Office PowerPoint</Application>
  <PresentationFormat>On-screen Show (16:9)</PresentationFormat>
  <Paragraphs>232</Paragraphs>
  <Slides>9</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Smith &amp; Milton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NHS England Powerpoint Template</dc:title>
  <dc:creator>Kevin O'Brien</dc:creator>
  <cp:lastModifiedBy>Deborah Causer (NHS South West London ICB)</cp:lastModifiedBy>
  <cp:revision>299</cp:revision>
  <cp:lastPrinted>2014-05-27T15:15:21Z</cp:lastPrinted>
  <dcterms:created xsi:type="dcterms:W3CDTF">2014-04-08T10:27:44Z</dcterms:created>
  <dcterms:modified xsi:type="dcterms:W3CDTF">2024-03-11T10:40:43Z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0x010100FBA7DB4AF249DA4A93166A0302B4ED20</vt:lpwstr>
  </property>
  <property fmtid="{D5CDD505-2E9C-101B-9397-08002B2CF9AE}" pid="3" name="_dlc_DocIdItemGuid">
    <vt:lpwstr>f66519ee-73cb-4d73-a16e-8576bcbee500</vt:lpwstr>
  </property>
  <property fmtid="{D5CDD505-2E9C-101B-9397-08002B2CF9AE}" pid="4" name="MediaServiceImageTags">
    <vt:lpwstr/>
  </property>
</Properties>
</file>