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96" r:id="rId6"/>
    <p:sldMasterId id="2147483707" r:id="rId7"/>
    <p:sldMasterId id="2147483719" r:id="rId8"/>
    <p:sldMasterId id="2147483783" r:id="rId9"/>
    <p:sldMasterId id="2147483881" r:id="rId10"/>
  </p:sldMasterIdLst>
  <p:notesMasterIdLst>
    <p:notesMasterId r:id="rId50"/>
  </p:notesMasterIdLst>
  <p:sldIdLst>
    <p:sldId id="7123" r:id="rId11"/>
    <p:sldId id="7121" r:id="rId12"/>
    <p:sldId id="7086" r:id="rId13"/>
    <p:sldId id="7117" r:id="rId14"/>
    <p:sldId id="7118" r:id="rId15"/>
    <p:sldId id="7114" r:id="rId16"/>
    <p:sldId id="7106" r:id="rId17"/>
    <p:sldId id="7085" r:id="rId18"/>
    <p:sldId id="7080" r:id="rId19"/>
    <p:sldId id="7066" r:id="rId20"/>
    <p:sldId id="7093" r:id="rId21"/>
    <p:sldId id="7094" r:id="rId22"/>
    <p:sldId id="7084" r:id="rId23"/>
    <p:sldId id="7095" r:id="rId24"/>
    <p:sldId id="7092" r:id="rId25"/>
    <p:sldId id="7083" r:id="rId26"/>
    <p:sldId id="7088" r:id="rId27"/>
    <p:sldId id="7124" r:id="rId28"/>
    <p:sldId id="7098" r:id="rId29"/>
    <p:sldId id="7082" r:id="rId30"/>
    <p:sldId id="7102" r:id="rId31"/>
    <p:sldId id="7096" r:id="rId32"/>
    <p:sldId id="7101" r:id="rId33"/>
    <p:sldId id="7100" r:id="rId34"/>
    <p:sldId id="7079" r:id="rId35"/>
    <p:sldId id="7081" r:id="rId36"/>
    <p:sldId id="7087" r:id="rId37"/>
    <p:sldId id="7091" r:id="rId38"/>
    <p:sldId id="7104" r:id="rId39"/>
    <p:sldId id="7115" r:id="rId40"/>
    <p:sldId id="7111" r:id="rId41"/>
    <p:sldId id="7112" r:id="rId42"/>
    <p:sldId id="7113" r:id="rId43"/>
    <p:sldId id="7107" r:id="rId44"/>
    <p:sldId id="7108" r:id="rId45"/>
    <p:sldId id="7109" r:id="rId46"/>
    <p:sldId id="7110" r:id="rId47"/>
    <p:sldId id="7120" r:id="rId48"/>
    <p:sldId id="711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ance" id="{8312BFDA-6C78-44DA-8505-C5099196EC83}">
          <p14:sldIdLst>
            <p14:sldId id="7123"/>
            <p14:sldId id="7121"/>
            <p14:sldId id="7086"/>
            <p14:sldId id="7117"/>
            <p14:sldId id="7118"/>
            <p14:sldId id="7114"/>
            <p14:sldId id="7106"/>
            <p14:sldId id="7085"/>
            <p14:sldId id="7080"/>
            <p14:sldId id="7066"/>
            <p14:sldId id="7093"/>
            <p14:sldId id="7094"/>
            <p14:sldId id="7084"/>
            <p14:sldId id="7095"/>
            <p14:sldId id="7092"/>
            <p14:sldId id="7083"/>
            <p14:sldId id="7088"/>
            <p14:sldId id="7124"/>
            <p14:sldId id="7098"/>
            <p14:sldId id="7082"/>
            <p14:sldId id="7102"/>
            <p14:sldId id="7096"/>
            <p14:sldId id="7101"/>
            <p14:sldId id="7100"/>
            <p14:sldId id="7079"/>
            <p14:sldId id="7081"/>
            <p14:sldId id="7087"/>
            <p14:sldId id="7091"/>
            <p14:sldId id="7104"/>
          </p14:sldIdLst>
        </p14:section>
        <p14:section name="Appendices" id="{ABC5E818-9D35-4188-9EC9-916F7BE85599}">
          <p14:sldIdLst>
            <p14:sldId id="7115"/>
            <p14:sldId id="7111"/>
            <p14:sldId id="7112"/>
            <p14:sldId id="7113"/>
            <p14:sldId id="7107"/>
            <p14:sldId id="7108"/>
            <p14:sldId id="7109"/>
            <p14:sldId id="7110"/>
            <p14:sldId id="7120"/>
            <p14:sldId id="7119"/>
          </p14:sldIdLst>
        </p14:section>
      </p14:sectionLst>
    </p:ext>
    <p:ext uri="{EFAFB233-063F-42B5-8137-9DF3F51BA10A}">
      <p15:sldGuideLst xmlns:p15="http://schemas.microsoft.com/office/powerpoint/2012/main">
        <p15:guide id="1" orient="horz" pos="2183" userDrawn="1">
          <p15:clr>
            <a:srgbClr val="A4A3A4"/>
          </p15:clr>
        </p15:guide>
        <p15:guide id="2" pos="325" userDrawn="1">
          <p15:clr>
            <a:srgbClr val="A4A3A4"/>
          </p15:clr>
        </p15:guide>
        <p15:guide id="3" pos="778" userDrawn="1">
          <p15:clr>
            <a:srgbClr val="A4A3A4"/>
          </p15:clr>
        </p15:guide>
        <p15:guide id="4" pos="1753" userDrawn="1">
          <p15:clr>
            <a:srgbClr val="A4A3A4"/>
          </p15:clr>
        </p15:guide>
        <p15:guide id="5" pos="6267" userDrawn="1">
          <p15:clr>
            <a:srgbClr val="A4A3A4"/>
          </p15:clr>
        </p15:guide>
        <p15:guide id="6" orient="horz" pos="15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3F8357-6505-A2CB-13C8-8452AF97F28B}" name="Tara Bush" initials="TB" userId="S::Tara.Bush@selondonics.nhs.uk::f07ae6ad-3610-47da-8884-b672636eea04" providerId="AD"/>
  <p188:author id="{39B8E270-0061-83F9-4C73-47F8091E8CBF}" name="Hannah Foster" initials="HF" userId="S::hannah.foster17@england.nhs.uk::60d554b8-5030-4393-8bc1-a50da1fb4529" providerId="AD"/>
  <p188:author id="{EC1229D3-72AB-4EDA-07E4-BDBBC3CEB50A}" name="Tara Bush" initials="TB" userId="S::tara.bush2@england.nhs.uk::f4fc697f-ac29-43a6-8d2a-8820b9d39c3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inesh Patel" initials="HP" lastIdx="7" clrIdx="0">
    <p:extLst>
      <p:ext uri="{19B8F6BF-5375-455C-9EA6-DF929625EA0E}">
        <p15:presenceInfo xmlns:p15="http://schemas.microsoft.com/office/powerpoint/2012/main" userId="S::hineshpatel@moorhouseconsulting.com::3e422dfd-1fe4-415e-b452-2f5967de3c7f" providerId="AD"/>
      </p:ext>
    </p:extLst>
  </p:cmAuthor>
  <p:cmAuthor id="2" name="Deo, Sanjit - Directory of Services Programme Officer" initials="DS-DoSPO" lastIdx="7" clrIdx="1">
    <p:extLst>
      <p:ext uri="{19B8F6BF-5375-455C-9EA6-DF929625EA0E}">
        <p15:presenceInfo xmlns:p15="http://schemas.microsoft.com/office/powerpoint/2012/main" userId="S-1-5-21-3044193875-1230985279-3292283753-19506" providerId="AD"/>
      </p:ext>
    </p:extLst>
  </p:cmAuthor>
  <p:cmAuthor id="3" name="Craig Tucker" initials="CT" lastIdx="1" clrIdx="2"/>
  <p:cmAuthor id="4" name="Microsoft Office User" initials="MOU" lastIdx="2" clrIdx="3">
    <p:extLst>
      <p:ext uri="{19B8F6BF-5375-455C-9EA6-DF929625EA0E}">
        <p15:presenceInfo xmlns:p15="http://schemas.microsoft.com/office/powerpoint/2012/main" userId="Microsoft Office User" providerId="None"/>
      </p:ext>
    </p:extLst>
  </p:cmAuthor>
  <p:cmAuthor id="5" name="Robert Ballantine" initials="RB" lastIdx="12" clrIdx="4">
    <p:extLst>
      <p:ext uri="{19B8F6BF-5375-455C-9EA6-DF929625EA0E}">
        <p15:presenceInfo xmlns:p15="http://schemas.microsoft.com/office/powerpoint/2012/main" userId="Robert Ballanti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1BF"/>
    <a:srgbClr val="000000"/>
    <a:srgbClr val="ED8B00"/>
    <a:srgbClr val="A00054"/>
    <a:srgbClr val="005FB9"/>
    <a:srgbClr val="0070C0"/>
    <a:srgbClr val="FFFFFF"/>
    <a:srgbClr val="FFD966"/>
    <a:srgbClr val="00A0DB"/>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94A344-C98E-4C8B-948E-7B873E82E4EF}" v="630" dt="2024-01-10T16:02:49.8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48" y="52"/>
      </p:cViewPr>
      <p:guideLst>
        <p:guide orient="horz" pos="2183"/>
        <p:guide pos="325"/>
        <p:guide pos="778"/>
        <p:guide pos="1753"/>
        <p:guide pos="6267"/>
        <p:guide orient="horz" pos="150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microsoft.com/office/2018/10/relationships/authors" Target="author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39E14B-F81C-44AB-BD67-26C985D0727E}" type="datetimeFigureOut">
              <a:rPr lang="en-GB" smtClean="0"/>
              <a:t>17/01/2024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54369-2B9B-4959-B9B5-05C4F5F888FE}" type="slidenum">
              <a:rPr lang="en-GB" smtClean="0"/>
              <a:t>‹#›</a:t>
            </a:fld>
            <a:endParaRPr lang="en-GB"/>
          </a:p>
        </p:txBody>
      </p:sp>
    </p:spTree>
    <p:extLst>
      <p:ext uri="{BB962C8B-B14F-4D97-AF65-F5344CB8AC3E}">
        <p14:creationId xmlns:p14="http://schemas.microsoft.com/office/powerpoint/2010/main" val="2953481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254369-2B9B-4959-B9B5-05C4F5F888FE}" type="slidenum">
              <a:rPr lang="en-GB" smtClean="0"/>
              <a:t>3</a:t>
            </a:fld>
            <a:endParaRPr lang="en-GB"/>
          </a:p>
        </p:txBody>
      </p:sp>
    </p:spTree>
    <p:extLst>
      <p:ext uri="{BB962C8B-B14F-4D97-AF65-F5344CB8AC3E}">
        <p14:creationId xmlns:p14="http://schemas.microsoft.com/office/powerpoint/2010/main" val="461689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254369-2B9B-4959-B9B5-05C4F5F888FE}" type="slidenum">
              <a:rPr lang="en-GB" smtClean="0"/>
              <a:t>16</a:t>
            </a:fld>
            <a:endParaRPr lang="en-GB"/>
          </a:p>
        </p:txBody>
      </p:sp>
    </p:spTree>
    <p:extLst>
      <p:ext uri="{BB962C8B-B14F-4D97-AF65-F5344CB8AC3E}">
        <p14:creationId xmlns:p14="http://schemas.microsoft.com/office/powerpoint/2010/main" val="4136516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254369-2B9B-4959-B9B5-05C4F5F888FE}" type="slidenum">
              <a:rPr lang="en-GB" smtClean="0"/>
              <a:t>17</a:t>
            </a:fld>
            <a:endParaRPr lang="en-GB"/>
          </a:p>
        </p:txBody>
      </p:sp>
    </p:spTree>
    <p:extLst>
      <p:ext uri="{BB962C8B-B14F-4D97-AF65-F5344CB8AC3E}">
        <p14:creationId xmlns:p14="http://schemas.microsoft.com/office/powerpoint/2010/main" val="2529506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254369-2B9B-4959-B9B5-05C4F5F888FE}" type="slidenum">
              <a:rPr lang="en-GB" smtClean="0"/>
              <a:t>18</a:t>
            </a:fld>
            <a:endParaRPr lang="en-GB"/>
          </a:p>
        </p:txBody>
      </p:sp>
    </p:spTree>
    <p:extLst>
      <p:ext uri="{BB962C8B-B14F-4D97-AF65-F5344CB8AC3E}">
        <p14:creationId xmlns:p14="http://schemas.microsoft.com/office/powerpoint/2010/main" val="3879372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254369-2B9B-4959-B9B5-05C4F5F888FE}" type="slidenum">
              <a:rPr lang="en-GB" smtClean="0"/>
              <a:t>19</a:t>
            </a:fld>
            <a:endParaRPr lang="en-GB"/>
          </a:p>
        </p:txBody>
      </p:sp>
    </p:spTree>
    <p:extLst>
      <p:ext uri="{BB962C8B-B14F-4D97-AF65-F5344CB8AC3E}">
        <p14:creationId xmlns:p14="http://schemas.microsoft.com/office/powerpoint/2010/main" val="2930688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254369-2B9B-4959-B9B5-05C4F5F888FE}" type="slidenum">
              <a:rPr lang="en-GB" smtClean="0"/>
              <a:t>20</a:t>
            </a:fld>
            <a:endParaRPr lang="en-GB"/>
          </a:p>
        </p:txBody>
      </p:sp>
    </p:spTree>
    <p:extLst>
      <p:ext uri="{BB962C8B-B14F-4D97-AF65-F5344CB8AC3E}">
        <p14:creationId xmlns:p14="http://schemas.microsoft.com/office/powerpoint/2010/main" val="78562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254369-2B9B-4959-B9B5-05C4F5F888FE}" type="slidenum">
              <a:rPr lang="en-GB" smtClean="0"/>
              <a:t>21</a:t>
            </a:fld>
            <a:endParaRPr lang="en-GB"/>
          </a:p>
        </p:txBody>
      </p:sp>
    </p:spTree>
    <p:extLst>
      <p:ext uri="{BB962C8B-B14F-4D97-AF65-F5344CB8AC3E}">
        <p14:creationId xmlns:p14="http://schemas.microsoft.com/office/powerpoint/2010/main" val="2609725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254369-2B9B-4959-B9B5-05C4F5F888FE}" type="slidenum">
              <a:rPr lang="en-GB" smtClean="0"/>
              <a:t>22</a:t>
            </a:fld>
            <a:endParaRPr lang="en-GB"/>
          </a:p>
        </p:txBody>
      </p:sp>
    </p:spTree>
    <p:extLst>
      <p:ext uri="{BB962C8B-B14F-4D97-AF65-F5344CB8AC3E}">
        <p14:creationId xmlns:p14="http://schemas.microsoft.com/office/powerpoint/2010/main" val="3975235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254369-2B9B-4959-B9B5-05C4F5F888FE}" type="slidenum">
              <a:rPr lang="en-GB" smtClean="0"/>
              <a:t>25</a:t>
            </a:fld>
            <a:endParaRPr lang="en-GB"/>
          </a:p>
        </p:txBody>
      </p:sp>
    </p:spTree>
    <p:extLst>
      <p:ext uri="{BB962C8B-B14F-4D97-AF65-F5344CB8AC3E}">
        <p14:creationId xmlns:p14="http://schemas.microsoft.com/office/powerpoint/2010/main" val="317521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254369-2B9B-4959-B9B5-05C4F5F888FE}" type="slidenum">
              <a:rPr lang="en-GB" smtClean="0"/>
              <a:t>26</a:t>
            </a:fld>
            <a:endParaRPr lang="en-GB"/>
          </a:p>
        </p:txBody>
      </p:sp>
    </p:spTree>
    <p:extLst>
      <p:ext uri="{BB962C8B-B14F-4D97-AF65-F5344CB8AC3E}">
        <p14:creationId xmlns:p14="http://schemas.microsoft.com/office/powerpoint/2010/main" val="235920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254369-2B9B-4959-B9B5-05C4F5F888FE}" type="slidenum">
              <a:rPr lang="en-GB" smtClean="0"/>
              <a:t>28</a:t>
            </a:fld>
            <a:endParaRPr lang="en-GB"/>
          </a:p>
        </p:txBody>
      </p:sp>
    </p:spTree>
    <p:extLst>
      <p:ext uri="{BB962C8B-B14F-4D97-AF65-F5344CB8AC3E}">
        <p14:creationId xmlns:p14="http://schemas.microsoft.com/office/powerpoint/2010/main" val="2794002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254369-2B9B-4959-B9B5-05C4F5F888FE}" type="slidenum">
              <a:rPr lang="en-GB" smtClean="0"/>
              <a:t>5</a:t>
            </a:fld>
            <a:endParaRPr lang="en-GB"/>
          </a:p>
        </p:txBody>
      </p:sp>
    </p:spTree>
    <p:extLst>
      <p:ext uri="{BB962C8B-B14F-4D97-AF65-F5344CB8AC3E}">
        <p14:creationId xmlns:p14="http://schemas.microsoft.com/office/powerpoint/2010/main" val="2761442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254369-2B9B-4959-B9B5-05C4F5F888FE}" type="slidenum">
              <a:rPr lang="en-GB" smtClean="0"/>
              <a:t>29</a:t>
            </a:fld>
            <a:endParaRPr lang="en-GB"/>
          </a:p>
        </p:txBody>
      </p:sp>
    </p:spTree>
    <p:extLst>
      <p:ext uri="{BB962C8B-B14F-4D97-AF65-F5344CB8AC3E}">
        <p14:creationId xmlns:p14="http://schemas.microsoft.com/office/powerpoint/2010/main" val="2096329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254369-2B9B-4959-B9B5-05C4F5F888FE}" type="slidenum">
              <a:rPr lang="en-GB" smtClean="0"/>
              <a:t>30</a:t>
            </a:fld>
            <a:endParaRPr lang="en-GB"/>
          </a:p>
        </p:txBody>
      </p:sp>
    </p:spTree>
    <p:extLst>
      <p:ext uri="{BB962C8B-B14F-4D97-AF65-F5344CB8AC3E}">
        <p14:creationId xmlns:p14="http://schemas.microsoft.com/office/powerpoint/2010/main" val="693472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254369-2B9B-4959-B9B5-05C4F5F888FE}" type="slidenum">
              <a:rPr lang="en-GB" smtClean="0"/>
              <a:t>6</a:t>
            </a:fld>
            <a:endParaRPr lang="en-GB"/>
          </a:p>
        </p:txBody>
      </p:sp>
    </p:spTree>
    <p:extLst>
      <p:ext uri="{BB962C8B-B14F-4D97-AF65-F5344CB8AC3E}">
        <p14:creationId xmlns:p14="http://schemas.microsoft.com/office/powerpoint/2010/main" val="347897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254369-2B9B-4959-B9B5-05C4F5F888FE}" type="slidenum">
              <a:rPr lang="en-GB" smtClean="0"/>
              <a:t>8</a:t>
            </a:fld>
            <a:endParaRPr lang="en-GB"/>
          </a:p>
        </p:txBody>
      </p:sp>
    </p:spTree>
    <p:extLst>
      <p:ext uri="{BB962C8B-B14F-4D97-AF65-F5344CB8AC3E}">
        <p14:creationId xmlns:p14="http://schemas.microsoft.com/office/powerpoint/2010/main" val="4212525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254369-2B9B-4959-B9B5-05C4F5F888FE}" type="slidenum">
              <a:rPr lang="en-GB" smtClean="0"/>
              <a:t>9</a:t>
            </a:fld>
            <a:endParaRPr lang="en-GB"/>
          </a:p>
        </p:txBody>
      </p:sp>
    </p:spTree>
    <p:extLst>
      <p:ext uri="{BB962C8B-B14F-4D97-AF65-F5344CB8AC3E}">
        <p14:creationId xmlns:p14="http://schemas.microsoft.com/office/powerpoint/2010/main" val="1766964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254369-2B9B-4959-B9B5-05C4F5F888FE}" type="slidenum">
              <a:rPr lang="en-GB" smtClean="0"/>
              <a:t>10</a:t>
            </a:fld>
            <a:endParaRPr lang="en-GB"/>
          </a:p>
        </p:txBody>
      </p:sp>
    </p:spTree>
    <p:extLst>
      <p:ext uri="{BB962C8B-B14F-4D97-AF65-F5344CB8AC3E}">
        <p14:creationId xmlns:p14="http://schemas.microsoft.com/office/powerpoint/2010/main" val="3744011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254369-2B9B-4959-B9B5-05C4F5F888FE}" type="slidenum">
              <a:rPr lang="en-GB" smtClean="0"/>
              <a:t>11</a:t>
            </a:fld>
            <a:endParaRPr lang="en-GB"/>
          </a:p>
        </p:txBody>
      </p:sp>
    </p:spTree>
    <p:extLst>
      <p:ext uri="{BB962C8B-B14F-4D97-AF65-F5344CB8AC3E}">
        <p14:creationId xmlns:p14="http://schemas.microsoft.com/office/powerpoint/2010/main" val="1300568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254369-2B9B-4959-B9B5-05C4F5F888FE}" type="slidenum">
              <a:rPr lang="en-GB" smtClean="0"/>
              <a:t>13</a:t>
            </a:fld>
            <a:endParaRPr lang="en-GB"/>
          </a:p>
        </p:txBody>
      </p:sp>
    </p:spTree>
    <p:extLst>
      <p:ext uri="{BB962C8B-B14F-4D97-AF65-F5344CB8AC3E}">
        <p14:creationId xmlns:p14="http://schemas.microsoft.com/office/powerpoint/2010/main" val="1041718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254369-2B9B-4959-B9B5-05C4F5F888FE}" type="slidenum">
              <a:rPr lang="en-GB" smtClean="0"/>
              <a:t>15</a:t>
            </a:fld>
            <a:endParaRPr lang="en-GB"/>
          </a:p>
        </p:txBody>
      </p:sp>
    </p:spTree>
    <p:extLst>
      <p:ext uri="{BB962C8B-B14F-4D97-AF65-F5344CB8AC3E}">
        <p14:creationId xmlns:p14="http://schemas.microsoft.com/office/powerpoint/2010/main" val="4234153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eastlondonhcp.nhs.uk/" TargetMode="External"/><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7867625-2666-4065-A076-18E729BB1CEC}" type="datetimeFigureOut">
              <a:rPr lang="en-GB" smtClean="0"/>
              <a:t>17/01/2024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2541870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2" name="Picture 1" descr="A blue and white logo&#10;&#10;Description automatically generated with low confidence">
            <a:extLst>
              <a:ext uri="{FF2B5EF4-FFF2-40B4-BE49-F238E27FC236}">
                <a16:creationId xmlns:a16="http://schemas.microsoft.com/office/drawing/2014/main" id="{EB0A9A54-DC13-25A5-4CD5-D9B634F0B2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2887" y="228204"/>
            <a:ext cx="1280074" cy="337086"/>
          </a:xfrm>
          <a:prstGeom prst="rect">
            <a:avLst/>
          </a:prstGeom>
        </p:spPr>
      </p:pic>
      <p:pic>
        <p:nvPicPr>
          <p:cNvPr id="4" name="Picture 3">
            <a:extLst>
              <a:ext uri="{FF2B5EF4-FFF2-40B4-BE49-F238E27FC236}">
                <a16:creationId xmlns:a16="http://schemas.microsoft.com/office/drawing/2014/main" id="{996911C2-3625-0F31-0852-B0E838832FFC}"/>
              </a:ext>
            </a:extLst>
          </p:cNvPr>
          <p:cNvPicPr>
            <a:picLocks noChangeAspect="1"/>
          </p:cNvPicPr>
          <p:nvPr userDrawn="1"/>
        </p:nvPicPr>
        <p:blipFill>
          <a:blip r:embed="rId3"/>
          <a:stretch>
            <a:fillRect/>
          </a:stretch>
        </p:blipFill>
        <p:spPr>
          <a:xfrm>
            <a:off x="9049889" y="100315"/>
            <a:ext cx="2237426" cy="499915"/>
          </a:xfrm>
          <a:prstGeom prst="rect">
            <a:avLst/>
          </a:prstGeom>
        </p:spPr>
      </p:pic>
    </p:spTree>
    <p:extLst>
      <p:ext uri="{BB962C8B-B14F-4D97-AF65-F5344CB8AC3E}">
        <p14:creationId xmlns:p14="http://schemas.microsoft.com/office/powerpoint/2010/main" val="1420873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7867625-2666-4065-A076-18E729BB1CEC}" type="datetimeFigureOut">
              <a:rPr lang="en-GB" smtClean="0"/>
              <a:t>17/01/2024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1855149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7867625-2666-4065-A076-18E729BB1CEC}" type="datetimeFigureOut">
              <a:rPr lang="en-GB" smtClean="0"/>
              <a:t>17/01/2024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901666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867625-2666-4065-A076-18E729BB1CEC}" type="datetimeFigureOut">
              <a:rPr lang="en-GB" smtClean="0"/>
              <a:t>17/01/2024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2717881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7867625-2666-4065-A076-18E729BB1CEC}" type="datetimeFigureOut">
              <a:rPr lang="en-GB" smtClean="0"/>
              <a:t>17/01/2024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3906539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8657138"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7867625-2666-4065-A076-18E729BB1CEC}" type="datetimeFigureOut">
              <a:rPr lang="en-GB" smtClean="0"/>
              <a:t>17/01/2024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2075585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7867625-2666-4065-A076-18E729BB1CEC}" type="datetimeFigureOut">
              <a:rPr lang="en-GB" smtClean="0"/>
              <a:t>17/01/2024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3802433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867625-2666-4065-A076-18E729BB1CEC}" type="datetimeFigureOut">
              <a:rPr lang="en-GB" smtClean="0"/>
              <a:t>17/01/2024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3451974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7867625-2666-4065-A076-18E729BB1CEC}" type="datetimeFigureOut">
              <a:rPr lang="en-GB" smtClean="0"/>
              <a:t>17/01/2024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2966031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867625-2666-4065-A076-18E729BB1CEC}" type="datetimeFigureOut">
              <a:rPr lang="en-GB" smtClean="0"/>
              <a:t>17/01/2024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2259027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buClr>
                <a:srgbClr val="0071BC"/>
              </a:buClr>
              <a:defRPr/>
            </a:lvl1pPr>
            <a:lvl2pPr>
              <a:buClr>
                <a:srgbClr val="0071BC"/>
              </a:buClr>
              <a:defRPr/>
            </a:lvl2pPr>
            <a:lvl3pPr>
              <a:buClr>
                <a:srgbClr val="0071BC"/>
              </a:buClr>
              <a:defRPr/>
            </a:lvl3pPr>
            <a:lvl4pPr>
              <a:buClr>
                <a:srgbClr val="0071BC"/>
              </a:buClr>
              <a:defRPr/>
            </a:lvl4pPr>
            <a:lvl5pPr>
              <a:buClr>
                <a:srgbClr val="0071B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7867625-2666-4065-A076-18E729BB1CEC}" type="datetimeFigureOut">
              <a:rPr lang="en-GB" smtClean="0"/>
              <a:t>17/01/2024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3393622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867625-2666-4065-A076-18E729BB1CEC}" type="datetimeFigureOut">
              <a:rPr lang="en-GB" smtClean="0"/>
              <a:t>17/01/2024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1026864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7867625-2666-4065-A076-18E729BB1CEC}" type="datetimeFigureOut">
              <a:rPr lang="en-GB" smtClean="0"/>
              <a:t>17/01/2024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2994936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7867625-2666-4065-A076-18E729BB1CEC}" type="datetimeFigureOut">
              <a:rPr lang="en-GB" smtClean="0"/>
              <a:t>17/01/2024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457259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867625-2666-4065-A076-18E729BB1CEC}" type="datetimeFigureOut">
              <a:rPr lang="en-GB" smtClean="0"/>
              <a:t>17/01/2024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3685986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7867625-2666-4065-A076-18E729BB1CEC}" type="datetimeFigureOut">
              <a:rPr lang="en-GB" smtClean="0"/>
              <a:t>17/01/2024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1628668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8689223"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7867625-2666-4065-A076-18E729BB1CEC}" type="datetimeFigureOut">
              <a:rPr lang="en-GB" smtClean="0"/>
              <a:t>17/01/2024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180912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7867625-2666-4065-A076-18E729BB1CEC}" type="datetimeFigureOut">
              <a:rPr lang="en-GB" smtClean="0"/>
              <a:t>17/01/2024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3864985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867625-2666-4065-A076-18E729BB1CEC}" type="datetimeFigureOut">
              <a:rPr lang="en-GB" smtClean="0"/>
              <a:t>17/01/2024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2832536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649706"/>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1600" y="125730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31933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867625-2666-4065-A076-18E729BB1CEC}" type="datetimeFigureOut">
              <a:rPr lang="en-GB" smtClean="0"/>
              <a:t>17/01/2024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1640815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867625-2666-4065-A076-18E729BB1CEC}" type="datetimeFigureOut">
              <a:rPr lang="en-GB" smtClean="0"/>
              <a:t>17/01/2024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2761906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867625-2666-4065-A076-18E729BB1CEC}" type="datetimeFigureOut">
              <a:rPr lang="en-GB" smtClean="0"/>
              <a:t>17/01/2024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725302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7867625-2666-4065-A076-18E729BB1CEC}" type="datetimeFigureOut">
              <a:rPr lang="en-GB" smtClean="0"/>
              <a:t>17/01/2024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105873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7867625-2666-4065-A076-18E729BB1CEC}" type="datetimeFigureOut">
              <a:rPr lang="en-GB" smtClean="0"/>
              <a:t>17/01/2024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4291937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867625-2666-4065-A076-18E729BB1CEC}" type="datetimeFigureOut">
              <a:rPr lang="en-GB" smtClean="0"/>
              <a:t>17/01/2024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1727121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Date Placeholder 4"/>
          <p:cNvSpPr>
            <a:spLocks noGrp="1"/>
          </p:cNvSpPr>
          <p:nvPr>
            <p:ph type="dt" sz="half" idx="10"/>
          </p:nvPr>
        </p:nvSpPr>
        <p:spPr/>
        <p:txBody>
          <a:bodyPr/>
          <a:lstStyle/>
          <a:p>
            <a:fld id="{A7867625-2666-4065-A076-18E729BB1CEC}" type="datetimeFigureOut">
              <a:rPr lang="en-GB" smtClean="0"/>
              <a:t>17/01/2024</a:t>
            </a:fld>
            <a:endParaRPr lang="en-GB"/>
          </a:p>
        </p:txBody>
      </p:sp>
      <p:sp>
        <p:nvSpPr>
          <p:cNvPr id="3" name="Content Placeholder 2"/>
          <p:cNvSpPr>
            <a:spLocks noGrp="1"/>
          </p:cNvSpPr>
          <p:nvPr>
            <p:ph sz="half" idx="1"/>
          </p:nvPr>
        </p:nvSpPr>
        <p:spPr>
          <a:xfrm>
            <a:off x="838200" y="1825625"/>
            <a:ext cx="5181600" cy="4351338"/>
          </a:xfrm>
        </p:spPr>
        <p:txBody>
          <a:bodyPr/>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136833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7867625-2666-4065-A076-18E729BB1CEC}" type="datetimeFigureOut">
              <a:rPr lang="en-GB" smtClean="0"/>
              <a:t>17/01/2024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42787167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7867625-2666-4065-A076-18E729BB1CEC}" type="datetimeFigureOut">
              <a:rPr lang="en-GB" smtClean="0"/>
              <a:t>17/01/2024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3719465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867625-2666-4065-A076-18E729BB1CEC}" type="datetimeFigureOut">
              <a:rPr lang="en-GB" smtClean="0"/>
              <a:t>17/01/2024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3168862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buClrTx/>
              <a:defRPr sz="3200"/>
            </a:lvl1pPr>
            <a:lvl2pPr>
              <a:buClrTx/>
              <a:defRPr sz="2800"/>
            </a:lvl2pPr>
            <a:lvl3pPr>
              <a:buClrTx/>
              <a:defRPr sz="2400"/>
            </a:lvl3pPr>
            <a:lvl4pPr>
              <a:buClrTx/>
              <a:defRPr sz="2000"/>
            </a:lvl4pPr>
            <a:lvl5pPr>
              <a:buClrTx/>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867625-2666-4065-A076-18E729BB1CEC}" type="datetimeFigureOut">
              <a:rPr lang="en-GB" smtClean="0"/>
              <a:t>17/01/2024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2849643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867625-2666-4065-A076-18E729BB1CEC}" type="datetimeFigureOut">
              <a:rPr lang="en-GB" smtClean="0"/>
              <a:t>17/01/2024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37393803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LHCP end slide">
    <p:spTree>
      <p:nvGrpSpPr>
        <p:cNvPr id="1" name=""/>
        <p:cNvGrpSpPr/>
        <p:nvPr/>
      </p:nvGrpSpPr>
      <p:grpSpPr>
        <a:xfrm>
          <a:off x="0" y="0"/>
          <a:ext cx="0" cy="0"/>
          <a:chOff x="0" y="0"/>
          <a:chExt cx="0" cy="0"/>
        </a:xfrm>
      </p:grpSpPr>
      <p:sp>
        <p:nvSpPr>
          <p:cNvPr id="6" name="Rectangle 2"/>
          <p:cNvSpPr>
            <a:spLocks noChangeArrowheads="1"/>
          </p:cNvSpPr>
          <p:nvPr userDrawn="1"/>
        </p:nvSpPr>
        <p:spPr bwMode="auto">
          <a:xfrm>
            <a:off x="471978" y="3299223"/>
            <a:ext cx="469473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East London Health and Care Partnership</a:t>
            </a:r>
            <a:endParaRPr kumimoji="0" lang="en-GB" altLang="en-US" sz="1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a:t>
            </a:r>
            <a:r>
              <a:rPr kumimoji="0" lang="en-GB" altLang="en-US" sz="1400" b="0" i="0" u="none" strike="noStrike" cap="none" normalizeH="0" baseline="3000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nd</a:t>
            </a:r>
            <a:r>
              <a:rPr kumimoji="0" lang="en-GB" altLang="en-US" sz="14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Floor | Unex Tower | 5 Station Street</a:t>
            </a:r>
            <a:endParaRPr kumimoji="0" lang="en-GB" altLang="en-US" sz="1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London | E15 1DA   </a:t>
            </a:r>
            <a:endParaRPr kumimoji="0" lang="en-GB" altLang="en-US" sz="1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pic>
        <p:nvPicPr>
          <p:cNvPr id="7" name="Picture 11"/>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88020" y="2616298"/>
            <a:ext cx="1838325" cy="6667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userDrawn="1"/>
        </p:nvSpPr>
        <p:spPr bwMode="auto">
          <a:xfrm>
            <a:off x="462160" y="4000607"/>
            <a:ext cx="57053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North east London’s local authorities, NHS and community organisations working together to deliver sustainable health and care for local people. </a:t>
            </a:r>
            <a:endParaRPr kumimoji="0" lang="en-GB" altLang="en-US" sz="1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hlinkClick r:id="rId3"/>
              </a:rPr>
              <a:t>www.eastlondonhcp.nhs.uk</a:t>
            </a:r>
            <a:endParaRPr kumimoji="0" lang="en-GB" altLang="en-US" sz="1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Follow us on twitter @elhcp </a:t>
            </a:r>
            <a:endParaRPr kumimoji="0" lang="en-GB" altLang="en-US" sz="1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9" name="Rectangle 8"/>
          <p:cNvSpPr/>
          <p:nvPr userDrawn="1"/>
        </p:nvSpPr>
        <p:spPr>
          <a:xfrm>
            <a:off x="0" y="5016271"/>
            <a:ext cx="12192000" cy="1841729"/>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userDrawn="1"/>
        </p:nvSpPr>
        <p:spPr>
          <a:xfrm>
            <a:off x="488021" y="5048622"/>
            <a:ext cx="11133167" cy="1615827"/>
          </a:xfrm>
          <a:prstGeom prst="rect">
            <a:avLst/>
          </a:prstGeom>
          <a:noFill/>
        </p:spPr>
        <p:txBody>
          <a:bodyPr wrap="square" rtlCol="0">
            <a:spAutoFit/>
          </a:bodyPr>
          <a:lstStyle/>
          <a:p>
            <a:r>
              <a:rPr lang="en-GB" sz="2000" b="1">
                <a:solidFill>
                  <a:schemeClr val="bg1"/>
                </a:solidFill>
              </a:rPr>
              <a:t>East</a:t>
            </a:r>
            <a:r>
              <a:rPr lang="en-GB" sz="2000" b="1" baseline="0">
                <a:solidFill>
                  <a:schemeClr val="bg1"/>
                </a:solidFill>
              </a:rPr>
              <a:t> London Health &amp; Care Partnership </a:t>
            </a:r>
          </a:p>
          <a:p>
            <a:r>
              <a:rPr lang="en-GB" sz="2000" b="1" baseline="0">
                <a:solidFill>
                  <a:schemeClr val="bg1"/>
                </a:solidFill>
              </a:rPr>
              <a:t>Citizen’s Panel</a:t>
            </a:r>
          </a:p>
          <a:p>
            <a:endParaRPr lang="en-GB" sz="1100" b="1" baseline="0">
              <a:solidFill>
                <a:schemeClr val="bg1"/>
              </a:solidFill>
            </a:endParaRPr>
          </a:p>
          <a:p>
            <a:r>
              <a:rPr lang="en-GB" sz="1600" b="0" i="0" u="none" strike="noStrike" kern="1200">
                <a:solidFill>
                  <a:schemeClr val="bg1"/>
                </a:solidFill>
                <a:effectLst/>
                <a:latin typeface="+mn-lt"/>
                <a:ea typeface="+mn-ea"/>
                <a:cs typeface="+mn-cs"/>
              </a:rPr>
              <a:t>Join the East London Citizens’ Panel and help us shape health services in north east London. </a:t>
            </a:r>
          </a:p>
          <a:p>
            <a:r>
              <a:rPr lang="en-GB" sz="1600" b="0" i="0" u="none" strike="noStrike" kern="1200">
                <a:solidFill>
                  <a:schemeClr val="bg1"/>
                </a:solidFill>
                <a:effectLst/>
                <a:latin typeface="+mn-lt"/>
                <a:ea typeface="+mn-ea"/>
                <a:cs typeface="+mn-cs"/>
              </a:rPr>
              <a:t>Help create services that work for you and others in your area</a:t>
            </a:r>
            <a:r>
              <a:rPr lang="en-GB" sz="1600" b="0" i="0" u="none" strike="noStrike" kern="1200" baseline="0">
                <a:solidFill>
                  <a:schemeClr val="bg1"/>
                </a:solidFill>
                <a:effectLst/>
                <a:latin typeface="+mn-lt"/>
                <a:ea typeface="+mn-ea"/>
                <a:cs typeface="+mn-cs"/>
              </a:rPr>
              <a:t> and g</a:t>
            </a:r>
            <a:r>
              <a:rPr lang="en-GB" sz="1600" b="0" i="0" u="none" strike="noStrike" kern="1200">
                <a:solidFill>
                  <a:schemeClr val="bg1"/>
                </a:solidFill>
                <a:effectLst/>
                <a:latin typeface="+mn-lt"/>
                <a:ea typeface="+mn-ea"/>
                <a:cs typeface="+mn-cs"/>
              </a:rPr>
              <a:t>et your voice heard.</a:t>
            </a:r>
          </a:p>
          <a:p>
            <a:r>
              <a:rPr lang="en-GB" sz="1600" b="1">
                <a:solidFill>
                  <a:schemeClr val="bg1"/>
                </a:solidFill>
              </a:rPr>
              <a:t>enquiries@eastlondonhcp.nhs.uk</a:t>
            </a:r>
          </a:p>
        </p:txBody>
      </p:sp>
      <p:sp>
        <p:nvSpPr>
          <p:cNvPr id="11" name="TextBox 10"/>
          <p:cNvSpPr txBox="1"/>
          <p:nvPr userDrawn="1"/>
        </p:nvSpPr>
        <p:spPr>
          <a:xfrm>
            <a:off x="462160" y="807717"/>
            <a:ext cx="6052095" cy="1200329"/>
          </a:xfrm>
          <a:prstGeom prst="rect">
            <a:avLst/>
          </a:prstGeom>
          <a:noFill/>
        </p:spPr>
        <p:txBody>
          <a:bodyPr wrap="square" rtlCol="0">
            <a:spAutoFit/>
          </a:bodyPr>
          <a:lstStyle/>
          <a:p>
            <a:r>
              <a:rPr lang="en-GB" sz="7200" b="1"/>
              <a:t>Thank You</a:t>
            </a:r>
          </a:p>
        </p:txBody>
      </p:sp>
    </p:spTree>
    <p:extLst>
      <p:ext uri="{BB962C8B-B14F-4D97-AF65-F5344CB8AC3E}">
        <p14:creationId xmlns:p14="http://schemas.microsoft.com/office/powerpoint/2010/main" val="2594866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lvl1pPr marL="457200" indent="-457200">
              <a:buClr>
                <a:srgbClr val="0071BC"/>
              </a:buClr>
              <a:buFont typeface="Arial" panose="020B0604020202020204" pitchFamily="34" charset="0"/>
              <a:buChar char="•"/>
              <a:defRPr/>
            </a:lvl1pPr>
            <a:lvl2pPr marL="800100" indent="-342900">
              <a:buClr>
                <a:srgbClr val="0071BC"/>
              </a:buClr>
              <a:buFont typeface="Arial" panose="020B0604020202020204" pitchFamily="34" charset="0"/>
              <a:buChar char="•"/>
              <a:defRPr/>
            </a:lvl2pPr>
            <a:lvl3pPr marL="1257300" indent="-342900">
              <a:buClr>
                <a:srgbClr val="0071BC"/>
              </a:buClr>
              <a:buFont typeface="Arial" panose="020B0604020202020204" pitchFamily="34" charset="0"/>
              <a:buChar char="•"/>
              <a:defRPr/>
            </a:lvl3pPr>
            <a:lvl4pPr marL="1657350" indent="-285750">
              <a:buClr>
                <a:srgbClr val="0071BC"/>
              </a:buClr>
              <a:buFont typeface="Arial" panose="020B0604020202020204" pitchFamily="34" charset="0"/>
              <a:buChar char="•"/>
              <a:defRPr/>
            </a:lvl4pPr>
            <a:lvl5pPr marL="2114550" indent="-285750">
              <a:buClr>
                <a:srgbClr val="0071BC"/>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lvl1pPr marL="457200" indent="-457200">
              <a:buClr>
                <a:srgbClr val="0071BC"/>
              </a:buClr>
              <a:buFont typeface="Arial" panose="020B0604020202020204" pitchFamily="34" charset="0"/>
              <a:buChar char="•"/>
              <a:defRPr/>
            </a:lvl1pPr>
            <a:lvl2pPr marL="800100" indent="-342900">
              <a:buClr>
                <a:srgbClr val="0071BC"/>
              </a:buClr>
              <a:buFont typeface="Arial" panose="020B0604020202020204" pitchFamily="34" charset="0"/>
              <a:buChar char="•"/>
              <a:defRPr/>
            </a:lvl2pPr>
            <a:lvl3pPr marL="1257300" indent="-342900">
              <a:buClr>
                <a:srgbClr val="0071BC"/>
              </a:buClr>
              <a:buFont typeface="Arial" panose="020B0604020202020204" pitchFamily="34" charset="0"/>
              <a:buChar char="•"/>
              <a:defRPr/>
            </a:lvl3pPr>
            <a:lvl4pPr marL="1657350" indent="-285750">
              <a:buClr>
                <a:srgbClr val="0071BC"/>
              </a:buClr>
              <a:buFont typeface="Arial" panose="020B0604020202020204" pitchFamily="34" charset="0"/>
              <a:buChar char="•"/>
              <a:defRPr/>
            </a:lvl4pPr>
            <a:lvl5pPr marL="2114550" indent="-285750">
              <a:buClr>
                <a:srgbClr val="0071BC"/>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7867625-2666-4065-A076-18E729BB1CEC}" type="datetimeFigureOut">
              <a:rPr lang="en-GB" smtClean="0"/>
              <a:t>17/01/2024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7743777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7867625-2666-4065-A076-18E729BB1CEC}" type="datetimeFigureOut">
              <a:rPr lang="en-GB" smtClean="0">
                <a:solidFill>
                  <a:prstClr val="white"/>
                </a:solidFill>
              </a:rPr>
              <a:pPr/>
              <a:t>17/01/2024</a:t>
            </a:fld>
            <a:endParaRPr lang="en-GB">
              <a:solidFill>
                <a:prstClr val="white"/>
              </a:solidFill>
            </a:endParaRPr>
          </a:p>
        </p:txBody>
      </p:sp>
      <p:sp>
        <p:nvSpPr>
          <p:cNvPr id="5" name="Footer Placeholder 4"/>
          <p:cNvSpPr>
            <a:spLocks noGrp="1"/>
          </p:cNvSpPr>
          <p:nvPr>
            <p:ph type="ftr" sz="quarter" idx="11"/>
          </p:nvPr>
        </p:nvSpPr>
        <p:spPr/>
        <p:txBody>
          <a:bodyPr/>
          <a:lstStyle/>
          <a:p>
            <a:endParaRPr lang="en-GB">
              <a:solidFill>
                <a:prstClr val="white"/>
              </a:solidFill>
            </a:endParaRPr>
          </a:p>
        </p:txBody>
      </p:sp>
      <p:sp>
        <p:nvSpPr>
          <p:cNvPr id="6" name="Slide Number Placeholder 5"/>
          <p:cNvSpPr>
            <a:spLocks noGrp="1"/>
          </p:cNvSpPr>
          <p:nvPr>
            <p:ph type="sldNum" sz="quarter" idx="12"/>
          </p:nvPr>
        </p:nvSpPr>
        <p:spPr/>
        <p:txBody>
          <a:bodyPr/>
          <a:lstStyle/>
          <a:p>
            <a:fld id="{F5E01E0D-5BAF-4EE7-B927-9F54345CA56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4481341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buClr>
                <a:srgbClr val="0071BC"/>
              </a:buClr>
              <a:defRPr/>
            </a:lvl1pPr>
            <a:lvl2pPr>
              <a:buClr>
                <a:srgbClr val="0071BC"/>
              </a:buClr>
              <a:defRPr/>
            </a:lvl2pPr>
            <a:lvl3pPr>
              <a:buClr>
                <a:srgbClr val="0071BC"/>
              </a:buClr>
              <a:defRPr/>
            </a:lvl3pPr>
            <a:lvl4pPr>
              <a:buClr>
                <a:srgbClr val="0071BC"/>
              </a:buClr>
              <a:defRPr/>
            </a:lvl4pPr>
            <a:lvl5pPr>
              <a:buClr>
                <a:srgbClr val="0071B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7867625-2666-4065-A076-18E729BB1CEC}" type="datetimeFigureOut">
              <a:rPr lang="en-GB" smtClean="0">
                <a:solidFill>
                  <a:prstClr val="white"/>
                </a:solidFill>
              </a:rPr>
              <a:pPr/>
              <a:t>17/01/2024</a:t>
            </a:fld>
            <a:endParaRPr lang="en-GB">
              <a:solidFill>
                <a:prstClr val="white"/>
              </a:solidFill>
            </a:endParaRPr>
          </a:p>
        </p:txBody>
      </p:sp>
      <p:sp>
        <p:nvSpPr>
          <p:cNvPr id="5" name="Footer Placeholder 4"/>
          <p:cNvSpPr>
            <a:spLocks noGrp="1"/>
          </p:cNvSpPr>
          <p:nvPr>
            <p:ph type="ftr" sz="quarter" idx="11"/>
          </p:nvPr>
        </p:nvSpPr>
        <p:spPr/>
        <p:txBody>
          <a:bodyPr/>
          <a:lstStyle/>
          <a:p>
            <a:endParaRPr lang="en-GB">
              <a:solidFill>
                <a:prstClr val="white"/>
              </a:solidFill>
            </a:endParaRPr>
          </a:p>
        </p:txBody>
      </p:sp>
      <p:sp>
        <p:nvSpPr>
          <p:cNvPr id="6" name="Slide Number Placeholder 5"/>
          <p:cNvSpPr>
            <a:spLocks noGrp="1"/>
          </p:cNvSpPr>
          <p:nvPr>
            <p:ph type="sldNum" sz="quarter" idx="12"/>
          </p:nvPr>
        </p:nvSpPr>
        <p:spPr/>
        <p:txBody>
          <a:bodyPr/>
          <a:lstStyle/>
          <a:p>
            <a:fld id="{F5E01E0D-5BAF-4EE7-B927-9F54345CA56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743035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867625-2666-4065-A076-18E729BB1CEC}" type="datetimeFigureOut">
              <a:rPr lang="en-GB" smtClean="0">
                <a:solidFill>
                  <a:prstClr val="white"/>
                </a:solidFill>
              </a:rPr>
              <a:pPr/>
              <a:t>17/01/2024</a:t>
            </a:fld>
            <a:endParaRPr lang="en-GB">
              <a:solidFill>
                <a:prstClr val="white"/>
              </a:solidFill>
            </a:endParaRPr>
          </a:p>
        </p:txBody>
      </p:sp>
      <p:sp>
        <p:nvSpPr>
          <p:cNvPr id="5" name="Footer Placeholder 4"/>
          <p:cNvSpPr>
            <a:spLocks noGrp="1"/>
          </p:cNvSpPr>
          <p:nvPr>
            <p:ph type="ftr" sz="quarter" idx="11"/>
          </p:nvPr>
        </p:nvSpPr>
        <p:spPr/>
        <p:txBody>
          <a:bodyPr/>
          <a:lstStyle/>
          <a:p>
            <a:endParaRPr lang="en-GB">
              <a:solidFill>
                <a:prstClr val="white"/>
              </a:solidFill>
            </a:endParaRPr>
          </a:p>
        </p:txBody>
      </p:sp>
      <p:sp>
        <p:nvSpPr>
          <p:cNvPr id="6" name="Slide Number Placeholder 5"/>
          <p:cNvSpPr>
            <a:spLocks noGrp="1"/>
          </p:cNvSpPr>
          <p:nvPr>
            <p:ph type="sldNum" sz="quarter" idx="12"/>
          </p:nvPr>
        </p:nvSpPr>
        <p:spPr/>
        <p:txBody>
          <a:bodyPr/>
          <a:lstStyle/>
          <a:p>
            <a:fld id="{F5E01E0D-5BAF-4EE7-B927-9F54345CA56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4289264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lvl1pPr marL="457200" indent="-457200">
              <a:buClr>
                <a:srgbClr val="0071BC"/>
              </a:buClr>
              <a:buFont typeface="Arial" panose="020B0604020202020204" pitchFamily="34" charset="0"/>
              <a:buChar char="•"/>
              <a:defRPr/>
            </a:lvl1pPr>
            <a:lvl2pPr marL="800100" indent="-342900">
              <a:buClr>
                <a:srgbClr val="0071BC"/>
              </a:buClr>
              <a:buFont typeface="Arial" panose="020B0604020202020204" pitchFamily="34" charset="0"/>
              <a:buChar char="•"/>
              <a:defRPr/>
            </a:lvl2pPr>
            <a:lvl3pPr marL="1257300" indent="-342900">
              <a:buClr>
                <a:srgbClr val="0071BC"/>
              </a:buClr>
              <a:buFont typeface="Arial" panose="020B0604020202020204" pitchFamily="34" charset="0"/>
              <a:buChar char="•"/>
              <a:defRPr/>
            </a:lvl3pPr>
            <a:lvl4pPr marL="1657350" indent="-285750">
              <a:buClr>
                <a:srgbClr val="0071BC"/>
              </a:buClr>
              <a:buFont typeface="Arial" panose="020B0604020202020204" pitchFamily="34" charset="0"/>
              <a:buChar char="•"/>
              <a:defRPr/>
            </a:lvl4pPr>
            <a:lvl5pPr marL="2114550" indent="-285750">
              <a:buClr>
                <a:srgbClr val="0071BC"/>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lvl1pPr marL="457200" indent="-457200">
              <a:buClr>
                <a:srgbClr val="0071BC"/>
              </a:buClr>
              <a:buFont typeface="Arial" panose="020B0604020202020204" pitchFamily="34" charset="0"/>
              <a:buChar char="•"/>
              <a:defRPr/>
            </a:lvl1pPr>
            <a:lvl2pPr marL="800100" indent="-342900">
              <a:buClr>
                <a:srgbClr val="0071BC"/>
              </a:buClr>
              <a:buFont typeface="Arial" panose="020B0604020202020204" pitchFamily="34" charset="0"/>
              <a:buChar char="•"/>
              <a:defRPr/>
            </a:lvl2pPr>
            <a:lvl3pPr marL="1257300" indent="-342900">
              <a:buClr>
                <a:srgbClr val="0071BC"/>
              </a:buClr>
              <a:buFont typeface="Arial" panose="020B0604020202020204" pitchFamily="34" charset="0"/>
              <a:buChar char="•"/>
              <a:defRPr/>
            </a:lvl3pPr>
            <a:lvl4pPr marL="1657350" indent="-285750">
              <a:buClr>
                <a:srgbClr val="0071BC"/>
              </a:buClr>
              <a:buFont typeface="Arial" panose="020B0604020202020204" pitchFamily="34" charset="0"/>
              <a:buChar char="•"/>
              <a:defRPr/>
            </a:lvl4pPr>
            <a:lvl5pPr marL="2114550" indent="-285750">
              <a:buClr>
                <a:srgbClr val="0071BC"/>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7867625-2666-4065-A076-18E729BB1CEC}" type="datetimeFigureOut">
              <a:rPr lang="en-GB" smtClean="0">
                <a:solidFill>
                  <a:prstClr val="white"/>
                </a:solidFill>
              </a:rPr>
              <a:pPr/>
              <a:t>17/01/2024</a:t>
            </a:fld>
            <a:endParaRPr lang="en-GB">
              <a:solidFill>
                <a:prstClr val="white"/>
              </a:solidFill>
            </a:endParaRPr>
          </a:p>
        </p:txBody>
      </p:sp>
      <p:sp>
        <p:nvSpPr>
          <p:cNvPr id="6" name="Footer Placeholder 5"/>
          <p:cNvSpPr>
            <a:spLocks noGrp="1"/>
          </p:cNvSpPr>
          <p:nvPr>
            <p:ph type="ftr" sz="quarter" idx="11"/>
          </p:nvPr>
        </p:nvSpPr>
        <p:spPr/>
        <p:txBody>
          <a:bodyPr/>
          <a:lstStyle/>
          <a:p>
            <a:endParaRPr lang="en-GB">
              <a:solidFill>
                <a:prstClr val="white"/>
              </a:solidFill>
            </a:endParaRPr>
          </a:p>
        </p:txBody>
      </p:sp>
      <p:sp>
        <p:nvSpPr>
          <p:cNvPr id="7" name="Slide Number Placeholder 6"/>
          <p:cNvSpPr>
            <a:spLocks noGrp="1"/>
          </p:cNvSpPr>
          <p:nvPr>
            <p:ph type="sldNum" sz="quarter" idx="12"/>
          </p:nvPr>
        </p:nvSpPr>
        <p:spPr/>
        <p:txBody>
          <a:bodyPr/>
          <a:lstStyle/>
          <a:p>
            <a:fld id="{F5E01E0D-5BAF-4EE7-B927-9F54345CA56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3814425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8657138"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buClr>
                <a:srgbClr val="0071BC"/>
              </a:buClr>
              <a:defRPr/>
            </a:lvl1pPr>
            <a:lvl2pPr>
              <a:buClr>
                <a:srgbClr val="0071BC"/>
              </a:buClr>
              <a:defRPr/>
            </a:lvl2pPr>
            <a:lvl3pPr>
              <a:buClr>
                <a:srgbClr val="0071BC"/>
              </a:buClr>
              <a:defRPr/>
            </a:lvl3pPr>
            <a:lvl4pPr>
              <a:buClr>
                <a:srgbClr val="0071BC"/>
              </a:buClr>
              <a:defRPr/>
            </a:lvl4pPr>
            <a:lvl5pPr>
              <a:buClr>
                <a:srgbClr val="0071B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buClr>
                <a:srgbClr val="0071BC"/>
              </a:buClr>
              <a:defRPr/>
            </a:lvl1pPr>
            <a:lvl2pPr>
              <a:buClr>
                <a:srgbClr val="0071BC"/>
              </a:buClr>
              <a:defRPr/>
            </a:lvl2pPr>
            <a:lvl3pPr>
              <a:buClr>
                <a:srgbClr val="0071BC"/>
              </a:buClr>
              <a:defRPr/>
            </a:lvl3pPr>
            <a:lvl4pPr>
              <a:buClr>
                <a:srgbClr val="0071BC"/>
              </a:buClr>
              <a:defRPr/>
            </a:lvl4pPr>
            <a:lvl5pPr>
              <a:buClr>
                <a:srgbClr val="0071B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7867625-2666-4065-A076-18E729BB1CEC}" type="datetimeFigureOut">
              <a:rPr lang="en-GB" smtClean="0">
                <a:solidFill>
                  <a:prstClr val="white"/>
                </a:solidFill>
              </a:rPr>
              <a:pPr/>
              <a:t>17/01/2024</a:t>
            </a:fld>
            <a:endParaRPr lang="en-GB">
              <a:solidFill>
                <a:prstClr val="white"/>
              </a:solidFill>
            </a:endParaRPr>
          </a:p>
        </p:txBody>
      </p:sp>
      <p:sp>
        <p:nvSpPr>
          <p:cNvPr id="8" name="Footer Placeholder 7"/>
          <p:cNvSpPr>
            <a:spLocks noGrp="1"/>
          </p:cNvSpPr>
          <p:nvPr>
            <p:ph type="ftr" sz="quarter" idx="11"/>
          </p:nvPr>
        </p:nvSpPr>
        <p:spPr/>
        <p:txBody>
          <a:bodyPr/>
          <a:lstStyle/>
          <a:p>
            <a:endParaRPr lang="en-GB">
              <a:solidFill>
                <a:prstClr val="white"/>
              </a:solidFill>
            </a:endParaRPr>
          </a:p>
        </p:txBody>
      </p:sp>
      <p:sp>
        <p:nvSpPr>
          <p:cNvPr id="9" name="Slide Number Placeholder 8"/>
          <p:cNvSpPr>
            <a:spLocks noGrp="1"/>
          </p:cNvSpPr>
          <p:nvPr>
            <p:ph type="sldNum" sz="quarter" idx="12"/>
          </p:nvPr>
        </p:nvSpPr>
        <p:spPr/>
        <p:txBody>
          <a:bodyPr/>
          <a:lstStyle/>
          <a:p>
            <a:fld id="{F5E01E0D-5BAF-4EE7-B927-9F54345CA56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19096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7867625-2666-4065-A076-18E729BB1CEC}" type="datetimeFigureOut">
              <a:rPr lang="en-GB" smtClean="0">
                <a:solidFill>
                  <a:prstClr val="white"/>
                </a:solidFill>
              </a:rPr>
              <a:pPr/>
              <a:t>17/01/2024</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F5E01E0D-5BAF-4EE7-B927-9F54345CA56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8607695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867625-2666-4065-A076-18E729BB1CEC}" type="datetimeFigureOut">
              <a:rPr lang="en-GB" smtClean="0">
                <a:solidFill>
                  <a:prstClr val="white"/>
                </a:solidFill>
              </a:rPr>
              <a:pPr/>
              <a:t>17/01/2024</a:t>
            </a:fld>
            <a:endParaRPr lang="en-GB">
              <a:solidFill>
                <a:prstClr val="white"/>
              </a:solidFill>
            </a:endParaRPr>
          </a:p>
        </p:txBody>
      </p:sp>
      <p:sp>
        <p:nvSpPr>
          <p:cNvPr id="3" name="Footer Placeholder 2"/>
          <p:cNvSpPr>
            <a:spLocks noGrp="1"/>
          </p:cNvSpPr>
          <p:nvPr>
            <p:ph type="ftr" sz="quarter" idx="11"/>
          </p:nvPr>
        </p:nvSpPr>
        <p:spPr/>
        <p:txBody>
          <a:bodyPr/>
          <a:lstStyle/>
          <a:p>
            <a:endParaRPr lang="en-GB">
              <a:solidFill>
                <a:prstClr val="white"/>
              </a:solidFill>
            </a:endParaRPr>
          </a:p>
        </p:txBody>
      </p:sp>
      <p:sp>
        <p:nvSpPr>
          <p:cNvPr id="4" name="Slide Number Placeholder 3"/>
          <p:cNvSpPr>
            <a:spLocks noGrp="1"/>
          </p:cNvSpPr>
          <p:nvPr>
            <p:ph type="sldNum" sz="quarter" idx="12"/>
          </p:nvPr>
        </p:nvSpPr>
        <p:spPr/>
        <p:txBody>
          <a:bodyPr/>
          <a:lstStyle/>
          <a:p>
            <a:fld id="{F5E01E0D-5BAF-4EE7-B927-9F54345CA56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41759356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1600" y="1257300"/>
            <a:ext cx="6172200" cy="4873625"/>
          </a:xfrm>
        </p:spPr>
        <p:txBody>
          <a:bodyPr/>
          <a:lstStyle>
            <a:lvl1pPr>
              <a:buClr>
                <a:srgbClr val="0071BC"/>
              </a:buClr>
              <a:defRPr sz="3200"/>
            </a:lvl1pPr>
            <a:lvl2pPr>
              <a:buClr>
                <a:srgbClr val="0071BC"/>
              </a:buClr>
              <a:defRPr sz="2800"/>
            </a:lvl2pPr>
            <a:lvl3pPr>
              <a:buClr>
                <a:srgbClr val="0071BC"/>
              </a:buClr>
              <a:defRPr sz="2400"/>
            </a:lvl3pPr>
            <a:lvl4pPr>
              <a:buClr>
                <a:srgbClr val="0071BC"/>
              </a:buClr>
              <a:defRPr sz="2000"/>
            </a:lvl4pPr>
            <a:lvl5pPr>
              <a:buClr>
                <a:srgbClr val="0071BC"/>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867625-2666-4065-A076-18E729BB1CEC}" type="datetimeFigureOut">
              <a:rPr lang="en-GB" smtClean="0">
                <a:solidFill>
                  <a:prstClr val="white"/>
                </a:solidFill>
              </a:rPr>
              <a:pPr/>
              <a:t>17/01/2024</a:t>
            </a:fld>
            <a:endParaRPr lang="en-GB">
              <a:solidFill>
                <a:prstClr val="white"/>
              </a:solidFill>
            </a:endParaRPr>
          </a:p>
        </p:txBody>
      </p:sp>
      <p:sp>
        <p:nvSpPr>
          <p:cNvPr id="6" name="Footer Placeholder 5"/>
          <p:cNvSpPr>
            <a:spLocks noGrp="1"/>
          </p:cNvSpPr>
          <p:nvPr>
            <p:ph type="ftr" sz="quarter" idx="11"/>
          </p:nvPr>
        </p:nvSpPr>
        <p:spPr/>
        <p:txBody>
          <a:bodyPr/>
          <a:lstStyle/>
          <a:p>
            <a:endParaRPr lang="en-GB">
              <a:solidFill>
                <a:prstClr val="white"/>
              </a:solidFill>
            </a:endParaRPr>
          </a:p>
        </p:txBody>
      </p:sp>
      <p:sp>
        <p:nvSpPr>
          <p:cNvPr id="7" name="Slide Number Placeholder 6"/>
          <p:cNvSpPr>
            <a:spLocks noGrp="1"/>
          </p:cNvSpPr>
          <p:nvPr>
            <p:ph type="sldNum" sz="quarter" idx="12"/>
          </p:nvPr>
        </p:nvSpPr>
        <p:spPr/>
        <p:txBody>
          <a:bodyPr/>
          <a:lstStyle/>
          <a:p>
            <a:fld id="{F5E01E0D-5BAF-4EE7-B927-9F54345CA56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11594443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295483" y="125730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867625-2666-4065-A076-18E729BB1CEC}" type="datetimeFigureOut">
              <a:rPr lang="en-GB" smtClean="0">
                <a:solidFill>
                  <a:prstClr val="white"/>
                </a:solidFill>
              </a:rPr>
              <a:pPr/>
              <a:t>17/01/2024</a:t>
            </a:fld>
            <a:endParaRPr lang="en-GB">
              <a:solidFill>
                <a:prstClr val="white"/>
              </a:solidFill>
            </a:endParaRPr>
          </a:p>
        </p:txBody>
      </p:sp>
      <p:sp>
        <p:nvSpPr>
          <p:cNvPr id="6" name="Footer Placeholder 5"/>
          <p:cNvSpPr>
            <a:spLocks noGrp="1"/>
          </p:cNvSpPr>
          <p:nvPr>
            <p:ph type="ftr" sz="quarter" idx="11"/>
          </p:nvPr>
        </p:nvSpPr>
        <p:spPr/>
        <p:txBody>
          <a:bodyPr/>
          <a:lstStyle/>
          <a:p>
            <a:endParaRPr lang="en-GB">
              <a:solidFill>
                <a:prstClr val="white"/>
              </a:solidFill>
            </a:endParaRPr>
          </a:p>
        </p:txBody>
      </p:sp>
      <p:sp>
        <p:nvSpPr>
          <p:cNvPr id="7" name="Slide Number Placeholder 6"/>
          <p:cNvSpPr>
            <a:spLocks noGrp="1"/>
          </p:cNvSpPr>
          <p:nvPr>
            <p:ph type="sldNum" sz="quarter" idx="12"/>
          </p:nvPr>
        </p:nvSpPr>
        <p:spPr/>
        <p:txBody>
          <a:bodyPr/>
          <a:lstStyle/>
          <a:p>
            <a:fld id="{F5E01E0D-5BAF-4EE7-B927-9F54345CA56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40075400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7867625-2666-4065-A076-18E729BB1CEC}" type="datetimeFigureOut">
              <a:rPr lang="en-GB" smtClean="0">
                <a:solidFill>
                  <a:prstClr val="white"/>
                </a:solidFill>
              </a:rPr>
              <a:pPr/>
              <a:t>17/01/2024</a:t>
            </a:fld>
            <a:endParaRPr lang="en-GB">
              <a:solidFill>
                <a:prstClr val="white"/>
              </a:solidFill>
            </a:endParaRPr>
          </a:p>
        </p:txBody>
      </p:sp>
      <p:sp>
        <p:nvSpPr>
          <p:cNvPr id="5" name="Footer Placeholder 4"/>
          <p:cNvSpPr>
            <a:spLocks noGrp="1"/>
          </p:cNvSpPr>
          <p:nvPr>
            <p:ph type="ftr" sz="quarter" idx="11"/>
          </p:nvPr>
        </p:nvSpPr>
        <p:spPr/>
        <p:txBody>
          <a:bodyPr/>
          <a:lstStyle/>
          <a:p>
            <a:endParaRPr lang="en-GB">
              <a:solidFill>
                <a:prstClr val="white"/>
              </a:solidFill>
            </a:endParaRPr>
          </a:p>
        </p:txBody>
      </p:sp>
      <p:sp>
        <p:nvSpPr>
          <p:cNvPr id="6" name="Slide Number Placeholder 5"/>
          <p:cNvSpPr>
            <a:spLocks noGrp="1"/>
          </p:cNvSpPr>
          <p:nvPr>
            <p:ph type="sldNum" sz="quarter" idx="12"/>
          </p:nvPr>
        </p:nvSpPr>
        <p:spPr/>
        <p:txBody>
          <a:bodyPr/>
          <a:lstStyle/>
          <a:p>
            <a:fld id="{F5E01E0D-5BAF-4EE7-B927-9F54345CA56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045150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8657138"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buClr>
                <a:srgbClr val="0071BC"/>
              </a:buClr>
              <a:defRPr/>
            </a:lvl1pPr>
            <a:lvl2pPr>
              <a:buClr>
                <a:srgbClr val="0071BC"/>
              </a:buClr>
              <a:defRPr/>
            </a:lvl2pPr>
            <a:lvl3pPr>
              <a:buClr>
                <a:srgbClr val="0071BC"/>
              </a:buClr>
              <a:defRPr/>
            </a:lvl3pPr>
            <a:lvl4pPr>
              <a:buClr>
                <a:srgbClr val="0071BC"/>
              </a:buClr>
              <a:defRPr/>
            </a:lvl4pPr>
            <a:lvl5pPr>
              <a:buClr>
                <a:srgbClr val="0071B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buClr>
                <a:srgbClr val="0071BC"/>
              </a:buClr>
              <a:defRPr/>
            </a:lvl1pPr>
            <a:lvl2pPr>
              <a:buClr>
                <a:srgbClr val="0071BC"/>
              </a:buClr>
              <a:defRPr/>
            </a:lvl2pPr>
            <a:lvl3pPr>
              <a:buClr>
                <a:srgbClr val="0071BC"/>
              </a:buClr>
              <a:defRPr/>
            </a:lvl3pPr>
            <a:lvl4pPr>
              <a:buClr>
                <a:srgbClr val="0071BC"/>
              </a:buClr>
              <a:defRPr/>
            </a:lvl4pPr>
            <a:lvl5pPr>
              <a:buClr>
                <a:srgbClr val="0071B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7867625-2666-4065-A076-18E729BB1CEC}" type="datetimeFigureOut">
              <a:rPr lang="en-GB" smtClean="0"/>
              <a:t>17/01/2024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4994066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buClr>
                <a:srgbClr val="0071BC"/>
              </a:buClr>
              <a:defRPr/>
            </a:lvl1pPr>
            <a:lvl2pPr>
              <a:buClr>
                <a:srgbClr val="0071BC"/>
              </a:buClr>
              <a:defRPr/>
            </a:lvl2pPr>
            <a:lvl3pPr>
              <a:buClr>
                <a:srgbClr val="0071BC"/>
              </a:buClr>
              <a:defRPr/>
            </a:lvl3pPr>
            <a:lvl4pPr>
              <a:buClr>
                <a:srgbClr val="0071BC"/>
              </a:buClr>
              <a:defRPr/>
            </a:lvl4pPr>
            <a:lvl5pPr>
              <a:buClr>
                <a:srgbClr val="0071B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7867625-2666-4065-A076-18E729BB1CEC}" type="datetimeFigureOut">
              <a:rPr lang="en-GB" smtClean="0">
                <a:solidFill>
                  <a:prstClr val="white"/>
                </a:solidFill>
              </a:rPr>
              <a:pPr/>
              <a:t>17/01/2024</a:t>
            </a:fld>
            <a:endParaRPr lang="en-GB">
              <a:solidFill>
                <a:prstClr val="white"/>
              </a:solidFill>
            </a:endParaRPr>
          </a:p>
        </p:txBody>
      </p:sp>
      <p:sp>
        <p:nvSpPr>
          <p:cNvPr id="5" name="Footer Placeholder 4"/>
          <p:cNvSpPr>
            <a:spLocks noGrp="1"/>
          </p:cNvSpPr>
          <p:nvPr>
            <p:ph type="ftr" sz="quarter" idx="11"/>
          </p:nvPr>
        </p:nvSpPr>
        <p:spPr/>
        <p:txBody>
          <a:bodyPr/>
          <a:lstStyle/>
          <a:p>
            <a:endParaRPr lang="en-GB">
              <a:solidFill>
                <a:prstClr val="white"/>
              </a:solidFill>
            </a:endParaRPr>
          </a:p>
        </p:txBody>
      </p:sp>
      <p:sp>
        <p:nvSpPr>
          <p:cNvPr id="6" name="Slide Number Placeholder 5"/>
          <p:cNvSpPr>
            <a:spLocks noGrp="1"/>
          </p:cNvSpPr>
          <p:nvPr>
            <p:ph type="sldNum" sz="quarter" idx="12"/>
          </p:nvPr>
        </p:nvSpPr>
        <p:spPr/>
        <p:txBody>
          <a:bodyPr/>
          <a:lstStyle/>
          <a:p>
            <a:fld id="{F5E01E0D-5BAF-4EE7-B927-9F54345CA56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41998596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867625-2666-4065-A076-18E729BB1CEC}" type="datetimeFigureOut">
              <a:rPr lang="en-GB" smtClean="0">
                <a:solidFill>
                  <a:prstClr val="white"/>
                </a:solidFill>
              </a:rPr>
              <a:pPr/>
              <a:t>17/01/2024</a:t>
            </a:fld>
            <a:endParaRPr lang="en-GB">
              <a:solidFill>
                <a:prstClr val="white"/>
              </a:solidFill>
            </a:endParaRPr>
          </a:p>
        </p:txBody>
      </p:sp>
      <p:sp>
        <p:nvSpPr>
          <p:cNvPr id="5" name="Footer Placeholder 4"/>
          <p:cNvSpPr>
            <a:spLocks noGrp="1"/>
          </p:cNvSpPr>
          <p:nvPr>
            <p:ph type="ftr" sz="quarter" idx="11"/>
          </p:nvPr>
        </p:nvSpPr>
        <p:spPr/>
        <p:txBody>
          <a:bodyPr/>
          <a:lstStyle/>
          <a:p>
            <a:endParaRPr lang="en-GB">
              <a:solidFill>
                <a:prstClr val="white"/>
              </a:solidFill>
            </a:endParaRPr>
          </a:p>
        </p:txBody>
      </p:sp>
      <p:sp>
        <p:nvSpPr>
          <p:cNvPr id="6" name="Slide Number Placeholder 5"/>
          <p:cNvSpPr>
            <a:spLocks noGrp="1"/>
          </p:cNvSpPr>
          <p:nvPr>
            <p:ph type="sldNum" sz="quarter" idx="12"/>
          </p:nvPr>
        </p:nvSpPr>
        <p:spPr/>
        <p:txBody>
          <a:bodyPr/>
          <a:lstStyle/>
          <a:p>
            <a:fld id="{F5E01E0D-5BAF-4EE7-B927-9F54345CA562}" type="slidenum">
              <a:rPr lang="en-GB" smtClean="0">
                <a:solidFill>
                  <a:prstClr val="white"/>
                </a:solidFill>
              </a:rPr>
              <a:pPr/>
              <a:t>‹#›</a:t>
            </a:fld>
            <a:endParaRPr lang="en-GB">
              <a:solidFill>
                <a:prstClr val="white"/>
              </a:solidFill>
            </a:endParaRPr>
          </a:p>
        </p:txBody>
      </p:sp>
      <p:pic>
        <p:nvPicPr>
          <p:cNvPr id="7" name="Picture 6" descr="A blue and white logo&#10;&#10;Description automatically generated with low confidence">
            <a:extLst>
              <a:ext uri="{FF2B5EF4-FFF2-40B4-BE49-F238E27FC236}">
                <a16:creationId xmlns:a16="http://schemas.microsoft.com/office/drawing/2014/main" id="{91D90310-4B59-1F25-7FEC-F07E25FB5E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2887" y="228204"/>
            <a:ext cx="1280074" cy="337086"/>
          </a:xfrm>
          <a:prstGeom prst="rect">
            <a:avLst/>
          </a:prstGeom>
        </p:spPr>
      </p:pic>
      <p:pic>
        <p:nvPicPr>
          <p:cNvPr id="248" name="Picture 247">
            <a:extLst>
              <a:ext uri="{FF2B5EF4-FFF2-40B4-BE49-F238E27FC236}">
                <a16:creationId xmlns:a16="http://schemas.microsoft.com/office/drawing/2014/main" id="{2E0564C1-C620-EFCB-FCDD-86F3056A0309}"/>
              </a:ext>
            </a:extLst>
          </p:cNvPr>
          <p:cNvPicPr>
            <a:picLocks noChangeAspect="1"/>
          </p:cNvPicPr>
          <p:nvPr userDrawn="1"/>
        </p:nvPicPr>
        <p:blipFill>
          <a:blip r:embed="rId3"/>
          <a:stretch>
            <a:fillRect/>
          </a:stretch>
        </p:blipFill>
        <p:spPr>
          <a:xfrm>
            <a:off x="9049889" y="100315"/>
            <a:ext cx="2237426" cy="499915"/>
          </a:xfrm>
          <a:prstGeom prst="rect">
            <a:avLst/>
          </a:prstGeom>
        </p:spPr>
      </p:pic>
    </p:spTree>
    <p:extLst>
      <p:ext uri="{BB962C8B-B14F-4D97-AF65-F5344CB8AC3E}">
        <p14:creationId xmlns:p14="http://schemas.microsoft.com/office/powerpoint/2010/main" val="18834941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lvl1pPr marL="457200" indent="-457200">
              <a:buClr>
                <a:srgbClr val="0071BC"/>
              </a:buClr>
              <a:buFont typeface="Arial" panose="020B0604020202020204" pitchFamily="34" charset="0"/>
              <a:buChar char="•"/>
              <a:defRPr/>
            </a:lvl1pPr>
            <a:lvl2pPr marL="800100" indent="-342900">
              <a:buClr>
                <a:srgbClr val="0071BC"/>
              </a:buClr>
              <a:buFont typeface="Arial" panose="020B0604020202020204" pitchFamily="34" charset="0"/>
              <a:buChar char="•"/>
              <a:defRPr/>
            </a:lvl2pPr>
            <a:lvl3pPr marL="1257300" indent="-342900">
              <a:buClr>
                <a:srgbClr val="0071BC"/>
              </a:buClr>
              <a:buFont typeface="Arial" panose="020B0604020202020204" pitchFamily="34" charset="0"/>
              <a:buChar char="•"/>
              <a:defRPr/>
            </a:lvl3pPr>
            <a:lvl4pPr marL="1657350" indent="-285750">
              <a:buClr>
                <a:srgbClr val="0071BC"/>
              </a:buClr>
              <a:buFont typeface="Arial" panose="020B0604020202020204" pitchFamily="34" charset="0"/>
              <a:buChar char="•"/>
              <a:defRPr/>
            </a:lvl4pPr>
            <a:lvl5pPr marL="2114550" indent="-285750">
              <a:buClr>
                <a:srgbClr val="0071BC"/>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lvl1pPr marL="457200" indent="-457200">
              <a:buClr>
                <a:srgbClr val="0071BC"/>
              </a:buClr>
              <a:buFont typeface="Arial" panose="020B0604020202020204" pitchFamily="34" charset="0"/>
              <a:buChar char="•"/>
              <a:defRPr/>
            </a:lvl1pPr>
            <a:lvl2pPr marL="800100" indent="-342900">
              <a:buClr>
                <a:srgbClr val="0071BC"/>
              </a:buClr>
              <a:buFont typeface="Arial" panose="020B0604020202020204" pitchFamily="34" charset="0"/>
              <a:buChar char="•"/>
              <a:defRPr/>
            </a:lvl2pPr>
            <a:lvl3pPr marL="1257300" indent="-342900">
              <a:buClr>
                <a:srgbClr val="0071BC"/>
              </a:buClr>
              <a:buFont typeface="Arial" panose="020B0604020202020204" pitchFamily="34" charset="0"/>
              <a:buChar char="•"/>
              <a:defRPr/>
            </a:lvl3pPr>
            <a:lvl4pPr marL="1657350" indent="-285750">
              <a:buClr>
                <a:srgbClr val="0071BC"/>
              </a:buClr>
              <a:buFont typeface="Arial" panose="020B0604020202020204" pitchFamily="34" charset="0"/>
              <a:buChar char="•"/>
              <a:defRPr/>
            </a:lvl4pPr>
            <a:lvl5pPr marL="2114550" indent="-285750">
              <a:buClr>
                <a:srgbClr val="0071BC"/>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7867625-2666-4065-A076-18E729BB1CEC}" type="datetimeFigureOut">
              <a:rPr lang="en-GB" smtClean="0">
                <a:solidFill>
                  <a:prstClr val="white"/>
                </a:solidFill>
              </a:rPr>
              <a:pPr/>
              <a:t>17/01/2024</a:t>
            </a:fld>
            <a:endParaRPr lang="en-GB">
              <a:solidFill>
                <a:prstClr val="white"/>
              </a:solidFill>
            </a:endParaRPr>
          </a:p>
        </p:txBody>
      </p:sp>
      <p:sp>
        <p:nvSpPr>
          <p:cNvPr id="6" name="Footer Placeholder 5"/>
          <p:cNvSpPr>
            <a:spLocks noGrp="1"/>
          </p:cNvSpPr>
          <p:nvPr>
            <p:ph type="ftr" sz="quarter" idx="11"/>
          </p:nvPr>
        </p:nvSpPr>
        <p:spPr/>
        <p:txBody>
          <a:bodyPr/>
          <a:lstStyle/>
          <a:p>
            <a:endParaRPr lang="en-GB">
              <a:solidFill>
                <a:prstClr val="white"/>
              </a:solidFill>
            </a:endParaRPr>
          </a:p>
        </p:txBody>
      </p:sp>
      <p:sp>
        <p:nvSpPr>
          <p:cNvPr id="7" name="Slide Number Placeholder 6"/>
          <p:cNvSpPr>
            <a:spLocks noGrp="1"/>
          </p:cNvSpPr>
          <p:nvPr>
            <p:ph type="sldNum" sz="quarter" idx="12"/>
          </p:nvPr>
        </p:nvSpPr>
        <p:spPr/>
        <p:txBody>
          <a:bodyPr/>
          <a:lstStyle/>
          <a:p>
            <a:fld id="{F5E01E0D-5BAF-4EE7-B927-9F54345CA56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8069561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8657138"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buClr>
                <a:srgbClr val="0071BC"/>
              </a:buClr>
              <a:defRPr/>
            </a:lvl1pPr>
            <a:lvl2pPr>
              <a:buClr>
                <a:srgbClr val="0071BC"/>
              </a:buClr>
              <a:defRPr/>
            </a:lvl2pPr>
            <a:lvl3pPr>
              <a:buClr>
                <a:srgbClr val="0071BC"/>
              </a:buClr>
              <a:defRPr/>
            </a:lvl3pPr>
            <a:lvl4pPr>
              <a:buClr>
                <a:srgbClr val="0071BC"/>
              </a:buClr>
              <a:defRPr/>
            </a:lvl4pPr>
            <a:lvl5pPr>
              <a:buClr>
                <a:srgbClr val="0071B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buClr>
                <a:srgbClr val="0071BC"/>
              </a:buClr>
              <a:defRPr/>
            </a:lvl1pPr>
            <a:lvl2pPr>
              <a:buClr>
                <a:srgbClr val="0071BC"/>
              </a:buClr>
              <a:defRPr/>
            </a:lvl2pPr>
            <a:lvl3pPr>
              <a:buClr>
                <a:srgbClr val="0071BC"/>
              </a:buClr>
              <a:defRPr/>
            </a:lvl3pPr>
            <a:lvl4pPr>
              <a:buClr>
                <a:srgbClr val="0071BC"/>
              </a:buClr>
              <a:defRPr/>
            </a:lvl4pPr>
            <a:lvl5pPr>
              <a:buClr>
                <a:srgbClr val="0071B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7867625-2666-4065-A076-18E729BB1CEC}" type="datetimeFigureOut">
              <a:rPr lang="en-GB" smtClean="0">
                <a:solidFill>
                  <a:prstClr val="white"/>
                </a:solidFill>
              </a:rPr>
              <a:pPr/>
              <a:t>17/01/2024</a:t>
            </a:fld>
            <a:endParaRPr lang="en-GB">
              <a:solidFill>
                <a:prstClr val="white"/>
              </a:solidFill>
            </a:endParaRPr>
          </a:p>
        </p:txBody>
      </p:sp>
      <p:sp>
        <p:nvSpPr>
          <p:cNvPr id="8" name="Footer Placeholder 7"/>
          <p:cNvSpPr>
            <a:spLocks noGrp="1"/>
          </p:cNvSpPr>
          <p:nvPr>
            <p:ph type="ftr" sz="quarter" idx="11"/>
          </p:nvPr>
        </p:nvSpPr>
        <p:spPr/>
        <p:txBody>
          <a:bodyPr/>
          <a:lstStyle/>
          <a:p>
            <a:endParaRPr lang="en-GB">
              <a:solidFill>
                <a:prstClr val="white"/>
              </a:solidFill>
            </a:endParaRPr>
          </a:p>
        </p:txBody>
      </p:sp>
      <p:sp>
        <p:nvSpPr>
          <p:cNvPr id="9" name="Slide Number Placeholder 8"/>
          <p:cNvSpPr>
            <a:spLocks noGrp="1"/>
          </p:cNvSpPr>
          <p:nvPr>
            <p:ph type="sldNum" sz="quarter" idx="12"/>
          </p:nvPr>
        </p:nvSpPr>
        <p:spPr/>
        <p:txBody>
          <a:bodyPr/>
          <a:lstStyle/>
          <a:p>
            <a:fld id="{F5E01E0D-5BAF-4EE7-B927-9F54345CA56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5790502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7867625-2666-4065-A076-18E729BB1CEC}" type="datetimeFigureOut">
              <a:rPr lang="en-GB" smtClean="0">
                <a:solidFill>
                  <a:prstClr val="white"/>
                </a:solidFill>
              </a:rPr>
              <a:pPr/>
              <a:t>17/01/2024</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F5E01E0D-5BAF-4EE7-B927-9F54345CA56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94751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867625-2666-4065-A076-18E729BB1CEC}" type="datetimeFigureOut">
              <a:rPr lang="en-GB" smtClean="0">
                <a:solidFill>
                  <a:prstClr val="white"/>
                </a:solidFill>
              </a:rPr>
              <a:pPr/>
              <a:t>17/01/2024</a:t>
            </a:fld>
            <a:endParaRPr lang="en-GB">
              <a:solidFill>
                <a:prstClr val="white"/>
              </a:solidFill>
            </a:endParaRPr>
          </a:p>
        </p:txBody>
      </p:sp>
      <p:sp>
        <p:nvSpPr>
          <p:cNvPr id="3" name="Footer Placeholder 2"/>
          <p:cNvSpPr>
            <a:spLocks noGrp="1"/>
          </p:cNvSpPr>
          <p:nvPr>
            <p:ph type="ftr" sz="quarter" idx="11"/>
          </p:nvPr>
        </p:nvSpPr>
        <p:spPr/>
        <p:txBody>
          <a:bodyPr/>
          <a:lstStyle/>
          <a:p>
            <a:endParaRPr lang="en-GB">
              <a:solidFill>
                <a:prstClr val="white"/>
              </a:solidFill>
            </a:endParaRPr>
          </a:p>
        </p:txBody>
      </p:sp>
      <p:sp>
        <p:nvSpPr>
          <p:cNvPr id="4" name="Slide Number Placeholder 3"/>
          <p:cNvSpPr>
            <a:spLocks noGrp="1"/>
          </p:cNvSpPr>
          <p:nvPr>
            <p:ph type="sldNum" sz="quarter" idx="12"/>
          </p:nvPr>
        </p:nvSpPr>
        <p:spPr/>
        <p:txBody>
          <a:bodyPr/>
          <a:lstStyle/>
          <a:p>
            <a:fld id="{F5E01E0D-5BAF-4EE7-B927-9F54345CA56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41569601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1600" y="1257300"/>
            <a:ext cx="6172200" cy="4873625"/>
          </a:xfrm>
        </p:spPr>
        <p:txBody>
          <a:bodyPr/>
          <a:lstStyle>
            <a:lvl1pPr>
              <a:buClr>
                <a:srgbClr val="0071BC"/>
              </a:buClr>
              <a:defRPr sz="3200"/>
            </a:lvl1pPr>
            <a:lvl2pPr>
              <a:buClr>
                <a:srgbClr val="0071BC"/>
              </a:buClr>
              <a:defRPr sz="2800"/>
            </a:lvl2pPr>
            <a:lvl3pPr>
              <a:buClr>
                <a:srgbClr val="0071BC"/>
              </a:buClr>
              <a:defRPr sz="2400"/>
            </a:lvl3pPr>
            <a:lvl4pPr>
              <a:buClr>
                <a:srgbClr val="0071BC"/>
              </a:buClr>
              <a:defRPr sz="2000"/>
            </a:lvl4pPr>
            <a:lvl5pPr>
              <a:buClr>
                <a:srgbClr val="0071BC"/>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867625-2666-4065-A076-18E729BB1CEC}" type="datetimeFigureOut">
              <a:rPr lang="en-GB" smtClean="0">
                <a:solidFill>
                  <a:prstClr val="white"/>
                </a:solidFill>
              </a:rPr>
              <a:pPr/>
              <a:t>17/01/2024</a:t>
            </a:fld>
            <a:endParaRPr lang="en-GB">
              <a:solidFill>
                <a:prstClr val="white"/>
              </a:solidFill>
            </a:endParaRPr>
          </a:p>
        </p:txBody>
      </p:sp>
      <p:sp>
        <p:nvSpPr>
          <p:cNvPr id="6" name="Footer Placeholder 5"/>
          <p:cNvSpPr>
            <a:spLocks noGrp="1"/>
          </p:cNvSpPr>
          <p:nvPr>
            <p:ph type="ftr" sz="quarter" idx="11"/>
          </p:nvPr>
        </p:nvSpPr>
        <p:spPr/>
        <p:txBody>
          <a:bodyPr/>
          <a:lstStyle/>
          <a:p>
            <a:endParaRPr lang="en-GB">
              <a:solidFill>
                <a:prstClr val="white"/>
              </a:solidFill>
            </a:endParaRPr>
          </a:p>
        </p:txBody>
      </p:sp>
      <p:sp>
        <p:nvSpPr>
          <p:cNvPr id="7" name="Slide Number Placeholder 6"/>
          <p:cNvSpPr>
            <a:spLocks noGrp="1"/>
          </p:cNvSpPr>
          <p:nvPr>
            <p:ph type="sldNum" sz="quarter" idx="12"/>
          </p:nvPr>
        </p:nvSpPr>
        <p:spPr/>
        <p:txBody>
          <a:bodyPr/>
          <a:lstStyle/>
          <a:p>
            <a:fld id="{F5E01E0D-5BAF-4EE7-B927-9F54345CA56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7719693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295483" y="125730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867625-2666-4065-A076-18E729BB1CEC}" type="datetimeFigureOut">
              <a:rPr lang="en-GB" smtClean="0">
                <a:solidFill>
                  <a:prstClr val="white"/>
                </a:solidFill>
              </a:rPr>
              <a:pPr/>
              <a:t>17/01/2024</a:t>
            </a:fld>
            <a:endParaRPr lang="en-GB">
              <a:solidFill>
                <a:prstClr val="white"/>
              </a:solidFill>
            </a:endParaRPr>
          </a:p>
        </p:txBody>
      </p:sp>
      <p:sp>
        <p:nvSpPr>
          <p:cNvPr id="6" name="Footer Placeholder 5"/>
          <p:cNvSpPr>
            <a:spLocks noGrp="1"/>
          </p:cNvSpPr>
          <p:nvPr>
            <p:ph type="ftr" sz="quarter" idx="11"/>
          </p:nvPr>
        </p:nvSpPr>
        <p:spPr/>
        <p:txBody>
          <a:bodyPr/>
          <a:lstStyle/>
          <a:p>
            <a:endParaRPr lang="en-GB">
              <a:solidFill>
                <a:prstClr val="white"/>
              </a:solidFill>
            </a:endParaRPr>
          </a:p>
        </p:txBody>
      </p:sp>
      <p:sp>
        <p:nvSpPr>
          <p:cNvPr id="7" name="Slide Number Placeholder 6"/>
          <p:cNvSpPr>
            <a:spLocks noGrp="1"/>
          </p:cNvSpPr>
          <p:nvPr>
            <p:ph type="sldNum" sz="quarter" idx="12"/>
          </p:nvPr>
        </p:nvSpPr>
        <p:spPr/>
        <p:txBody>
          <a:bodyPr/>
          <a:lstStyle/>
          <a:p>
            <a:fld id="{F5E01E0D-5BAF-4EE7-B927-9F54345CA56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7096323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2" name="Picture 1" descr="A blue and white logo&#10;&#10;Description automatically generated with low confidence">
            <a:extLst>
              <a:ext uri="{FF2B5EF4-FFF2-40B4-BE49-F238E27FC236}">
                <a16:creationId xmlns:a16="http://schemas.microsoft.com/office/drawing/2014/main" id="{130A443D-BD50-41D2-9EAA-71CA68965D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2887" y="228204"/>
            <a:ext cx="1280074" cy="337086"/>
          </a:xfrm>
          <a:prstGeom prst="rect">
            <a:avLst/>
          </a:prstGeom>
        </p:spPr>
      </p:pic>
      <p:pic>
        <p:nvPicPr>
          <p:cNvPr id="4" name="Picture 3">
            <a:extLst>
              <a:ext uri="{FF2B5EF4-FFF2-40B4-BE49-F238E27FC236}">
                <a16:creationId xmlns:a16="http://schemas.microsoft.com/office/drawing/2014/main" id="{2203D812-1295-8047-816F-B05ED5068AFF}"/>
              </a:ext>
            </a:extLst>
          </p:cNvPr>
          <p:cNvPicPr>
            <a:picLocks noChangeAspect="1"/>
          </p:cNvPicPr>
          <p:nvPr userDrawn="1"/>
        </p:nvPicPr>
        <p:blipFill>
          <a:blip r:embed="rId3"/>
          <a:stretch>
            <a:fillRect/>
          </a:stretch>
        </p:blipFill>
        <p:spPr>
          <a:xfrm>
            <a:off x="9049889" y="100315"/>
            <a:ext cx="2237426" cy="499915"/>
          </a:xfrm>
          <a:prstGeom prst="rect">
            <a:avLst/>
          </a:prstGeom>
        </p:spPr>
      </p:pic>
    </p:spTree>
    <p:extLst>
      <p:ext uri="{BB962C8B-B14F-4D97-AF65-F5344CB8AC3E}">
        <p14:creationId xmlns:p14="http://schemas.microsoft.com/office/powerpoint/2010/main" val="2749309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7867625-2666-4065-A076-18E729BB1CEC}" type="datetimeFigureOut">
              <a:rPr lang="en-GB" smtClean="0"/>
              <a:t>17/01/2024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3551974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867625-2666-4065-A076-18E729BB1CEC}" type="datetimeFigureOut">
              <a:rPr lang="en-GB" smtClean="0"/>
              <a:t>17/01/2024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2399343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1600" y="1257300"/>
            <a:ext cx="6172200" cy="4873625"/>
          </a:xfrm>
        </p:spPr>
        <p:txBody>
          <a:bodyPr/>
          <a:lstStyle>
            <a:lvl1pPr>
              <a:buClr>
                <a:srgbClr val="0071BC"/>
              </a:buClr>
              <a:defRPr sz="3200"/>
            </a:lvl1pPr>
            <a:lvl2pPr>
              <a:buClr>
                <a:srgbClr val="0071BC"/>
              </a:buClr>
              <a:defRPr sz="2800"/>
            </a:lvl2pPr>
            <a:lvl3pPr>
              <a:buClr>
                <a:srgbClr val="0071BC"/>
              </a:buClr>
              <a:defRPr sz="2400"/>
            </a:lvl3pPr>
            <a:lvl4pPr>
              <a:buClr>
                <a:srgbClr val="0071BC"/>
              </a:buClr>
              <a:defRPr sz="2000"/>
            </a:lvl4pPr>
            <a:lvl5pPr>
              <a:buClr>
                <a:srgbClr val="0071BC"/>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867625-2666-4065-A076-18E729BB1CEC}" type="datetimeFigureOut">
              <a:rPr lang="en-GB" smtClean="0"/>
              <a:t>17/01/2024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469469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295483" y="125730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867625-2666-4065-A076-18E729BB1CEC}" type="datetimeFigureOut">
              <a:rPr lang="en-GB" smtClean="0"/>
              <a:t>17/01/2024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E01E0D-5BAF-4EE7-B927-9F54345CA562}" type="slidenum">
              <a:rPr lang="en-GB" smtClean="0"/>
              <a:t>‹#›</a:t>
            </a:fld>
            <a:endParaRPr lang="en-GB"/>
          </a:p>
        </p:txBody>
      </p:sp>
    </p:spTree>
    <p:extLst>
      <p:ext uri="{BB962C8B-B14F-4D97-AF65-F5344CB8AC3E}">
        <p14:creationId xmlns:p14="http://schemas.microsoft.com/office/powerpoint/2010/main" val="3367048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4.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theme" Target="../theme/theme5.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theme" Target="../theme/theme6.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FAAD5E-7847-5946-BB25-5D199EAC360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9791862" y="255972"/>
            <a:ext cx="2090482" cy="843320"/>
          </a:xfrm>
          <a:prstGeom prst="rect">
            <a:avLst/>
          </a:prstGeom>
        </p:spPr>
      </p:pic>
      <p:sp>
        <p:nvSpPr>
          <p:cNvPr id="8" name="Rectangle 7"/>
          <p:cNvSpPr/>
          <p:nvPr userDrawn="1"/>
        </p:nvSpPr>
        <p:spPr>
          <a:xfrm>
            <a:off x="0" y="6520781"/>
            <a:ext cx="12192000" cy="489284"/>
          </a:xfrm>
          <a:prstGeom prst="rect">
            <a:avLst/>
          </a:prstGeom>
          <a:solidFill>
            <a:srgbClr val="007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838200" y="365125"/>
            <a:ext cx="8209547"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492875"/>
            <a:ext cx="2743200" cy="365125"/>
          </a:xfrm>
          <a:prstGeom prst="rect">
            <a:avLst/>
          </a:prstGeom>
        </p:spPr>
        <p:txBody>
          <a:bodyPr vert="horz" lIns="91440" tIns="45720" rIns="91440" bIns="45720" rtlCol="0" anchor="ctr"/>
          <a:lstStyle>
            <a:lvl1pPr algn="l">
              <a:defRPr sz="1100">
                <a:solidFill>
                  <a:schemeClr val="bg1"/>
                </a:solidFill>
              </a:defRPr>
            </a:lvl1pPr>
          </a:lstStyle>
          <a:p>
            <a:fld id="{A7867625-2666-4065-A076-18E729BB1CEC}" type="datetimeFigureOut">
              <a:rPr lang="en-GB" smtClean="0"/>
              <a:pPr/>
              <a:t>17/01/2024</a:t>
            </a:fld>
            <a:endParaRPr lang="en-GB"/>
          </a:p>
        </p:txBody>
      </p:sp>
      <p:sp>
        <p:nvSpPr>
          <p:cNvPr id="5" name="Footer Placeholder 4"/>
          <p:cNvSpPr>
            <a:spLocks noGrp="1"/>
          </p:cNvSpPr>
          <p:nvPr>
            <p:ph type="ftr" sz="quarter" idx="3"/>
          </p:nvPr>
        </p:nvSpPr>
        <p:spPr>
          <a:xfrm>
            <a:off x="4038600" y="6492875"/>
            <a:ext cx="4114800" cy="365125"/>
          </a:xfrm>
          <a:prstGeom prst="rect">
            <a:avLst/>
          </a:prstGeom>
        </p:spPr>
        <p:txBody>
          <a:bodyPr vert="horz" lIns="91440" tIns="45720" rIns="91440" bIns="45720" rtlCol="0" anchor="ctr"/>
          <a:lstStyle>
            <a:lvl1pPr algn="ctr">
              <a:defRPr sz="1100">
                <a:solidFill>
                  <a:schemeClr val="bg1"/>
                </a:solidFill>
              </a:defRPr>
            </a:lvl1pPr>
          </a:lstStyle>
          <a:p>
            <a:endParaRPr lang="en-GB"/>
          </a:p>
        </p:txBody>
      </p:sp>
      <p:sp>
        <p:nvSpPr>
          <p:cNvPr id="6" name="Slide Number Placeholder 5"/>
          <p:cNvSpPr>
            <a:spLocks noGrp="1"/>
          </p:cNvSpPr>
          <p:nvPr>
            <p:ph type="sldNum" sz="quarter" idx="4"/>
          </p:nvPr>
        </p:nvSpPr>
        <p:spPr>
          <a:xfrm>
            <a:off x="8610600" y="6492875"/>
            <a:ext cx="2743200" cy="365125"/>
          </a:xfrm>
          <a:prstGeom prst="rect">
            <a:avLst/>
          </a:prstGeom>
        </p:spPr>
        <p:txBody>
          <a:bodyPr vert="horz" lIns="91440" tIns="45720" rIns="91440" bIns="45720" rtlCol="0" anchor="ctr"/>
          <a:lstStyle>
            <a:lvl1pPr algn="r">
              <a:defRPr sz="1100">
                <a:solidFill>
                  <a:schemeClr val="bg1"/>
                </a:solidFill>
              </a:defRPr>
            </a:lvl1pPr>
          </a:lstStyle>
          <a:p>
            <a:fld id="{F5E01E0D-5BAF-4EE7-B927-9F54345CA562}" type="slidenum">
              <a:rPr lang="en-GB" smtClean="0"/>
              <a:pPr/>
              <a:t>‹#›</a:t>
            </a:fld>
            <a:endParaRPr lang="en-GB"/>
          </a:p>
        </p:txBody>
      </p:sp>
    </p:spTree>
    <p:extLst>
      <p:ext uri="{BB962C8B-B14F-4D97-AF65-F5344CB8AC3E}">
        <p14:creationId xmlns:p14="http://schemas.microsoft.com/office/powerpoint/2010/main" val="3320071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918" r:id="rId10"/>
  </p:sldLayoutIdLst>
  <p:txStyles>
    <p:titleStyle>
      <a:lvl1pPr algn="l" defTabSz="914400" rtl="0" eaLnBrk="1" latinLnBrk="0" hangingPunct="1">
        <a:lnSpc>
          <a:spcPct val="90000"/>
        </a:lnSpc>
        <a:spcBef>
          <a:spcPct val="0"/>
        </a:spcBef>
        <a:buNone/>
        <a:defRPr sz="4400" b="1" kern="1200">
          <a:solidFill>
            <a:srgbClr val="0071BC"/>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440571"/>
            <a:ext cx="12192000" cy="489284"/>
          </a:xfrm>
          <a:prstGeom prst="rect">
            <a:avLst/>
          </a:prstGeom>
          <a:solidFill>
            <a:srgbClr val="D70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838200" y="365125"/>
            <a:ext cx="8658726"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A7867625-2666-4065-A076-18E729BB1CEC}" type="datetimeFigureOut">
              <a:rPr lang="en-GB" smtClean="0"/>
              <a:pPr/>
              <a:t>17/01/2024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F5E01E0D-5BAF-4EE7-B927-9F54345CA562}" type="slidenum">
              <a:rPr lang="en-GB" smtClean="0"/>
              <a:pPr/>
              <a:t>‹#›</a:t>
            </a:fld>
            <a:endParaRPr lang="en-GB"/>
          </a:p>
        </p:txBody>
      </p:sp>
    </p:spTree>
    <p:extLst>
      <p:ext uri="{BB962C8B-B14F-4D97-AF65-F5344CB8AC3E}">
        <p14:creationId xmlns:p14="http://schemas.microsoft.com/office/powerpoint/2010/main" val="4849866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706" r:id="rId8"/>
    <p:sldLayoutId id="2147483680" r:id="rId9"/>
    <p:sldLayoutId id="2147483681" r:id="rId10"/>
  </p:sldLayoutIdLst>
  <p:txStyles>
    <p:titleStyle>
      <a:lvl1pPr algn="l" defTabSz="914400" rtl="0" eaLnBrk="1" latinLnBrk="0" hangingPunct="1">
        <a:lnSpc>
          <a:spcPct val="90000"/>
        </a:lnSpc>
        <a:spcBef>
          <a:spcPct val="0"/>
        </a:spcBef>
        <a:buNone/>
        <a:defRPr sz="4400" b="1" kern="1200">
          <a:solidFill>
            <a:srgbClr val="D70B8C"/>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440571"/>
            <a:ext cx="12192000" cy="489284"/>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838200" y="365125"/>
            <a:ext cx="8674768"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A7867625-2666-4065-A076-18E729BB1CEC}" type="datetimeFigureOut">
              <a:rPr lang="en-GB" smtClean="0"/>
              <a:pPr/>
              <a:t>17/01/2024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F5E01E0D-5BAF-4EE7-B927-9F54345CA562}" type="slidenum">
              <a:rPr lang="en-GB" smtClean="0"/>
              <a:pPr/>
              <a:t>‹#›</a:t>
            </a:fld>
            <a:endParaRPr lang="en-GB"/>
          </a:p>
        </p:txBody>
      </p:sp>
    </p:spTree>
    <p:extLst>
      <p:ext uri="{BB962C8B-B14F-4D97-AF65-F5344CB8AC3E}">
        <p14:creationId xmlns:p14="http://schemas.microsoft.com/office/powerpoint/2010/main" val="38483883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xStyles>
    <p:titleStyle>
      <a:lvl1pPr algn="l" defTabSz="914400" rtl="0" eaLnBrk="1" latinLnBrk="0" hangingPunct="1">
        <a:lnSpc>
          <a:spcPct val="90000"/>
        </a:lnSpc>
        <a:spcBef>
          <a:spcPct val="0"/>
        </a:spcBef>
        <a:buNone/>
        <a:defRPr sz="4400" b="1" kern="1200">
          <a:solidFill>
            <a:srgbClr val="ED1C24"/>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440571"/>
            <a:ext cx="12192000" cy="489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838200" y="365125"/>
            <a:ext cx="8562474"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A7867625-2666-4065-A076-18E729BB1CEC}" type="datetimeFigureOut">
              <a:rPr lang="en-GB" smtClean="0"/>
              <a:pPr/>
              <a:t>17/01/2024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F5E01E0D-5BAF-4EE7-B927-9F54345CA562}" type="slidenum">
              <a:rPr lang="en-GB" smtClean="0"/>
              <a:pPr/>
              <a:t>‹#›</a:t>
            </a:fld>
            <a:endParaRPr lang="en-GB"/>
          </a:p>
        </p:txBody>
      </p:sp>
    </p:spTree>
    <p:extLst>
      <p:ext uri="{BB962C8B-B14F-4D97-AF65-F5344CB8AC3E}">
        <p14:creationId xmlns:p14="http://schemas.microsoft.com/office/powerpoint/2010/main" val="246345718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Lst>
  <p:txStyles>
    <p:titleStyle>
      <a:lvl1pPr algn="l" defTabSz="914400" rtl="0" eaLnBrk="1" latinLnBrk="0" hangingPunct="1">
        <a:lnSpc>
          <a:spcPct val="90000"/>
        </a:lnSpc>
        <a:spcBef>
          <a:spcPct val="0"/>
        </a:spcBef>
        <a:buNone/>
        <a:defRPr sz="4400" b="1"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ED1C24"/>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ED1C2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D1C2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D1C2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D1C2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520781"/>
            <a:ext cx="12192000" cy="489284"/>
          </a:xfrm>
          <a:prstGeom prst="rect">
            <a:avLst/>
          </a:prstGeom>
          <a:solidFill>
            <a:srgbClr val="007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838200" y="365125"/>
            <a:ext cx="8209547"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492875"/>
            <a:ext cx="2743200" cy="365125"/>
          </a:xfrm>
          <a:prstGeom prst="rect">
            <a:avLst/>
          </a:prstGeom>
        </p:spPr>
        <p:txBody>
          <a:bodyPr vert="horz" lIns="91440" tIns="45720" rIns="91440" bIns="45720" rtlCol="0" anchor="ctr"/>
          <a:lstStyle>
            <a:lvl1pPr algn="l">
              <a:defRPr sz="1100">
                <a:solidFill>
                  <a:schemeClr val="bg1"/>
                </a:solidFill>
              </a:defRPr>
            </a:lvl1pPr>
          </a:lstStyle>
          <a:p>
            <a:fld id="{A7867625-2666-4065-A076-18E729BB1CEC}" type="datetimeFigureOut">
              <a:rPr lang="en-GB" smtClean="0">
                <a:solidFill>
                  <a:prstClr val="white"/>
                </a:solidFill>
              </a:rPr>
              <a:pPr/>
              <a:t>17/01/2024</a:t>
            </a:fld>
            <a:endParaRPr lang="en-GB">
              <a:solidFill>
                <a:prstClr val="white"/>
              </a:solidFill>
            </a:endParaRPr>
          </a:p>
        </p:txBody>
      </p:sp>
      <p:sp>
        <p:nvSpPr>
          <p:cNvPr id="5" name="Footer Placeholder 4"/>
          <p:cNvSpPr>
            <a:spLocks noGrp="1"/>
          </p:cNvSpPr>
          <p:nvPr>
            <p:ph type="ftr" sz="quarter" idx="3"/>
          </p:nvPr>
        </p:nvSpPr>
        <p:spPr>
          <a:xfrm>
            <a:off x="4038600" y="6492875"/>
            <a:ext cx="4114800" cy="365125"/>
          </a:xfrm>
          <a:prstGeom prst="rect">
            <a:avLst/>
          </a:prstGeom>
        </p:spPr>
        <p:txBody>
          <a:bodyPr vert="horz" lIns="91440" tIns="45720" rIns="91440" bIns="45720" rtlCol="0" anchor="ctr"/>
          <a:lstStyle>
            <a:lvl1pPr algn="ctr">
              <a:defRPr sz="1100">
                <a:solidFill>
                  <a:schemeClr val="bg1"/>
                </a:solidFill>
              </a:defRPr>
            </a:lvl1pPr>
          </a:lstStyle>
          <a:p>
            <a:endParaRPr lang="en-GB">
              <a:solidFill>
                <a:prstClr val="white"/>
              </a:solidFill>
            </a:endParaRPr>
          </a:p>
        </p:txBody>
      </p:sp>
      <p:sp>
        <p:nvSpPr>
          <p:cNvPr id="6" name="Slide Number Placeholder 5"/>
          <p:cNvSpPr>
            <a:spLocks noGrp="1"/>
          </p:cNvSpPr>
          <p:nvPr>
            <p:ph type="sldNum" sz="quarter" idx="4"/>
          </p:nvPr>
        </p:nvSpPr>
        <p:spPr>
          <a:xfrm>
            <a:off x="8610600" y="6492875"/>
            <a:ext cx="2743200" cy="365125"/>
          </a:xfrm>
          <a:prstGeom prst="rect">
            <a:avLst/>
          </a:prstGeom>
        </p:spPr>
        <p:txBody>
          <a:bodyPr vert="horz" lIns="91440" tIns="45720" rIns="91440" bIns="45720" rtlCol="0" anchor="ctr"/>
          <a:lstStyle>
            <a:lvl1pPr algn="r">
              <a:defRPr sz="1100">
                <a:solidFill>
                  <a:schemeClr val="bg1"/>
                </a:solidFill>
              </a:defRPr>
            </a:lvl1pPr>
          </a:lstStyle>
          <a:p>
            <a:fld id="{F5E01E0D-5BAF-4EE7-B927-9F54345CA56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59266173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p:txStyles>
    <p:titleStyle>
      <a:lvl1pPr algn="l" defTabSz="914400" rtl="0" eaLnBrk="1" latinLnBrk="0" hangingPunct="1">
        <a:lnSpc>
          <a:spcPct val="90000"/>
        </a:lnSpc>
        <a:spcBef>
          <a:spcPct val="0"/>
        </a:spcBef>
        <a:buNone/>
        <a:defRPr sz="4400" b="1" kern="1200">
          <a:solidFill>
            <a:srgbClr val="0071BC"/>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520781"/>
            <a:ext cx="12192000" cy="489284"/>
          </a:xfrm>
          <a:prstGeom prst="rect">
            <a:avLst/>
          </a:prstGeom>
          <a:solidFill>
            <a:srgbClr val="007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838200" y="365125"/>
            <a:ext cx="8209547"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492875"/>
            <a:ext cx="2743200" cy="365125"/>
          </a:xfrm>
          <a:prstGeom prst="rect">
            <a:avLst/>
          </a:prstGeom>
        </p:spPr>
        <p:txBody>
          <a:bodyPr vert="horz" lIns="91440" tIns="45720" rIns="91440" bIns="45720" rtlCol="0" anchor="ctr"/>
          <a:lstStyle>
            <a:lvl1pPr algn="l">
              <a:defRPr sz="1100">
                <a:solidFill>
                  <a:schemeClr val="bg1"/>
                </a:solidFill>
              </a:defRPr>
            </a:lvl1pPr>
          </a:lstStyle>
          <a:p>
            <a:fld id="{A7867625-2666-4065-A076-18E729BB1CEC}" type="datetimeFigureOut">
              <a:rPr lang="en-GB" smtClean="0">
                <a:solidFill>
                  <a:prstClr val="white"/>
                </a:solidFill>
              </a:rPr>
              <a:pPr/>
              <a:t>17/01/2024</a:t>
            </a:fld>
            <a:endParaRPr lang="en-GB">
              <a:solidFill>
                <a:prstClr val="white"/>
              </a:solidFill>
            </a:endParaRPr>
          </a:p>
        </p:txBody>
      </p:sp>
      <p:sp>
        <p:nvSpPr>
          <p:cNvPr id="5" name="Footer Placeholder 4"/>
          <p:cNvSpPr>
            <a:spLocks noGrp="1"/>
          </p:cNvSpPr>
          <p:nvPr>
            <p:ph type="ftr" sz="quarter" idx="3"/>
          </p:nvPr>
        </p:nvSpPr>
        <p:spPr>
          <a:xfrm>
            <a:off x="4038600" y="6492875"/>
            <a:ext cx="4114800" cy="365125"/>
          </a:xfrm>
          <a:prstGeom prst="rect">
            <a:avLst/>
          </a:prstGeom>
        </p:spPr>
        <p:txBody>
          <a:bodyPr vert="horz" lIns="91440" tIns="45720" rIns="91440" bIns="45720" rtlCol="0" anchor="ctr"/>
          <a:lstStyle>
            <a:lvl1pPr algn="ctr">
              <a:defRPr sz="1100">
                <a:solidFill>
                  <a:schemeClr val="bg1"/>
                </a:solidFill>
              </a:defRPr>
            </a:lvl1pPr>
          </a:lstStyle>
          <a:p>
            <a:endParaRPr lang="en-GB">
              <a:solidFill>
                <a:prstClr val="white"/>
              </a:solidFill>
            </a:endParaRPr>
          </a:p>
        </p:txBody>
      </p:sp>
      <p:sp>
        <p:nvSpPr>
          <p:cNvPr id="6" name="Slide Number Placeholder 5"/>
          <p:cNvSpPr>
            <a:spLocks noGrp="1"/>
          </p:cNvSpPr>
          <p:nvPr>
            <p:ph type="sldNum" sz="quarter" idx="4"/>
          </p:nvPr>
        </p:nvSpPr>
        <p:spPr>
          <a:xfrm>
            <a:off x="8610600" y="6492875"/>
            <a:ext cx="2743200" cy="365125"/>
          </a:xfrm>
          <a:prstGeom prst="rect">
            <a:avLst/>
          </a:prstGeom>
        </p:spPr>
        <p:txBody>
          <a:bodyPr vert="horz" lIns="91440" tIns="45720" rIns="91440" bIns="45720" rtlCol="0" anchor="ctr"/>
          <a:lstStyle>
            <a:lvl1pPr algn="r">
              <a:defRPr sz="1100">
                <a:solidFill>
                  <a:schemeClr val="bg1"/>
                </a:solidFill>
              </a:defRPr>
            </a:lvl1pPr>
          </a:lstStyle>
          <a:p>
            <a:fld id="{F5E01E0D-5BAF-4EE7-B927-9F54345CA562}"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791913245"/>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Lst>
  <p:txStyles>
    <p:titleStyle>
      <a:lvl1pPr algn="l" defTabSz="914400" rtl="0" eaLnBrk="1" latinLnBrk="0" hangingPunct="1">
        <a:lnSpc>
          <a:spcPct val="90000"/>
        </a:lnSpc>
        <a:spcBef>
          <a:spcPct val="0"/>
        </a:spcBef>
        <a:buNone/>
        <a:defRPr sz="4400" b="1" kern="1200">
          <a:solidFill>
            <a:srgbClr val="0071BC"/>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69CD89-E44D-1E4A-BFF0-7284CEB2ABB1}"/>
              </a:ext>
            </a:extLst>
          </p:cNvPr>
          <p:cNvSpPr>
            <a:spLocks noGrp="1"/>
          </p:cNvSpPr>
          <p:nvPr>
            <p:ph type="title"/>
          </p:nvPr>
        </p:nvSpPr>
        <p:spPr>
          <a:xfrm>
            <a:off x="838200" y="365125"/>
            <a:ext cx="10515600" cy="900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435917-7C7B-6141-AB69-93473CB39E72}"/>
              </a:ext>
            </a:extLst>
          </p:cNvPr>
          <p:cNvSpPr>
            <a:spLocks noGrp="1"/>
          </p:cNvSpPr>
          <p:nvPr>
            <p:ph type="body" idx="1"/>
          </p:nvPr>
        </p:nvSpPr>
        <p:spPr>
          <a:xfrm>
            <a:off x="838200" y="1556792"/>
            <a:ext cx="10515600" cy="46201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0FDBD-9393-D247-96A9-74F1EB5065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2317FD8-5BA3-414B-9C83-604642F366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97F756F-99DE-0D48-A2CE-14E1F1DEFF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1394059224"/>
      </p:ext>
    </p:extLst>
  </p:cSld>
  <p:clrMap bg1="lt1" tx1="dk1" bg2="lt2" tx2="dk2" accent1="accent1" accent2="accent2" accent3="accent3" accent4="accent4" accent5="accent5" accent6="accent6" hlink="hlink" folHlink="folHlink"/>
  <p:sldLayoutIdLst>
    <p:sldLayoutId id="2147483917" r:id="rId1"/>
  </p:sldLayoutIdLst>
  <p:hf hdr="0" ftr="0" dt="0"/>
  <p:txStyles>
    <p:titleStyle>
      <a:lvl1pPr algn="l" defTabSz="914400" rtl="0" eaLnBrk="1" latinLnBrk="0" hangingPunct="1">
        <a:lnSpc>
          <a:spcPct val="90000"/>
        </a:lnSpc>
        <a:spcBef>
          <a:spcPct val="0"/>
        </a:spcBef>
        <a:buNone/>
        <a:defRPr sz="3000" b="1" i="0" kern="1200">
          <a:solidFill>
            <a:schemeClr val="accent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SzPct val="12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120000"/>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SzPct val="12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12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lumMod val="60000"/>
            <a:lumOff val="40000"/>
          </a:schemeClr>
        </a:buClr>
        <a:buSzPct val="120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future.nhs.uk/DigitalPC/view?objectId=187712741" TargetMode="External"/><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hyperlink" Target="https://itunes.apple.com/gb/app/nhs-app/id1388411277?mt=8" TargetMode="External"/><Relationship Id="rId1" Type="http://schemas.openxmlformats.org/officeDocument/2006/relationships/slideLayout" Target="../slideLayouts/slideLayout5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play.google.com/store/apps/details?id=com.nhs.online.nhsonline" TargetMode="External"/></Relationships>
</file>

<file path=ppt/slides/_rels/slide10.xml.rels><?xml version="1.0" encoding="UTF-8" standalone="yes"?>
<Relationships xmlns="http://schemas.openxmlformats.org/package/2006/relationships"><Relationship Id="rId13" Type="http://schemas.openxmlformats.org/officeDocument/2006/relationships/image" Target="../media/image129.svg"/><Relationship Id="rId18" Type="http://schemas.openxmlformats.org/officeDocument/2006/relationships/hyperlink" Target="https://future.nhs.uk/PrimaryCareAccessRecoveryPlan/view?objectID=45133456" TargetMode="External"/><Relationship Id="rId26" Type="http://schemas.openxmlformats.org/officeDocument/2006/relationships/hyperlink" Target="https://digital.nhs.uk/services/nhs-app/nhs-app-guidance-for-gp-practices/guidance-on-nhs-app-features/appointments/make-appointments-available-for-online-booking#making-appointments-available" TargetMode="External"/><Relationship Id="rId39" Type="http://schemas.openxmlformats.org/officeDocument/2006/relationships/image" Target="../media/image101.png"/><Relationship Id="rId21" Type="http://schemas.openxmlformats.org/officeDocument/2006/relationships/image" Target="../media/image152.svg"/><Relationship Id="rId34" Type="http://schemas.openxmlformats.org/officeDocument/2006/relationships/image" Target="../media/image112.svg"/><Relationship Id="rId42" Type="http://schemas.openxmlformats.org/officeDocument/2006/relationships/image" Target="../media/image160.svg"/><Relationship Id="rId7" Type="http://schemas.openxmlformats.org/officeDocument/2006/relationships/image" Target="../media/image23.svg"/><Relationship Id="rId2" Type="http://schemas.openxmlformats.org/officeDocument/2006/relationships/notesSlide" Target="../notesSlides/notesSlide6.xml"/><Relationship Id="rId16" Type="http://schemas.openxmlformats.org/officeDocument/2006/relationships/image" Target="../media/image20.png"/><Relationship Id="rId20" Type="http://schemas.openxmlformats.org/officeDocument/2006/relationships/image" Target="../media/image151.png"/><Relationship Id="rId29" Type="http://schemas.openxmlformats.org/officeDocument/2006/relationships/image" Target="../media/image153.png"/><Relationship Id="rId41" Type="http://schemas.openxmlformats.org/officeDocument/2006/relationships/image" Target="../media/image159.png"/><Relationship Id="rId1" Type="http://schemas.openxmlformats.org/officeDocument/2006/relationships/slideLayout" Target="../slideLayouts/slideLayout58.xml"/><Relationship Id="rId6" Type="http://schemas.openxmlformats.org/officeDocument/2006/relationships/image" Target="../media/image22.png"/><Relationship Id="rId11" Type="http://schemas.openxmlformats.org/officeDocument/2006/relationships/hyperlink" Target="https://digital.nhs.uk/services/nhs-app/nhs-app-guidance-for-gp-practices/guidance-on-nhs-app-features/appointments/how-to-name-appointments#check-and-change-the-names-of-your-appointments" TargetMode="External"/><Relationship Id="rId24" Type="http://schemas.openxmlformats.org/officeDocument/2006/relationships/image" Target="../media/image85.png"/><Relationship Id="rId32" Type="http://schemas.openxmlformats.org/officeDocument/2006/relationships/image" Target="../media/image19.svg"/><Relationship Id="rId37" Type="http://schemas.openxmlformats.org/officeDocument/2006/relationships/image" Target="../media/image157.png"/><Relationship Id="rId40" Type="http://schemas.openxmlformats.org/officeDocument/2006/relationships/image" Target="../media/image102.svg"/><Relationship Id="rId5" Type="http://schemas.openxmlformats.org/officeDocument/2006/relationships/slide" Target="slide5.xml"/><Relationship Id="rId15" Type="http://schemas.openxmlformats.org/officeDocument/2006/relationships/image" Target="../media/image149.svg"/><Relationship Id="rId23" Type="http://schemas.openxmlformats.org/officeDocument/2006/relationships/image" Target="../media/image90.svg"/><Relationship Id="rId28" Type="http://schemas.openxmlformats.org/officeDocument/2006/relationships/hyperlink" Target="https://digital.nhs.uk/services/nhs-app/nhs-app-guidance-for-gp-practices/guidance-on-nhs-app-features/appointments/make-appointments-available-for-online-booking" TargetMode="External"/><Relationship Id="rId36" Type="http://schemas.openxmlformats.org/officeDocument/2006/relationships/image" Target="../media/image156.svg"/><Relationship Id="rId10" Type="http://schemas.openxmlformats.org/officeDocument/2006/relationships/image" Target="../media/image147.png"/><Relationship Id="rId19" Type="http://schemas.openxmlformats.org/officeDocument/2006/relationships/hyperlink" Target="https://digital.nhs.uk/services/nhs-app/toolkit" TargetMode="External"/><Relationship Id="rId31" Type="http://schemas.openxmlformats.org/officeDocument/2006/relationships/image" Target="../media/image18.png"/><Relationship Id="rId4" Type="http://schemas.openxmlformats.org/officeDocument/2006/relationships/hyperlink" Target="https://www.england.nhs.uk/long-read/directly-bookable-appointments-guidance-for-practices/" TargetMode="External"/><Relationship Id="rId9" Type="http://schemas.openxmlformats.org/officeDocument/2006/relationships/image" Target="../media/image77.svg"/><Relationship Id="rId14" Type="http://schemas.openxmlformats.org/officeDocument/2006/relationships/image" Target="../media/image148.png"/><Relationship Id="rId22" Type="http://schemas.openxmlformats.org/officeDocument/2006/relationships/image" Target="../media/image89.png"/><Relationship Id="rId27" Type="http://schemas.openxmlformats.org/officeDocument/2006/relationships/hyperlink" Target="https://digital.nhs.uk/services/nhs-app/nhs-app-guidance-for-gp-practices/set-up-a-test-patient" TargetMode="External"/><Relationship Id="rId30" Type="http://schemas.openxmlformats.org/officeDocument/2006/relationships/image" Target="../media/image154.svg"/><Relationship Id="rId35" Type="http://schemas.openxmlformats.org/officeDocument/2006/relationships/image" Target="../media/image155.png"/><Relationship Id="rId8" Type="http://schemas.openxmlformats.org/officeDocument/2006/relationships/image" Target="../media/image76.png"/><Relationship Id="rId3" Type="http://schemas.openxmlformats.org/officeDocument/2006/relationships/hyperlink" Target="https://www.nhs.uk/nhs-app/nhs-app-help-and-support/appointments-and-online-consultations-in-the-nhs-app/gp-surgery-appointments/" TargetMode="External"/><Relationship Id="rId12" Type="http://schemas.openxmlformats.org/officeDocument/2006/relationships/image" Target="../media/image128.png"/><Relationship Id="rId17" Type="http://schemas.openxmlformats.org/officeDocument/2006/relationships/image" Target="../media/image150.svg"/><Relationship Id="rId25" Type="http://schemas.openxmlformats.org/officeDocument/2006/relationships/image" Target="../media/image86.svg"/><Relationship Id="rId33" Type="http://schemas.openxmlformats.org/officeDocument/2006/relationships/image" Target="../media/image111.png"/><Relationship Id="rId38" Type="http://schemas.openxmlformats.org/officeDocument/2006/relationships/image" Target="../media/image158.svg"/></Relationships>
</file>

<file path=ppt/slides/_rels/slide11.xml.rels><?xml version="1.0" encoding="UTF-8" standalone="yes"?>
<Relationships xmlns="http://schemas.openxmlformats.org/package/2006/relationships"><Relationship Id="rId13" Type="http://schemas.openxmlformats.org/officeDocument/2006/relationships/image" Target="../media/image164.svg"/><Relationship Id="rId18" Type="http://schemas.openxmlformats.org/officeDocument/2006/relationships/hyperlink" Target="https://www.nhs.uk/service-search/find-an-accident-and-emergency-service" TargetMode="External"/><Relationship Id="rId26" Type="http://schemas.openxmlformats.org/officeDocument/2006/relationships/image" Target="../media/image171.png"/><Relationship Id="rId3" Type="http://schemas.openxmlformats.org/officeDocument/2006/relationships/hyperlink" Target="https://111.nhs.uk/" TargetMode="External"/><Relationship Id="rId21" Type="http://schemas.openxmlformats.org/officeDocument/2006/relationships/hyperlink" Target="https://www.nhs.uk/common-health-questions/caring-carers-and-long-term-conditions/can-i-get-a-fit-note-without-seeing-my-gp/" TargetMode="External"/><Relationship Id="rId34" Type="http://schemas.openxmlformats.org/officeDocument/2006/relationships/image" Target="../media/image104.svg"/><Relationship Id="rId7" Type="http://schemas.openxmlformats.org/officeDocument/2006/relationships/hyperlink" Target="https://www.nhs.uk/nhs-services/urgent-and-emergency-care-services/when-to-use-111/how-nhs-111-online-works/?_id=111Website" TargetMode="External"/><Relationship Id="rId12" Type="http://schemas.openxmlformats.org/officeDocument/2006/relationships/image" Target="../media/image163.png"/><Relationship Id="rId17" Type="http://schemas.openxmlformats.org/officeDocument/2006/relationships/hyperlink" Target="https://www.nhs.uk/nhs-services/urgent-and-emergency-care-services/when-to-call-999/" TargetMode="External"/><Relationship Id="rId25" Type="http://schemas.openxmlformats.org/officeDocument/2006/relationships/image" Target="../media/image170.svg"/><Relationship Id="rId33" Type="http://schemas.openxmlformats.org/officeDocument/2006/relationships/image" Target="../media/image103.png"/><Relationship Id="rId2" Type="http://schemas.openxmlformats.org/officeDocument/2006/relationships/notesSlide" Target="../notesSlides/notesSlide7.xml"/><Relationship Id="rId16" Type="http://schemas.openxmlformats.org/officeDocument/2006/relationships/hyperlink" Target="https://www.nhs.uk/nhs-services/urgent-and-emergency-care-services/when-to-use-111/what-happens-when-you-call-nhs-111/" TargetMode="External"/><Relationship Id="rId20" Type="http://schemas.openxmlformats.org/officeDocument/2006/relationships/image" Target="../media/image25.svg"/><Relationship Id="rId29" Type="http://schemas.openxmlformats.org/officeDocument/2006/relationships/image" Target="../media/image18.png"/><Relationship Id="rId1" Type="http://schemas.openxmlformats.org/officeDocument/2006/relationships/slideLayout" Target="../slideLayouts/slideLayout10.xml"/><Relationship Id="rId6" Type="http://schemas.openxmlformats.org/officeDocument/2006/relationships/image" Target="../media/image23.svg"/><Relationship Id="rId11" Type="http://schemas.openxmlformats.org/officeDocument/2006/relationships/image" Target="../media/image162.svg"/><Relationship Id="rId24" Type="http://schemas.openxmlformats.org/officeDocument/2006/relationships/image" Target="../media/image169.png"/><Relationship Id="rId32" Type="http://schemas.openxmlformats.org/officeDocument/2006/relationships/image" Target="../media/image175.svg"/><Relationship Id="rId5" Type="http://schemas.openxmlformats.org/officeDocument/2006/relationships/image" Target="../media/image22.png"/><Relationship Id="rId15" Type="http://schemas.openxmlformats.org/officeDocument/2006/relationships/image" Target="../media/image166.svg"/><Relationship Id="rId23" Type="http://schemas.openxmlformats.org/officeDocument/2006/relationships/image" Target="../media/image168.svg"/><Relationship Id="rId28" Type="http://schemas.openxmlformats.org/officeDocument/2006/relationships/image" Target="../media/image173.png"/><Relationship Id="rId36" Type="http://schemas.openxmlformats.org/officeDocument/2006/relationships/image" Target="../media/image177.svg"/><Relationship Id="rId10" Type="http://schemas.openxmlformats.org/officeDocument/2006/relationships/image" Target="../media/image161.png"/><Relationship Id="rId19" Type="http://schemas.openxmlformats.org/officeDocument/2006/relationships/image" Target="../media/image24.png"/><Relationship Id="rId31" Type="http://schemas.openxmlformats.org/officeDocument/2006/relationships/image" Target="../media/image174.png"/><Relationship Id="rId4" Type="http://schemas.openxmlformats.org/officeDocument/2006/relationships/slide" Target="slide5.xml"/><Relationship Id="rId9" Type="http://schemas.openxmlformats.org/officeDocument/2006/relationships/hyperlink" Target="https://111.nhs.uk/emergency-prescription" TargetMode="External"/><Relationship Id="rId14" Type="http://schemas.openxmlformats.org/officeDocument/2006/relationships/image" Target="../media/image165.png"/><Relationship Id="rId22" Type="http://schemas.openxmlformats.org/officeDocument/2006/relationships/image" Target="../media/image167.png"/><Relationship Id="rId27" Type="http://schemas.openxmlformats.org/officeDocument/2006/relationships/image" Target="../media/image172.svg"/><Relationship Id="rId30" Type="http://schemas.openxmlformats.org/officeDocument/2006/relationships/image" Target="../media/image19.svg"/><Relationship Id="rId35" Type="http://schemas.openxmlformats.org/officeDocument/2006/relationships/image" Target="../media/image176.png"/><Relationship Id="rId8" Type="http://schemas.openxmlformats.org/officeDocument/2006/relationships/hyperlink" Target="https://111.nhs.uk/triage/check-your-dental-symptoms" TargetMode="External"/></Relationships>
</file>

<file path=ppt/slides/_rels/slide12.xml.rels><?xml version="1.0" encoding="UTF-8" standalone="yes"?>
<Relationships xmlns="http://schemas.openxmlformats.org/package/2006/relationships"><Relationship Id="rId13" Type="http://schemas.openxmlformats.org/officeDocument/2006/relationships/image" Target="../media/image179.svg"/><Relationship Id="rId18" Type="http://schemas.openxmlformats.org/officeDocument/2006/relationships/image" Target="../media/image24.png"/><Relationship Id="rId26" Type="http://schemas.openxmlformats.org/officeDocument/2006/relationships/image" Target="../media/image119.png"/><Relationship Id="rId3" Type="http://schemas.openxmlformats.org/officeDocument/2006/relationships/image" Target="../media/image22.png"/><Relationship Id="rId21" Type="http://schemas.openxmlformats.org/officeDocument/2006/relationships/image" Target="../media/image183.svg"/><Relationship Id="rId7" Type="http://schemas.openxmlformats.org/officeDocument/2006/relationships/hyperlink" Target="https://www.nhs.uk/nhs-services/mental-health-services/" TargetMode="External"/><Relationship Id="rId12" Type="http://schemas.openxmlformats.org/officeDocument/2006/relationships/image" Target="../media/image178.png"/><Relationship Id="rId17" Type="http://schemas.openxmlformats.org/officeDocument/2006/relationships/hyperlink" Target="https://www.nhs.uk/service-search/find-an-accident-and-emergency-service" TargetMode="External"/><Relationship Id="rId25" Type="http://schemas.openxmlformats.org/officeDocument/2006/relationships/image" Target="../media/image185.svg"/><Relationship Id="rId33" Type="http://schemas.openxmlformats.org/officeDocument/2006/relationships/image" Target="../media/image189.jpeg"/><Relationship Id="rId2" Type="http://schemas.openxmlformats.org/officeDocument/2006/relationships/slide" Target="slide5.xml"/><Relationship Id="rId16" Type="http://schemas.openxmlformats.org/officeDocument/2006/relationships/hyperlink" Target="https://www.nhs.uk/nhs-services/urgent-and-emergency-care-services/when-to-call-999/" TargetMode="External"/><Relationship Id="rId20" Type="http://schemas.openxmlformats.org/officeDocument/2006/relationships/image" Target="../media/image182.png"/><Relationship Id="rId29" Type="http://schemas.openxmlformats.org/officeDocument/2006/relationships/image" Target="../media/image187.svg"/><Relationship Id="rId1" Type="http://schemas.openxmlformats.org/officeDocument/2006/relationships/slideLayout" Target="../slideLayouts/slideLayout10.xml"/><Relationship Id="rId6" Type="http://schemas.openxmlformats.org/officeDocument/2006/relationships/hyperlink" Target="https://www.nhs.uk/nhs-services/gps/how-to-register-with-a-gp-surgery/" TargetMode="External"/><Relationship Id="rId11" Type="http://schemas.openxmlformats.org/officeDocument/2006/relationships/image" Target="../media/image77.svg"/><Relationship Id="rId24" Type="http://schemas.openxmlformats.org/officeDocument/2006/relationships/image" Target="../media/image184.png"/><Relationship Id="rId32" Type="http://schemas.openxmlformats.org/officeDocument/2006/relationships/image" Target="../media/image188.jpeg"/><Relationship Id="rId5" Type="http://schemas.openxmlformats.org/officeDocument/2006/relationships/hyperlink" Target="https://www.nhs.uk/nhs-services/services-near-you/" TargetMode="External"/><Relationship Id="rId15" Type="http://schemas.openxmlformats.org/officeDocument/2006/relationships/image" Target="../media/image181.svg"/><Relationship Id="rId23" Type="http://schemas.openxmlformats.org/officeDocument/2006/relationships/image" Target="../media/image19.svg"/><Relationship Id="rId28" Type="http://schemas.openxmlformats.org/officeDocument/2006/relationships/image" Target="../media/image186.png"/><Relationship Id="rId10" Type="http://schemas.openxmlformats.org/officeDocument/2006/relationships/image" Target="../media/image76.png"/><Relationship Id="rId19" Type="http://schemas.openxmlformats.org/officeDocument/2006/relationships/image" Target="../media/image25.svg"/><Relationship Id="rId31" Type="http://schemas.openxmlformats.org/officeDocument/2006/relationships/image" Target="../media/image102.svg"/><Relationship Id="rId4" Type="http://schemas.openxmlformats.org/officeDocument/2006/relationships/image" Target="../media/image23.svg"/><Relationship Id="rId9" Type="http://schemas.openxmlformats.org/officeDocument/2006/relationships/hyperlink" Target="https://www.nhs.uk/nhs-services/urgent-and-emergency-care-services/when-to-use-111/what-happens-when-you-call-nhs-111/" TargetMode="External"/><Relationship Id="rId14" Type="http://schemas.openxmlformats.org/officeDocument/2006/relationships/image" Target="../media/image180.png"/><Relationship Id="rId22" Type="http://schemas.openxmlformats.org/officeDocument/2006/relationships/image" Target="../media/image18.png"/><Relationship Id="rId27" Type="http://schemas.openxmlformats.org/officeDocument/2006/relationships/image" Target="../media/image120.svg"/><Relationship Id="rId30" Type="http://schemas.openxmlformats.org/officeDocument/2006/relationships/image" Target="../media/image101.png"/><Relationship Id="rId8" Type="http://schemas.openxmlformats.org/officeDocument/2006/relationships/hyperlink" Target="https://111.nhs.uk/" TargetMode="External"/></Relationships>
</file>

<file path=ppt/slides/_rels/slide13.xml.rels><?xml version="1.0" encoding="UTF-8" standalone="yes"?>
<Relationships xmlns="http://schemas.openxmlformats.org/package/2006/relationships"><Relationship Id="rId13" Type="http://schemas.openxmlformats.org/officeDocument/2006/relationships/image" Target="../media/image77.svg"/><Relationship Id="rId18" Type="http://schemas.openxmlformats.org/officeDocument/2006/relationships/image" Target="../media/image191.svg"/><Relationship Id="rId26" Type="http://schemas.openxmlformats.org/officeDocument/2006/relationships/image" Target="../media/image100.svg"/><Relationship Id="rId39" Type="http://schemas.openxmlformats.org/officeDocument/2006/relationships/image" Target="../media/image203.png"/><Relationship Id="rId21" Type="http://schemas.openxmlformats.org/officeDocument/2006/relationships/image" Target="../media/image193.png"/><Relationship Id="rId34" Type="http://schemas.openxmlformats.org/officeDocument/2006/relationships/image" Target="../media/image200.svg"/><Relationship Id="rId42" Type="http://schemas.openxmlformats.org/officeDocument/2006/relationships/image" Target="../media/image206.jpeg"/><Relationship Id="rId7" Type="http://schemas.openxmlformats.org/officeDocument/2006/relationships/hyperlink" Target="https://www.nhs.uk/nhs-services/services-near-you/" TargetMode="External"/><Relationship Id="rId2" Type="http://schemas.openxmlformats.org/officeDocument/2006/relationships/notesSlide" Target="../notesSlides/notesSlide8.xml"/><Relationship Id="rId16" Type="http://schemas.openxmlformats.org/officeDocument/2006/relationships/hyperlink" Target="https://digital.nhs.uk/services/register-with-a-gp-surgery-service/tell-your-patients-about-online-gp-registration" TargetMode="External"/><Relationship Id="rId20" Type="http://schemas.openxmlformats.org/officeDocument/2006/relationships/image" Target="../media/image192.svg"/><Relationship Id="rId29" Type="http://schemas.openxmlformats.org/officeDocument/2006/relationships/image" Target="../media/image195.png"/><Relationship Id="rId41" Type="http://schemas.openxmlformats.org/officeDocument/2006/relationships/image" Target="../media/image205.jpeg"/><Relationship Id="rId1" Type="http://schemas.openxmlformats.org/officeDocument/2006/relationships/slideLayout" Target="../slideLayouts/slideLayout58.xml"/><Relationship Id="rId6" Type="http://schemas.openxmlformats.org/officeDocument/2006/relationships/hyperlink" Target="https://digital.nhs.uk/services/register-with-a-gp-surgery-service" TargetMode="External"/><Relationship Id="rId11" Type="http://schemas.openxmlformats.org/officeDocument/2006/relationships/hyperlink" Target="https://digital.nhs.uk/services/register-with-a-gp-surgery-service/get-register-with-a-gp-surgery-service-in-your-practice#paper-registration-form-prf1-" TargetMode="External"/><Relationship Id="rId24" Type="http://schemas.openxmlformats.org/officeDocument/2006/relationships/image" Target="../media/image19.svg"/><Relationship Id="rId32" Type="http://schemas.openxmlformats.org/officeDocument/2006/relationships/image" Target="../media/image198.svg"/><Relationship Id="rId37" Type="http://schemas.openxmlformats.org/officeDocument/2006/relationships/image" Target="../media/image201.png"/><Relationship Id="rId40" Type="http://schemas.openxmlformats.org/officeDocument/2006/relationships/image" Target="../media/image204.svg"/><Relationship Id="rId5" Type="http://schemas.openxmlformats.org/officeDocument/2006/relationships/image" Target="../media/image23.svg"/><Relationship Id="rId15" Type="http://schemas.openxmlformats.org/officeDocument/2006/relationships/hyperlink" Target="https://www.youtube.com/watch?v=8sJPxPRHVXQ" TargetMode="External"/><Relationship Id="rId23" Type="http://schemas.openxmlformats.org/officeDocument/2006/relationships/image" Target="../media/image18.png"/><Relationship Id="rId28" Type="http://schemas.openxmlformats.org/officeDocument/2006/relationships/image" Target="../media/image92.svg"/><Relationship Id="rId36" Type="http://schemas.openxmlformats.org/officeDocument/2006/relationships/image" Target="../media/image135.svg"/><Relationship Id="rId10" Type="http://schemas.openxmlformats.org/officeDocument/2006/relationships/hyperlink" Target="https://www.youtube.com/watch?v=TiiEAYldmlg" TargetMode="External"/><Relationship Id="rId19" Type="http://schemas.openxmlformats.org/officeDocument/2006/relationships/image" Target="../media/image126.png"/><Relationship Id="rId31" Type="http://schemas.openxmlformats.org/officeDocument/2006/relationships/image" Target="../media/image197.png"/><Relationship Id="rId44" Type="http://schemas.openxmlformats.org/officeDocument/2006/relationships/image" Target="../media/image208.jpeg"/><Relationship Id="rId4" Type="http://schemas.openxmlformats.org/officeDocument/2006/relationships/image" Target="../media/image22.png"/><Relationship Id="rId9" Type="http://schemas.openxmlformats.org/officeDocument/2006/relationships/hyperlink" Target="https://digital.nhs.uk/services/nhs-app/nhs-app-guidance-for-gp-practices/guidance-on-nhs-app-features/register-with-a-gp-surgery-service#a-patient-s-journey" TargetMode="External"/><Relationship Id="rId14" Type="http://schemas.openxmlformats.org/officeDocument/2006/relationships/hyperlink" Target="https://digital.nhs.uk/services/register-with-a-gp-surgery-service/get-register-with-a-gp-surgery-service-in-your-practice" TargetMode="External"/><Relationship Id="rId22" Type="http://schemas.openxmlformats.org/officeDocument/2006/relationships/image" Target="../media/image194.svg"/><Relationship Id="rId27" Type="http://schemas.openxmlformats.org/officeDocument/2006/relationships/image" Target="../media/image91.png"/><Relationship Id="rId30" Type="http://schemas.openxmlformats.org/officeDocument/2006/relationships/image" Target="../media/image196.svg"/><Relationship Id="rId35" Type="http://schemas.openxmlformats.org/officeDocument/2006/relationships/image" Target="../media/image134.png"/><Relationship Id="rId43" Type="http://schemas.openxmlformats.org/officeDocument/2006/relationships/image" Target="../media/image207.jpeg"/><Relationship Id="rId8" Type="http://schemas.openxmlformats.org/officeDocument/2006/relationships/hyperlink" Target="https://www.nhs.uk/nhs-services/gps/how-to-register-with-a-gp-surgery/" TargetMode="External"/><Relationship Id="rId3" Type="http://schemas.openxmlformats.org/officeDocument/2006/relationships/slide" Target="slide5.xml"/><Relationship Id="rId12" Type="http://schemas.openxmlformats.org/officeDocument/2006/relationships/image" Target="../media/image76.png"/><Relationship Id="rId17" Type="http://schemas.openxmlformats.org/officeDocument/2006/relationships/image" Target="../media/image190.png"/><Relationship Id="rId25" Type="http://schemas.openxmlformats.org/officeDocument/2006/relationships/image" Target="../media/image99.png"/><Relationship Id="rId33" Type="http://schemas.openxmlformats.org/officeDocument/2006/relationships/image" Target="../media/image199.png"/><Relationship Id="rId38" Type="http://schemas.openxmlformats.org/officeDocument/2006/relationships/image" Target="../media/image202.svg"/></Relationships>
</file>

<file path=ppt/slides/_rels/slide14.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24.png"/><Relationship Id="rId18" Type="http://schemas.openxmlformats.org/officeDocument/2006/relationships/image" Target="../media/image18.png"/><Relationship Id="rId3" Type="http://schemas.openxmlformats.org/officeDocument/2006/relationships/image" Target="../media/image22.png"/><Relationship Id="rId21" Type="http://schemas.openxmlformats.org/officeDocument/2006/relationships/image" Target="../media/image104.svg"/><Relationship Id="rId7" Type="http://schemas.openxmlformats.org/officeDocument/2006/relationships/image" Target="../media/image76.png"/><Relationship Id="rId12" Type="http://schemas.openxmlformats.org/officeDocument/2006/relationships/hyperlink" Target="https://www.nhs.uk/service-search/find-an-accident-and-emergency-service" TargetMode="External"/><Relationship Id="rId17" Type="http://schemas.openxmlformats.org/officeDocument/2006/relationships/image" Target="../media/image213.jpeg"/><Relationship Id="rId2" Type="http://schemas.openxmlformats.org/officeDocument/2006/relationships/slide" Target="slide5.xml"/><Relationship Id="rId16" Type="http://schemas.openxmlformats.org/officeDocument/2006/relationships/image" Target="../media/image212.jpeg"/><Relationship Id="rId20" Type="http://schemas.openxmlformats.org/officeDocument/2006/relationships/image" Target="../media/image103.png"/><Relationship Id="rId1" Type="http://schemas.openxmlformats.org/officeDocument/2006/relationships/slideLayout" Target="../slideLayouts/slideLayout10.xml"/><Relationship Id="rId6" Type="http://schemas.openxmlformats.org/officeDocument/2006/relationships/hyperlink" Target="https://www.nhs.uk/medicines/" TargetMode="External"/><Relationship Id="rId11" Type="http://schemas.openxmlformats.org/officeDocument/2006/relationships/hyperlink" Target="https://www.nhs.uk/nhs-services/urgent-and-emergency-care-services/when-to-call-999/" TargetMode="External"/><Relationship Id="rId5" Type="http://schemas.openxmlformats.org/officeDocument/2006/relationships/hyperlink" Target="https://www.nhs.uk/conditions/" TargetMode="External"/><Relationship Id="rId15" Type="http://schemas.openxmlformats.org/officeDocument/2006/relationships/image" Target="../media/image211.jpeg"/><Relationship Id="rId23" Type="http://schemas.openxmlformats.org/officeDocument/2006/relationships/image" Target="../media/image194.svg"/><Relationship Id="rId10" Type="http://schemas.openxmlformats.org/officeDocument/2006/relationships/image" Target="../media/image210.svg"/><Relationship Id="rId19" Type="http://schemas.openxmlformats.org/officeDocument/2006/relationships/image" Target="../media/image19.svg"/><Relationship Id="rId4" Type="http://schemas.openxmlformats.org/officeDocument/2006/relationships/image" Target="../media/image23.svg"/><Relationship Id="rId9" Type="http://schemas.openxmlformats.org/officeDocument/2006/relationships/image" Target="../media/image209.png"/><Relationship Id="rId14" Type="http://schemas.openxmlformats.org/officeDocument/2006/relationships/image" Target="../media/image25.svg"/><Relationship Id="rId22" Type="http://schemas.openxmlformats.org/officeDocument/2006/relationships/image" Target="../media/image193.png"/></Relationships>
</file>

<file path=ppt/slides/_rels/slide15.xml.rels><?xml version="1.0" encoding="UTF-8" standalone="yes"?>
<Relationships xmlns="http://schemas.openxmlformats.org/package/2006/relationships"><Relationship Id="rId13" Type="http://schemas.openxmlformats.org/officeDocument/2006/relationships/hyperlink" Target="https://digital.nhs.uk/services/nhs-app/nhs-app-guidance-for-gp-practices/guidance-on-nhs-app-features/accelerating-patient-access-to-their-record/access-to-patient-records-responses-to-commonly-asked-questions" TargetMode="External"/><Relationship Id="rId18" Type="http://schemas.openxmlformats.org/officeDocument/2006/relationships/image" Target="../media/image214.svg"/><Relationship Id="rId26" Type="http://schemas.openxmlformats.org/officeDocument/2006/relationships/image" Target="../media/image193.png"/><Relationship Id="rId39" Type="http://schemas.openxmlformats.org/officeDocument/2006/relationships/hyperlink" Target="https://www.legislation.gov.uk/uksi/2023/449/made" TargetMode="External"/><Relationship Id="rId21" Type="http://schemas.openxmlformats.org/officeDocument/2006/relationships/image" Target="../media/image83.png"/><Relationship Id="rId34" Type="http://schemas.openxmlformats.org/officeDocument/2006/relationships/hyperlink" Target="https://digital.nhs.uk/services/nhs-app/nhs-app-guidance-for-gp-practices/guidance-on-nhs-app-features/accelerating-patient-access-to-their-record/gp-practice-readiness-checklist" TargetMode="External"/><Relationship Id="rId7" Type="http://schemas.openxmlformats.org/officeDocument/2006/relationships/hyperlink" Target="http://www.nhs.uk/" TargetMode="External"/><Relationship Id="rId2" Type="http://schemas.openxmlformats.org/officeDocument/2006/relationships/notesSlide" Target="../notesSlides/notesSlide9.xml"/><Relationship Id="rId16" Type="http://schemas.openxmlformats.org/officeDocument/2006/relationships/image" Target="../media/image77.svg"/><Relationship Id="rId20" Type="http://schemas.openxmlformats.org/officeDocument/2006/relationships/image" Target="../media/image90.svg"/><Relationship Id="rId29" Type="http://schemas.openxmlformats.org/officeDocument/2006/relationships/image" Target="../media/image19.svg"/><Relationship Id="rId41" Type="http://schemas.openxmlformats.org/officeDocument/2006/relationships/image" Target="../media/image25.svg"/><Relationship Id="rId1" Type="http://schemas.openxmlformats.org/officeDocument/2006/relationships/slideLayout" Target="../slideLayouts/slideLayout10.xml"/><Relationship Id="rId6" Type="http://schemas.openxmlformats.org/officeDocument/2006/relationships/hyperlink" Target="https://www.nhs.uk/nhs-app/nhs-app-help-and-support/health-records-in-the-nhs-app/gp-health-record/" TargetMode="External"/><Relationship Id="rId11" Type="http://schemas.openxmlformats.org/officeDocument/2006/relationships/hyperlink" Target="https://digital.nhs.uk/services/nhs-app/nhs-app-guidance-for-gp-practices/guidance-on-nhs-app-features/online-access-to-gp-health-records/what-general-practice-staff-should-know/switching-on-access-at-your-practice" TargetMode="External"/><Relationship Id="rId24" Type="http://schemas.openxmlformats.org/officeDocument/2006/relationships/image" Target="../media/image181.svg"/><Relationship Id="rId32" Type="http://schemas.openxmlformats.org/officeDocument/2006/relationships/image" Target="../media/image91.png"/><Relationship Id="rId37" Type="http://schemas.openxmlformats.org/officeDocument/2006/relationships/hyperlink" Target="https://digital.nhs.uk/services/nhs-app/nhs-app-guidance-for-gp-practices/guidance-on-nhs-app-features/online-access-to-gp-health-records#case-studies-and-blogs" TargetMode="External"/><Relationship Id="rId40" Type="http://schemas.openxmlformats.org/officeDocument/2006/relationships/image" Target="../media/image24.png"/><Relationship Id="rId5" Type="http://schemas.openxmlformats.org/officeDocument/2006/relationships/image" Target="../media/image23.svg"/><Relationship Id="rId15" Type="http://schemas.openxmlformats.org/officeDocument/2006/relationships/image" Target="../media/image76.png"/><Relationship Id="rId23" Type="http://schemas.openxmlformats.org/officeDocument/2006/relationships/image" Target="../media/image180.png"/><Relationship Id="rId28" Type="http://schemas.openxmlformats.org/officeDocument/2006/relationships/image" Target="../media/image18.png"/><Relationship Id="rId36" Type="http://schemas.openxmlformats.org/officeDocument/2006/relationships/hyperlink" Target="https://future.nhs.uk/system/login?nextURL=%2Fconnect%2Eti%2FNHSXImplementation%2Fview%3FobjectID%3D168584517" TargetMode="External"/><Relationship Id="rId10" Type="http://schemas.openxmlformats.org/officeDocument/2006/relationships/hyperlink" Target="https://www.nhs.uk/using-the-nhs/about-the-nhs/how-to-get-your-medical-records/" TargetMode="External"/><Relationship Id="rId19" Type="http://schemas.openxmlformats.org/officeDocument/2006/relationships/image" Target="../media/image89.png"/><Relationship Id="rId31" Type="http://schemas.openxmlformats.org/officeDocument/2006/relationships/image" Target="../media/image104.svg"/><Relationship Id="rId4" Type="http://schemas.openxmlformats.org/officeDocument/2006/relationships/image" Target="../media/image22.png"/><Relationship Id="rId9" Type="http://schemas.openxmlformats.org/officeDocument/2006/relationships/hyperlink" Target="https://www.nhs.uk/common-health-questions/nhs-services-and-treatments/can-i-access-someone-elses-medical-records-health-records/" TargetMode="External"/><Relationship Id="rId14" Type="http://schemas.openxmlformats.org/officeDocument/2006/relationships/hyperlink" Target="https://digital.nhs.uk/services/nhs-app/toolkit/patient-communications-for-practices" TargetMode="External"/><Relationship Id="rId22" Type="http://schemas.openxmlformats.org/officeDocument/2006/relationships/image" Target="../media/image84.svg"/><Relationship Id="rId27" Type="http://schemas.openxmlformats.org/officeDocument/2006/relationships/image" Target="../media/image194.svg"/><Relationship Id="rId30" Type="http://schemas.openxmlformats.org/officeDocument/2006/relationships/image" Target="../media/image103.png"/><Relationship Id="rId35" Type="http://schemas.openxmlformats.org/officeDocument/2006/relationships/hyperlink" Target="https://future.nhs.uk/connect.ti/NHSXImplementation/view?objectId=43236464" TargetMode="External"/><Relationship Id="rId8" Type="http://schemas.openxmlformats.org/officeDocument/2006/relationships/hyperlink" Target="https://www.nhs.uk/nhs-services/gps/online-health-and-prescription-services/" TargetMode="External"/><Relationship Id="rId3" Type="http://schemas.openxmlformats.org/officeDocument/2006/relationships/slide" Target="slide5.xml"/><Relationship Id="rId12" Type="http://schemas.openxmlformats.org/officeDocument/2006/relationships/hyperlink" Target="https://digital.nhs.uk/services/nhs-app/nhs-app-guidance-for-gp-practices/guidance-on-nhs-app-features/online-access-to-gp-health-records/what-general-practice-staff-should-know" TargetMode="External"/><Relationship Id="rId17" Type="http://schemas.openxmlformats.org/officeDocument/2006/relationships/image" Target="../media/image85.png"/><Relationship Id="rId25" Type="http://schemas.openxmlformats.org/officeDocument/2006/relationships/image" Target="../media/image215.png"/><Relationship Id="rId33" Type="http://schemas.openxmlformats.org/officeDocument/2006/relationships/image" Target="../media/image92.svg"/><Relationship Id="rId38" Type="http://schemas.openxmlformats.org/officeDocument/2006/relationships/hyperlink" Target="https://future.nhs.uk/connect.ti/NHSXImplementation/view?objectId=37894288"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219.svg"/><Relationship Id="rId18" Type="http://schemas.openxmlformats.org/officeDocument/2006/relationships/hyperlink" Target="https://www.england.nhs.uk/wp-content/uploads/2019/12/Prospective-records-access-practice-guide-v1.2.pdf" TargetMode="External"/><Relationship Id="rId26" Type="http://schemas.openxmlformats.org/officeDocument/2006/relationships/image" Target="../media/image156.svg"/><Relationship Id="rId3" Type="http://schemas.openxmlformats.org/officeDocument/2006/relationships/slide" Target="slide5.xml"/><Relationship Id="rId21" Type="http://schemas.openxmlformats.org/officeDocument/2006/relationships/image" Target="../media/image221.png"/><Relationship Id="rId7" Type="http://schemas.openxmlformats.org/officeDocument/2006/relationships/hyperlink" Target="https://www.nhs.uk/nhs-app/nhs-app-help-and-support/health-records-in-the-nhs-app/personal-health-records/" TargetMode="External"/><Relationship Id="rId12" Type="http://schemas.openxmlformats.org/officeDocument/2006/relationships/image" Target="../media/image218.png"/><Relationship Id="rId17" Type="http://schemas.openxmlformats.org/officeDocument/2006/relationships/image" Target="../media/image19.svg"/><Relationship Id="rId25" Type="http://schemas.openxmlformats.org/officeDocument/2006/relationships/image" Target="../media/image155.png"/><Relationship Id="rId2" Type="http://schemas.openxmlformats.org/officeDocument/2006/relationships/notesSlide" Target="../notesSlides/notesSlide10.xml"/><Relationship Id="rId16" Type="http://schemas.openxmlformats.org/officeDocument/2006/relationships/image" Target="../media/image18.png"/><Relationship Id="rId20" Type="http://schemas.openxmlformats.org/officeDocument/2006/relationships/image" Target="../media/image220.svg"/><Relationship Id="rId29" Type="http://schemas.openxmlformats.org/officeDocument/2006/relationships/image" Target="../media/image215.png"/><Relationship Id="rId1" Type="http://schemas.openxmlformats.org/officeDocument/2006/relationships/slideLayout" Target="../slideLayouts/slideLayout58.xml"/><Relationship Id="rId6" Type="http://schemas.openxmlformats.org/officeDocument/2006/relationships/slide" Target="slide15.xml"/><Relationship Id="rId11" Type="http://schemas.openxmlformats.org/officeDocument/2006/relationships/image" Target="../media/image217.svg"/><Relationship Id="rId24" Type="http://schemas.openxmlformats.org/officeDocument/2006/relationships/image" Target="../media/image224.svg"/><Relationship Id="rId5" Type="http://schemas.openxmlformats.org/officeDocument/2006/relationships/image" Target="../media/image23.svg"/><Relationship Id="rId15" Type="http://schemas.openxmlformats.org/officeDocument/2006/relationships/image" Target="../media/image194.svg"/><Relationship Id="rId23" Type="http://schemas.openxmlformats.org/officeDocument/2006/relationships/image" Target="../media/image223.png"/><Relationship Id="rId28" Type="http://schemas.openxmlformats.org/officeDocument/2006/relationships/image" Target="../media/image226.svg"/><Relationship Id="rId10" Type="http://schemas.openxmlformats.org/officeDocument/2006/relationships/image" Target="../media/image216.png"/><Relationship Id="rId19" Type="http://schemas.openxmlformats.org/officeDocument/2006/relationships/image" Target="../media/image85.png"/><Relationship Id="rId4" Type="http://schemas.openxmlformats.org/officeDocument/2006/relationships/image" Target="../media/image22.png"/><Relationship Id="rId9" Type="http://schemas.openxmlformats.org/officeDocument/2006/relationships/image" Target="../media/image77.svg"/><Relationship Id="rId14" Type="http://schemas.openxmlformats.org/officeDocument/2006/relationships/image" Target="../media/image193.png"/><Relationship Id="rId22" Type="http://schemas.openxmlformats.org/officeDocument/2006/relationships/image" Target="../media/image222.svg"/><Relationship Id="rId27" Type="http://schemas.openxmlformats.org/officeDocument/2006/relationships/image" Target="../media/image225.png"/><Relationship Id="rId30" Type="http://schemas.openxmlformats.org/officeDocument/2006/relationships/image" Target="../media/image227.jpeg"/></Relationships>
</file>

<file path=ppt/slides/_rels/slide17.xml.rels><?xml version="1.0" encoding="UTF-8" standalone="yes"?>
<Relationships xmlns="http://schemas.openxmlformats.org/package/2006/relationships"><Relationship Id="rId8" Type="http://schemas.openxmlformats.org/officeDocument/2006/relationships/hyperlink" Target="https://digital.nhs.uk/services/nhs-app/nhs-app-guidance-for-gp-practices/guidance-on-nhs-app-features/prescriptions#choose-a-nominated-pharmacy" TargetMode="External"/><Relationship Id="rId13" Type="http://schemas.openxmlformats.org/officeDocument/2006/relationships/image" Target="../media/image76.png"/><Relationship Id="rId18" Type="http://schemas.openxmlformats.org/officeDocument/2006/relationships/image" Target="../media/image229.svg"/><Relationship Id="rId3" Type="http://schemas.openxmlformats.org/officeDocument/2006/relationships/slide" Target="slide5.xml"/><Relationship Id="rId21" Type="http://schemas.openxmlformats.org/officeDocument/2006/relationships/image" Target="../media/image230.jpeg"/><Relationship Id="rId7" Type="http://schemas.openxmlformats.org/officeDocument/2006/relationships/image" Target="../media/image170.svg"/><Relationship Id="rId12" Type="http://schemas.openxmlformats.org/officeDocument/2006/relationships/image" Target="../media/image127.svg"/><Relationship Id="rId17" Type="http://schemas.openxmlformats.org/officeDocument/2006/relationships/image" Target="../media/image228.png"/><Relationship Id="rId2" Type="http://schemas.openxmlformats.org/officeDocument/2006/relationships/notesSlide" Target="../notesSlides/notesSlide11.xml"/><Relationship Id="rId16" Type="http://schemas.openxmlformats.org/officeDocument/2006/relationships/image" Target="../media/image19.svg"/><Relationship Id="rId20" Type="http://schemas.openxmlformats.org/officeDocument/2006/relationships/image" Target="../media/image160.svg"/><Relationship Id="rId1" Type="http://schemas.openxmlformats.org/officeDocument/2006/relationships/slideLayout" Target="../slideLayouts/slideLayout10.xml"/><Relationship Id="rId6" Type="http://schemas.openxmlformats.org/officeDocument/2006/relationships/image" Target="../media/image169.png"/><Relationship Id="rId11" Type="http://schemas.openxmlformats.org/officeDocument/2006/relationships/image" Target="../media/image126.png"/><Relationship Id="rId5" Type="http://schemas.openxmlformats.org/officeDocument/2006/relationships/image" Target="../media/image23.svg"/><Relationship Id="rId15" Type="http://schemas.openxmlformats.org/officeDocument/2006/relationships/image" Target="../media/image18.png"/><Relationship Id="rId23" Type="http://schemas.openxmlformats.org/officeDocument/2006/relationships/image" Target="../media/image232.png"/><Relationship Id="rId10" Type="http://schemas.openxmlformats.org/officeDocument/2006/relationships/image" Target="../media/image129.svg"/><Relationship Id="rId19" Type="http://schemas.openxmlformats.org/officeDocument/2006/relationships/image" Target="../media/image159.png"/><Relationship Id="rId4" Type="http://schemas.openxmlformats.org/officeDocument/2006/relationships/image" Target="../media/image22.png"/><Relationship Id="rId9" Type="http://schemas.openxmlformats.org/officeDocument/2006/relationships/image" Target="../media/image128.png"/><Relationship Id="rId14" Type="http://schemas.openxmlformats.org/officeDocument/2006/relationships/image" Target="../media/image77.svg"/><Relationship Id="rId22" Type="http://schemas.openxmlformats.org/officeDocument/2006/relationships/image" Target="../media/image231.jpeg"/></Relationships>
</file>

<file path=ppt/slides/_rels/slide18.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28.png"/><Relationship Id="rId18" Type="http://schemas.openxmlformats.org/officeDocument/2006/relationships/image" Target="../media/image236.png"/><Relationship Id="rId3" Type="http://schemas.openxmlformats.org/officeDocument/2006/relationships/slide" Target="slide5.xml"/><Relationship Id="rId21" Type="http://schemas.openxmlformats.org/officeDocument/2006/relationships/image" Target="../media/image114.svg"/><Relationship Id="rId7" Type="http://schemas.openxmlformats.org/officeDocument/2006/relationships/image" Target="../media/image18.png"/><Relationship Id="rId12" Type="http://schemas.openxmlformats.org/officeDocument/2006/relationships/image" Target="../media/image160.svg"/><Relationship Id="rId17" Type="http://schemas.openxmlformats.org/officeDocument/2006/relationships/image" Target="../media/image235.png"/><Relationship Id="rId2" Type="http://schemas.openxmlformats.org/officeDocument/2006/relationships/notesSlide" Target="../notesSlides/notesSlide12.xml"/><Relationship Id="rId16" Type="http://schemas.openxmlformats.org/officeDocument/2006/relationships/image" Target="../media/image234.svg"/><Relationship Id="rId20" Type="http://schemas.openxmlformats.org/officeDocument/2006/relationships/image" Target="../media/image113.png"/><Relationship Id="rId1" Type="http://schemas.openxmlformats.org/officeDocument/2006/relationships/slideLayout" Target="../slideLayouts/slideLayout10.xml"/><Relationship Id="rId6" Type="http://schemas.openxmlformats.org/officeDocument/2006/relationships/hyperlink" Target="https://www.nhs.uk/nhs-app/nhs-app-help-and-support/prescriptions-in-the-nhs-app/requesting-a-prescription/" TargetMode="External"/><Relationship Id="rId11" Type="http://schemas.openxmlformats.org/officeDocument/2006/relationships/image" Target="../media/image159.png"/><Relationship Id="rId5" Type="http://schemas.openxmlformats.org/officeDocument/2006/relationships/image" Target="../media/image23.svg"/><Relationship Id="rId15" Type="http://schemas.openxmlformats.org/officeDocument/2006/relationships/image" Target="../media/image233.png"/><Relationship Id="rId10" Type="http://schemas.openxmlformats.org/officeDocument/2006/relationships/image" Target="../media/image77.svg"/><Relationship Id="rId19" Type="http://schemas.openxmlformats.org/officeDocument/2006/relationships/image" Target="../media/image237.svg"/><Relationship Id="rId4" Type="http://schemas.openxmlformats.org/officeDocument/2006/relationships/image" Target="../media/image22.png"/><Relationship Id="rId9" Type="http://schemas.openxmlformats.org/officeDocument/2006/relationships/image" Target="../media/image76.png"/><Relationship Id="rId14" Type="http://schemas.openxmlformats.org/officeDocument/2006/relationships/image" Target="../media/image129.svg"/></Relationships>
</file>

<file path=ppt/slides/_rels/slide19.xml.rels><?xml version="1.0" encoding="UTF-8" standalone="yes"?>
<Relationships xmlns="http://schemas.openxmlformats.org/package/2006/relationships"><Relationship Id="rId13" Type="http://schemas.openxmlformats.org/officeDocument/2006/relationships/image" Target="../media/image91.png"/><Relationship Id="rId18" Type="http://schemas.openxmlformats.org/officeDocument/2006/relationships/image" Target="../media/image243.svg"/><Relationship Id="rId26" Type="http://schemas.openxmlformats.org/officeDocument/2006/relationships/hyperlink" Target="https://digital.nhs.uk/binaries/content/assets/website-assets/services/e-referral-service/manage-your-referral/ers_gp_screen_v2.pptx" TargetMode="External"/><Relationship Id="rId39" Type="http://schemas.openxmlformats.org/officeDocument/2006/relationships/image" Target="../media/image214.svg"/><Relationship Id="rId21" Type="http://schemas.openxmlformats.org/officeDocument/2006/relationships/image" Target="../media/image169.png"/><Relationship Id="rId34" Type="http://schemas.openxmlformats.org/officeDocument/2006/relationships/image" Target="../media/image124.png"/><Relationship Id="rId7" Type="http://schemas.openxmlformats.org/officeDocument/2006/relationships/image" Target="../media/image76.png"/><Relationship Id="rId12" Type="http://schemas.openxmlformats.org/officeDocument/2006/relationships/image" Target="../media/image239.svg"/><Relationship Id="rId17" Type="http://schemas.openxmlformats.org/officeDocument/2006/relationships/image" Target="../media/image242.png"/><Relationship Id="rId25" Type="http://schemas.openxmlformats.org/officeDocument/2006/relationships/hyperlink" Target="https://s3.eu-west-2.amazonaws.com/files.digital.nhs.uk/assets/eRS_GP_screen_frutiger_v2.mp4" TargetMode="External"/><Relationship Id="rId33" Type="http://schemas.openxmlformats.org/officeDocument/2006/relationships/image" Target="../media/image246.svg"/><Relationship Id="rId38" Type="http://schemas.openxmlformats.org/officeDocument/2006/relationships/image" Target="../media/image85.png"/><Relationship Id="rId2" Type="http://schemas.openxmlformats.org/officeDocument/2006/relationships/notesSlide" Target="../notesSlides/notesSlide13.xml"/><Relationship Id="rId16" Type="http://schemas.openxmlformats.org/officeDocument/2006/relationships/image" Target="../media/image241.svg"/><Relationship Id="rId20" Type="http://schemas.openxmlformats.org/officeDocument/2006/relationships/image" Target="../media/image129.svg"/><Relationship Id="rId29" Type="http://schemas.openxmlformats.org/officeDocument/2006/relationships/hyperlink" Target="https://digital.nhs.uk/services/e-referral-service/document-library/advice-and-guidance-toolkit" TargetMode="External"/><Relationship Id="rId1" Type="http://schemas.openxmlformats.org/officeDocument/2006/relationships/slideLayout" Target="../slideLayouts/slideLayout10.xml"/><Relationship Id="rId6" Type="http://schemas.openxmlformats.org/officeDocument/2006/relationships/hyperlink" Target="http://www.nhs.uk/referrals" TargetMode="External"/><Relationship Id="rId11" Type="http://schemas.openxmlformats.org/officeDocument/2006/relationships/image" Target="../media/image238.png"/><Relationship Id="rId24" Type="http://schemas.openxmlformats.org/officeDocument/2006/relationships/image" Target="../media/image244.png"/><Relationship Id="rId32" Type="http://schemas.openxmlformats.org/officeDocument/2006/relationships/image" Target="../media/image245.png"/><Relationship Id="rId37" Type="http://schemas.openxmlformats.org/officeDocument/2006/relationships/image" Target="../media/image98.svg"/><Relationship Id="rId5" Type="http://schemas.openxmlformats.org/officeDocument/2006/relationships/image" Target="../media/image23.svg"/><Relationship Id="rId15" Type="http://schemas.openxmlformats.org/officeDocument/2006/relationships/image" Target="../media/image240.png"/><Relationship Id="rId23" Type="http://schemas.openxmlformats.org/officeDocument/2006/relationships/image" Target="../media/image2.png"/><Relationship Id="rId28" Type="http://schemas.openxmlformats.org/officeDocument/2006/relationships/hyperlink" Target="https://digital.nhs.uk/services/nhs-app/acute-trusts/tell-your-patients-templates-and-scripts" TargetMode="External"/><Relationship Id="rId36" Type="http://schemas.openxmlformats.org/officeDocument/2006/relationships/image" Target="../media/image97.png"/><Relationship Id="rId10" Type="http://schemas.openxmlformats.org/officeDocument/2006/relationships/image" Target="../media/image19.svg"/><Relationship Id="rId19" Type="http://schemas.openxmlformats.org/officeDocument/2006/relationships/image" Target="../media/image128.png"/><Relationship Id="rId31" Type="http://schemas.openxmlformats.org/officeDocument/2006/relationships/image" Target="../media/image135.svg"/><Relationship Id="rId4" Type="http://schemas.openxmlformats.org/officeDocument/2006/relationships/image" Target="../media/image22.png"/><Relationship Id="rId9" Type="http://schemas.openxmlformats.org/officeDocument/2006/relationships/image" Target="../media/image18.png"/><Relationship Id="rId14" Type="http://schemas.openxmlformats.org/officeDocument/2006/relationships/image" Target="../media/image92.svg"/><Relationship Id="rId22" Type="http://schemas.openxmlformats.org/officeDocument/2006/relationships/image" Target="../media/image170.svg"/><Relationship Id="rId27" Type="http://schemas.openxmlformats.org/officeDocument/2006/relationships/hyperlink" Target="https://www.youtube.com/watch?v=rYlJaagWdmA&amp;feature=youtu.be" TargetMode="External"/><Relationship Id="rId30" Type="http://schemas.openxmlformats.org/officeDocument/2006/relationships/image" Target="../media/image134.png"/><Relationship Id="rId35" Type="http://schemas.openxmlformats.org/officeDocument/2006/relationships/image" Target="../media/image125.svg"/><Relationship Id="rId8" Type="http://schemas.openxmlformats.org/officeDocument/2006/relationships/image" Target="../media/image77.svg"/><Relationship Id="rId3" Type="http://schemas.openxmlformats.org/officeDocument/2006/relationships/slide" Target="slide5.xml"/></Relationships>
</file>

<file path=ppt/slides/_rels/slide2.xml.rels><?xml version="1.0" encoding="UTF-8" standalone="yes"?>
<Relationships xmlns="http://schemas.openxmlformats.org/package/2006/relationships"><Relationship Id="rId3" Type="http://schemas.openxmlformats.org/officeDocument/2006/relationships/hyperlink" Target="mailto:england.londondtt@nhs.net" TargetMode="External"/><Relationship Id="rId2" Type="http://schemas.openxmlformats.org/officeDocument/2006/relationships/hyperlink" Target="https://future.nhs.uk/DigitalPC/view?objectId=187712741" TargetMode="Externa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3" Type="http://schemas.openxmlformats.org/officeDocument/2006/relationships/image" Target="../media/image251.png"/><Relationship Id="rId18" Type="http://schemas.openxmlformats.org/officeDocument/2006/relationships/image" Target="../media/image254.png"/><Relationship Id="rId26" Type="http://schemas.openxmlformats.org/officeDocument/2006/relationships/image" Target="../media/image101.png"/><Relationship Id="rId3" Type="http://schemas.openxmlformats.org/officeDocument/2006/relationships/slide" Target="slide5.xml"/><Relationship Id="rId21" Type="http://schemas.openxmlformats.org/officeDocument/2006/relationships/image" Target="../media/image106.svg"/><Relationship Id="rId34" Type="http://schemas.openxmlformats.org/officeDocument/2006/relationships/hyperlink" Target="mailto:wayfinder.comms@nhs.net" TargetMode="External"/><Relationship Id="rId7" Type="http://schemas.openxmlformats.org/officeDocument/2006/relationships/hyperlink" Target="https://future.nhs.uk/NHSAppPatientCareAggregator/view?objectId=38002000" TargetMode="External"/><Relationship Id="rId12" Type="http://schemas.openxmlformats.org/officeDocument/2006/relationships/image" Target="../media/image250.svg"/><Relationship Id="rId17" Type="http://schemas.openxmlformats.org/officeDocument/2006/relationships/image" Target="../media/image19.svg"/><Relationship Id="rId25" Type="http://schemas.openxmlformats.org/officeDocument/2006/relationships/image" Target="../media/image112.svg"/><Relationship Id="rId33" Type="http://schemas.openxmlformats.org/officeDocument/2006/relationships/hyperlink" Target="https://digital.nhs.uk/services/nhs-app/nhs-app-features#what-you-can-do-in-your-nhs-app" TargetMode="External"/><Relationship Id="rId2" Type="http://schemas.openxmlformats.org/officeDocument/2006/relationships/notesSlide" Target="../notesSlides/notesSlide14.xml"/><Relationship Id="rId16" Type="http://schemas.openxmlformats.org/officeDocument/2006/relationships/image" Target="../media/image18.png"/><Relationship Id="rId20" Type="http://schemas.openxmlformats.org/officeDocument/2006/relationships/image" Target="../media/image105.png"/><Relationship Id="rId29" Type="http://schemas.openxmlformats.org/officeDocument/2006/relationships/image" Target="../media/image257.svg"/><Relationship Id="rId1" Type="http://schemas.openxmlformats.org/officeDocument/2006/relationships/slideLayout" Target="../slideLayouts/slideLayout58.xml"/><Relationship Id="rId6" Type="http://schemas.openxmlformats.org/officeDocument/2006/relationships/hyperlink" Target="https://digital.nhs.uk/services/patient-care-aggregator" TargetMode="External"/><Relationship Id="rId11" Type="http://schemas.openxmlformats.org/officeDocument/2006/relationships/image" Target="../media/image249.png"/><Relationship Id="rId24" Type="http://schemas.openxmlformats.org/officeDocument/2006/relationships/image" Target="../media/image111.png"/><Relationship Id="rId32" Type="http://schemas.openxmlformats.org/officeDocument/2006/relationships/hyperlink" Target="https://future.nhs.uk/NHSAppPatientCareAggregator/view?objectId=37858864" TargetMode="External"/><Relationship Id="rId5" Type="http://schemas.openxmlformats.org/officeDocument/2006/relationships/image" Target="../media/image23.svg"/><Relationship Id="rId15" Type="http://schemas.openxmlformats.org/officeDocument/2006/relationships/image" Target="../media/image253.png"/><Relationship Id="rId23" Type="http://schemas.openxmlformats.org/officeDocument/2006/relationships/image" Target="../media/image108.svg"/><Relationship Id="rId28" Type="http://schemas.openxmlformats.org/officeDocument/2006/relationships/image" Target="../media/image256.png"/><Relationship Id="rId10" Type="http://schemas.openxmlformats.org/officeDocument/2006/relationships/image" Target="../media/image248.svg"/><Relationship Id="rId19" Type="http://schemas.openxmlformats.org/officeDocument/2006/relationships/image" Target="../media/image255.svg"/><Relationship Id="rId31" Type="http://schemas.openxmlformats.org/officeDocument/2006/relationships/hyperlink" Target="https://abbeymedicalcentre.co.uk/wp-content/uploads/2021/04/NHS-App.-new-features-Comms-pack-for-trusts-V3.0-FINAL-11.pdf" TargetMode="External"/><Relationship Id="rId4" Type="http://schemas.openxmlformats.org/officeDocument/2006/relationships/image" Target="../media/image22.png"/><Relationship Id="rId9" Type="http://schemas.openxmlformats.org/officeDocument/2006/relationships/image" Target="../media/image247.png"/><Relationship Id="rId14" Type="http://schemas.openxmlformats.org/officeDocument/2006/relationships/image" Target="../media/image252.svg"/><Relationship Id="rId22" Type="http://schemas.openxmlformats.org/officeDocument/2006/relationships/image" Target="../media/image107.png"/><Relationship Id="rId27" Type="http://schemas.openxmlformats.org/officeDocument/2006/relationships/image" Target="../media/image102.svg"/><Relationship Id="rId30" Type="http://schemas.openxmlformats.org/officeDocument/2006/relationships/hyperlink" Target="https://digital.nhs.uk/services/nhs-app/toolkit/viewing-hospital-referrals-and-appointments" TargetMode="External"/><Relationship Id="rId8" Type="http://schemas.openxmlformats.org/officeDocument/2006/relationships/hyperlink" Target="https://digital.nhs.uk/developer/guides-and-documentation/building-healthcare-software/referrals-and-bookings/patient-care-aggregator"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youtube.com/watch?v=gbmCoXxgREk" TargetMode="External"/><Relationship Id="rId13" Type="http://schemas.openxmlformats.org/officeDocument/2006/relationships/image" Target="../media/image18.png"/><Relationship Id="rId18" Type="http://schemas.openxmlformats.org/officeDocument/2006/relationships/image" Target="../media/image263.svg"/><Relationship Id="rId3" Type="http://schemas.openxmlformats.org/officeDocument/2006/relationships/slide" Target="slide5.xml"/><Relationship Id="rId21" Type="http://schemas.openxmlformats.org/officeDocument/2006/relationships/image" Target="../media/image266.svg"/><Relationship Id="rId7" Type="http://schemas.openxmlformats.org/officeDocument/2006/relationships/hyperlink" Target="https://www.organdonation.nhs.uk/faq/" TargetMode="External"/><Relationship Id="rId12" Type="http://schemas.openxmlformats.org/officeDocument/2006/relationships/image" Target="../media/image259.svg"/><Relationship Id="rId17" Type="http://schemas.openxmlformats.org/officeDocument/2006/relationships/image" Target="../media/image262.png"/><Relationship Id="rId2" Type="http://schemas.openxmlformats.org/officeDocument/2006/relationships/notesSlide" Target="../notesSlides/notesSlide15.xml"/><Relationship Id="rId16" Type="http://schemas.openxmlformats.org/officeDocument/2006/relationships/image" Target="../media/image261.svg"/><Relationship Id="rId20" Type="http://schemas.openxmlformats.org/officeDocument/2006/relationships/image" Target="../media/image265.png"/><Relationship Id="rId1" Type="http://schemas.openxmlformats.org/officeDocument/2006/relationships/slideLayout" Target="../slideLayouts/slideLayout10.xml"/><Relationship Id="rId6" Type="http://schemas.openxmlformats.org/officeDocument/2006/relationships/hyperlink" Target="https://www.organdonation.nhs.uk/uk-laws/organ-donation-law-in-england/" TargetMode="External"/><Relationship Id="rId11" Type="http://schemas.openxmlformats.org/officeDocument/2006/relationships/image" Target="../media/image258.png"/><Relationship Id="rId5" Type="http://schemas.openxmlformats.org/officeDocument/2006/relationships/image" Target="../media/image23.svg"/><Relationship Id="rId15" Type="http://schemas.openxmlformats.org/officeDocument/2006/relationships/image" Target="../media/image260.png"/><Relationship Id="rId10" Type="http://schemas.openxmlformats.org/officeDocument/2006/relationships/image" Target="../media/image77.svg"/><Relationship Id="rId19" Type="http://schemas.openxmlformats.org/officeDocument/2006/relationships/image" Target="../media/image264.png"/><Relationship Id="rId4" Type="http://schemas.openxmlformats.org/officeDocument/2006/relationships/image" Target="../media/image22.png"/><Relationship Id="rId9" Type="http://schemas.openxmlformats.org/officeDocument/2006/relationships/image" Target="../media/image76.png"/><Relationship Id="rId14" Type="http://schemas.openxmlformats.org/officeDocument/2006/relationships/image" Target="../media/image19.svg"/></Relationships>
</file>

<file path=ppt/slides/_rels/slide22.xml.rels><?xml version="1.0" encoding="UTF-8" standalone="yes"?>
<Relationships xmlns="http://schemas.openxmlformats.org/package/2006/relationships"><Relationship Id="rId8" Type="http://schemas.openxmlformats.org/officeDocument/2006/relationships/hyperlink" Target="https://www.nhs.uk/your-nhs-data-matters/manage-your-choice/" TargetMode="External"/><Relationship Id="rId13" Type="http://schemas.openxmlformats.org/officeDocument/2006/relationships/image" Target="../media/image169.png"/><Relationship Id="rId18" Type="http://schemas.openxmlformats.org/officeDocument/2006/relationships/image" Target="../media/image18.png"/><Relationship Id="rId3" Type="http://schemas.openxmlformats.org/officeDocument/2006/relationships/slide" Target="slide5.xml"/><Relationship Id="rId21" Type="http://schemas.openxmlformats.org/officeDocument/2006/relationships/image" Target="../media/image271.svg"/><Relationship Id="rId7" Type="http://schemas.openxmlformats.org/officeDocument/2006/relationships/hyperlink" Target="https://www.nhs.uk/your-nhs-data-matters/" TargetMode="External"/><Relationship Id="rId12" Type="http://schemas.openxmlformats.org/officeDocument/2006/relationships/image" Target="../media/image129.svg"/><Relationship Id="rId17" Type="http://schemas.openxmlformats.org/officeDocument/2006/relationships/image" Target="../media/image269.png"/><Relationship Id="rId25" Type="http://schemas.openxmlformats.org/officeDocument/2006/relationships/image" Target="../media/image274.svg"/><Relationship Id="rId2" Type="http://schemas.openxmlformats.org/officeDocument/2006/relationships/notesSlide" Target="../notesSlides/notesSlide16.xml"/><Relationship Id="rId16" Type="http://schemas.openxmlformats.org/officeDocument/2006/relationships/image" Target="../media/image268.png"/><Relationship Id="rId20" Type="http://schemas.openxmlformats.org/officeDocument/2006/relationships/image" Target="../media/image270.png"/><Relationship Id="rId1" Type="http://schemas.openxmlformats.org/officeDocument/2006/relationships/slideLayout" Target="../slideLayouts/slideLayout10.xml"/><Relationship Id="rId6" Type="http://schemas.openxmlformats.org/officeDocument/2006/relationships/hyperlink" Target="https://www.nhs.uk/your-nhs-data-matters/where-confidential-patient-information-is-used/" TargetMode="External"/><Relationship Id="rId11" Type="http://schemas.openxmlformats.org/officeDocument/2006/relationships/image" Target="../media/image128.png"/><Relationship Id="rId24" Type="http://schemas.openxmlformats.org/officeDocument/2006/relationships/image" Target="../media/image273.png"/><Relationship Id="rId5" Type="http://schemas.openxmlformats.org/officeDocument/2006/relationships/image" Target="../media/image23.svg"/><Relationship Id="rId15" Type="http://schemas.openxmlformats.org/officeDocument/2006/relationships/image" Target="../media/image267.png"/><Relationship Id="rId23" Type="http://schemas.openxmlformats.org/officeDocument/2006/relationships/image" Target="../media/image272.svg"/><Relationship Id="rId10" Type="http://schemas.openxmlformats.org/officeDocument/2006/relationships/image" Target="../media/image77.svg"/><Relationship Id="rId19" Type="http://schemas.openxmlformats.org/officeDocument/2006/relationships/image" Target="../media/image19.svg"/><Relationship Id="rId4" Type="http://schemas.openxmlformats.org/officeDocument/2006/relationships/image" Target="../media/image22.png"/><Relationship Id="rId9" Type="http://schemas.openxmlformats.org/officeDocument/2006/relationships/image" Target="../media/image76.png"/><Relationship Id="rId14" Type="http://schemas.openxmlformats.org/officeDocument/2006/relationships/image" Target="../media/image170.svg"/><Relationship Id="rId22" Type="http://schemas.openxmlformats.org/officeDocument/2006/relationships/image" Target="../media/image256.png"/></Relationships>
</file>

<file path=ppt/slides/_rels/slide23.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image" Target="../media/image277.png"/><Relationship Id="rId18" Type="http://schemas.openxmlformats.org/officeDocument/2006/relationships/image" Target="../media/image280.svg"/><Relationship Id="rId3" Type="http://schemas.openxmlformats.org/officeDocument/2006/relationships/image" Target="../media/image22.png"/><Relationship Id="rId7" Type="http://schemas.openxmlformats.org/officeDocument/2006/relationships/image" Target="../media/image77.svg"/><Relationship Id="rId12" Type="http://schemas.openxmlformats.org/officeDocument/2006/relationships/image" Target="../media/image276.svg"/><Relationship Id="rId17" Type="http://schemas.openxmlformats.org/officeDocument/2006/relationships/image" Target="../media/image279.png"/><Relationship Id="rId2" Type="http://schemas.openxmlformats.org/officeDocument/2006/relationships/slide" Target="slide5.xml"/><Relationship Id="rId16" Type="http://schemas.openxmlformats.org/officeDocument/2006/relationships/image" Target="../media/image19.svg"/><Relationship Id="rId20" Type="http://schemas.openxmlformats.org/officeDocument/2006/relationships/image" Target="../media/image282.svg"/><Relationship Id="rId1" Type="http://schemas.openxmlformats.org/officeDocument/2006/relationships/slideLayout" Target="../slideLayouts/slideLayout10.xml"/><Relationship Id="rId6" Type="http://schemas.openxmlformats.org/officeDocument/2006/relationships/image" Target="../media/image76.png"/><Relationship Id="rId11" Type="http://schemas.openxmlformats.org/officeDocument/2006/relationships/image" Target="../media/image275.png"/><Relationship Id="rId5" Type="http://schemas.openxmlformats.org/officeDocument/2006/relationships/hyperlink" Target="https://bepartofresearch.nihr.ac.uk/" TargetMode="External"/><Relationship Id="rId15" Type="http://schemas.openxmlformats.org/officeDocument/2006/relationships/image" Target="../media/image18.png"/><Relationship Id="rId10" Type="http://schemas.openxmlformats.org/officeDocument/2006/relationships/image" Target="../media/image269.png"/><Relationship Id="rId19" Type="http://schemas.openxmlformats.org/officeDocument/2006/relationships/image" Target="../media/image281.png"/><Relationship Id="rId4" Type="http://schemas.openxmlformats.org/officeDocument/2006/relationships/image" Target="../media/image23.svg"/><Relationship Id="rId9" Type="http://schemas.openxmlformats.org/officeDocument/2006/relationships/image" Target="../media/image268.png"/><Relationship Id="rId14" Type="http://schemas.openxmlformats.org/officeDocument/2006/relationships/image" Target="../media/image278.svg"/></Relationships>
</file>

<file path=ppt/slides/_rels/slide24.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286.svg"/><Relationship Id="rId18" Type="http://schemas.openxmlformats.org/officeDocument/2006/relationships/image" Target="../media/image289.png"/><Relationship Id="rId26" Type="http://schemas.openxmlformats.org/officeDocument/2006/relationships/image" Target="../media/image295.png"/><Relationship Id="rId3" Type="http://schemas.openxmlformats.org/officeDocument/2006/relationships/image" Target="../media/image22.png"/><Relationship Id="rId21" Type="http://schemas.openxmlformats.org/officeDocument/2006/relationships/image" Target="../media/image112.svg"/><Relationship Id="rId7" Type="http://schemas.openxmlformats.org/officeDocument/2006/relationships/image" Target="../media/image76.png"/><Relationship Id="rId12" Type="http://schemas.openxmlformats.org/officeDocument/2006/relationships/image" Target="../media/image285.png"/><Relationship Id="rId17" Type="http://schemas.openxmlformats.org/officeDocument/2006/relationships/image" Target="../media/image19.svg"/><Relationship Id="rId25" Type="http://schemas.openxmlformats.org/officeDocument/2006/relationships/image" Target="../media/image294.svg"/><Relationship Id="rId2" Type="http://schemas.openxmlformats.org/officeDocument/2006/relationships/slide" Target="slide5.xml"/><Relationship Id="rId16" Type="http://schemas.openxmlformats.org/officeDocument/2006/relationships/image" Target="../media/image18.png"/><Relationship Id="rId20" Type="http://schemas.openxmlformats.org/officeDocument/2006/relationships/image" Target="../media/image111.png"/><Relationship Id="rId1" Type="http://schemas.openxmlformats.org/officeDocument/2006/relationships/slideLayout" Target="../slideLayouts/slideLayout10.xml"/><Relationship Id="rId6" Type="http://schemas.openxmlformats.org/officeDocument/2006/relationships/hyperlink" Target="https://www.nhs.uk/using-the-nhs/about-the-nhs/what-is-an-nhs-number/" TargetMode="External"/><Relationship Id="rId11" Type="http://schemas.openxmlformats.org/officeDocument/2006/relationships/image" Target="../media/image284.svg"/><Relationship Id="rId24" Type="http://schemas.openxmlformats.org/officeDocument/2006/relationships/image" Target="../media/image293.png"/><Relationship Id="rId5" Type="http://schemas.openxmlformats.org/officeDocument/2006/relationships/hyperlink" Target="https://www.nhs.uk/using-the-nhs/nhs-services/gps/how-to-register-with-a-gp-practice/" TargetMode="External"/><Relationship Id="rId15" Type="http://schemas.openxmlformats.org/officeDocument/2006/relationships/image" Target="../media/image288.svg"/><Relationship Id="rId23" Type="http://schemas.openxmlformats.org/officeDocument/2006/relationships/image" Target="../media/image292.svg"/><Relationship Id="rId10" Type="http://schemas.openxmlformats.org/officeDocument/2006/relationships/image" Target="../media/image283.png"/><Relationship Id="rId19" Type="http://schemas.openxmlformats.org/officeDocument/2006/relationships/image" Target="../media/image290.svg"/><Relationship Id="rId4" Type="http://schemas.openxmlformats.org/officeDocument/2006/relationships/image" Target="../media/image23.svg"/><Relationship Id="rId9" Type="http://schemas.openxmlformats.org/officeDocument/2006/relationships/hyperlink" Target="https://www.nhs.uk/nhs-services/online-services/find-nhs-number/" TargetMode="External"/><Relationship Id="rId14" Type="http://schemas.openxmlformats.org/officeDocument/2006/relationships/image" Target="../media/image287.png"/><Relationship Id="rId22" Type="http://schemas.openxmlformats.org/officeDocument/2006/relationships/image" Target="../media/image291.png"/></Relationships>
</file>

<file path=ppt/slides/_rels/slide25.xml.rels><?xml version="1.0" encoding="UTF-8" standalone="yes"?>
<Relationships xmlns="http://schemas.openxmlformats.org/package/2006/relationships"><Relationship Id="rId13" Type="http://schemas.openxmlformats.org/officeDocument/2006/relationships/hyperlink" Target="https://digital.nhs.uk/services/nhs-app/nhs-app-guidance-for-gp-practices/guidance-on-nhs-app-features/nhs-app-messaging-service" TargetMode="External"/><Relationship Id="rId18" Type="http://schemas.openxmlformats.org/officeDocument/2006/relationships/image" Target="../media/image300.png"/><Relationship Id="rId26" Type="http://schemas.openxmlformats.org/officeDocument/2006/relationships/image" Target="../media/image92.svg"/><Relationship Id="rId39" Type="http://schemas.openxmlformats.org/officeDocument/2006/relationships/image" Target="../media/image312.png"/><Relationship Id="rId21" Type="http://schemas.openxmlformats.org/officeDocument/2006/relationships/image" Target="../media/image303.svg"/><Relationship Id="rId34" Type="http://schemas.openxmlformats.org/officeDocument/2006/relationships/image" Target="../media/image309.svg"/><Relationship Id="rId7" Type="http://schemas.openxmlformats.org/officeDocument/2006/relationships/hyperlink" Target="https://www.nhs.uk/nhs-app/nhs-app-help-and-support/nhs-app-account-and-settings/managing-nhs-app-notifications/" TargetMode="External"/><Relationship Id="rId2" Type="http://schemas.openxmlformats.org/officeDocument/2006/relationships/notesSlide" Target="../notesSlides/notesSlide17.xml"/><Relationship Id="rId16" Type="http://schemas.openxmlformats.org/officeDocument/2006/relationships/image" Target="../media/image298.png"/><Relationship Id="rId20" Type="http://schemas.openxmlformats.org/officeDocument/2006/relationships/image" Target="../media/image302.png"/><Relationship Id="rId29" Type="http://schemas.openxmlformats.org/officeDocument/2006/relationships/image" Target="../media/image304.png"/><Relationship Id="rId41" Type="http://schemas.openxmlformats.org/officeDocument/2006/relationships/image" Target="../media/image314.png"/><Relationship Id="rId1" Type="http://schemas.openxmlformats.org/officeDocument/2006/relationships/slideLayout" Target="../slideLayouts/slideLayout58.xml"/><Relationship Id="rId6" Type="http://schemas.openxmlformats.org/officeDocument/2006/relationships/hyperlink" Target="https://www.youtube.com/watch?v=VLjHpCfL7co" TargetMode="External"/><Relationship Id="rId11" Type="http://schemas.openxmlformats.org/officeDocument/2006/relationships/hyperlink" Target="https://www.nhs.uk/nhs-app/nhs-app-legal-and-cookies/nhs-app-privacy-policy/privacy-policy/" TargetMode="External"/><Relationship Id="rId24" Type="http://schemas.openxmlformats.org/officeDocument/2006/relationships/image" Target="../media/image19.svg"/><Relationship Id="rId32" Type="http://schemas.openxmlformats.org/officeDocument/2006/relationships/image" Target="../media/image307.svg"/><Relationship Id="rId37" Type="http://schemas.openxmlformats.org/officeDocument/2006/relationships/image" Target="../media/image310.png"/><Relationship Id="rId40" Type="http://schemas.openxmlformats.org/officeDocument/2006/relationships/image" Target="../media/image313.svg"/><Relationship Id="rId5" Type="http://schemas.openxmlformats.org/officeDocument/2006/relationships/image" Target="../media/image23.svg"/><Relationship Id="rId15" Type="http://schemas.openxmlformats.org/officeDocument/2006/relationships/image" Target="../media/image297.svg"/><Relationship Id="rId23" Type="http://schemas.openxmlformats.org/officeDocument/2006/relationships/image" Target="../media/image18.png"/><Relationship Id="rId28" Type="http://schemas.openxmlformats.org/officeDocument/2006/relationships/image" Target="../media/image100.svg"/><Relationship Id="rId36" Type="http://schemas.openxmlformats.org/officeDocument/2006/relationships/image" Target="../media/image135.svg"/><Relationship Id="rId10" Type="http://schemas.openxmlformats.org/officeDocument/2006/relationships/hyperlink" Target="https://future.nhs.uk/NHSXImplementation/view?objectId=37658096" TargetMode="External"/><Relationship Id="rId19" Type="http://schemas.openxmlformats.org/officeDocument/2006/relationships/image" Target="../media/image301.svg"/><Relationship Id="rId31" Type="http://schemas.openxmlformats.org/officeDocument/2006/relationships/image" Target="../media/image306.png"/><Relationship Id="rId4" Type="http://schemas.openxmlformats.org/officeDocument/2006/relationships/image" Target="../media/image22.png"/><Relationship Id="rId9" Type="http://schemas.openxmlformats.org/officeDocument/2006/relationships/hyperlink" Target="mailto:england.nhseimplementation@nhs.net" TargetMode="External"/><Relationship Id="rId14" Type="http://schemas.openxmlformats.org/officeDocument/2006/relationships/image" Target="../media/image296.png"/><Relationship Id="rId22" Type="http://schemas.openxmlformats.org/officeDocument/2006/relationships/hyperlink" Target="https://future.nhs.uk/DigitalPC/view?objectId=164196357" TargetMode="External"/><Relationship Id="rId27" Type="http://schemas.openxmlformats.org/officeDocument/2006/relationships/image" Target="../media/image99.png"/><Relationship Id="rId30" Type="http://schemas.openxmlformats.org/officeDocument/2006/relationships/image" Target="../media/image305.svg"/><Relationship Id="rId35" Type="http://schemas.openxmlformats.org/officeDocument/2006/relationships/image" Target="../media/image134.png"/><Relationship Id="rId8" Type="http://schemas.openxmlformats.org/officeDocument/2006/relationships/hyperlink" Target="mailto:app.onboarding@nhs.net" TargetMode="External"/><Relationship Id="rId3" Type="http://schemas.openxmlformats.org/officeDocument/2006/relationships/slide" Target="slide5.xml"/><Relationship Id="rId12" Type="http://schemas.openxmlformats.org/officeDocument/2006/relationships/hyperlink" Target="https://digital.nhs.uk/services/nhs-app/nhs-app-guidance-for-gp-practices/tell-your-patients-about-the-nhs-app/nhs-app-messaging-promotional-materials" TargetMode="External"/><Relationship Id="rId17" Type="http://schemas.openxmlformats.org/officeDocument/2006/relationships/image" Target="../media/image299.svg"/><Relationship Id="rId25" Type="http://schemas.openxmlformats.org/officeDocument/2006/relationships/image" Target="../media/image91.png"/><Relationship Id="rId33" Type="http://schemas.openxmlformats.org/officeDocument/2006/relationships/image" Target="../media/image308.png"/><Relationship Id="rId38" Type="http://schemas.openxmlformats.org/officeDocument/2006/relationships/image" Target="../media/image311.svg"/></Relationships>
</file>

<file path=ppt/slides/_rels/slide26.xml.rels><?xml version="1.0" encoding="UTF-8" standalone="yes"?>
<Relationships xmlns="http://schemas.openxmlformats.org/package/2006/relationships"><Relationship Id="rId8" Type="http://schemas.openxmlformats.org/officeDocument/2006/relationships/hyperlink" Target="https://digital.nhs.uk/services/nhs-app/nhs-app-guidance-for-gp-practices/guidance-on-nhs-app-features/linked-profiles-and-proxy-access#how-to-add-a-proxy-user-emis" TargetMode="External"/><Relationship Id="rId13" Type="http://schemas.openxmlformats.org/officeDocument/2006/relationships/image" Target="../media/image129.svg"/><Relationship Id="rId18" Type="http://schemas.openxmlformats.org/officeDocument/2006/relationships/image" Target="../media/image319.png"/><Relationship Id="rId26" Type="http://schemas.openxmlformats.org/officeDocument/2006/relationships/image" Target="../media/image95.png"/><Relationship Id="rId3" Type="http://schemas.openxmlformats.org/officeDocument/2006/relationships/slide" Target="slide5.xml"/><Relationship Id="rId21" Type="http://schemas.openxmlformats.org/officeDocument/2006/relationships/image" Target="../media/image19.svg"/><Relationship Id="rId7" Type="http://schemas.openxmlformats.org/officeDocument/2006/relationships/hyperlink" Target="https://future.nhs.uk/connect.ti/DigitalPC/view?objectId=72672357" TargetMode="External"/><Relationship Id="rId12" Type="http://schemas.openxmlformats.org/officeDocument/2006/relationships/image" Target="../media/image128.png"/><Relationship Id="rId17" Type="http://schemas.openxmlformats.org/officeDocument/2006/relationships/image" Target="../media/image318.svg"/><Relationship Id="rId25" Type="http://schemas.openxmlformats.org/officeDocument/2006/relationships/image" Target="../media/image324.svg"/><Relationship Id="rId2" Type="http://schemas.openxmlformats.org/officeDocument/2006/relationships/notesSlide" Target="../notesSlides/notesSlide18.xml"/><Relationship Id="rId16" Type="http://schemas.openxmlformats.org/officeDocument/2006/relationships/image" Target="../media/image317.png"/><Relationship Id="rId20" Type="http://schemas.openxmlformats.org/officeDocument/2006/relationships/image" Target="../media/image18.png"/><Relationship Id="rId29" Type="http://schemas.openxmlformats.org/officeDocument/2006/relationships/image" Target="../media/image326.svg"/><Relationship Id="rId1" Type="http://schemas.openxmlformats.org/officeDocument/2006/relationships/slideLayout" Target="../slideLayouts/slideLayout58.xml"/><Relationship Id="rId6" Type="http://schemas.openxmlformats.org/officeDocument/2006/relationships/hyperlink" Target="https://www.nhs.uk/nhs-app/nhs-app-help-and-support/linked-profiles-in-the-nhs-app/" TargetMode="External"/><Relationship Id="rId11" Type="http://schemas.openxmlformats.org/officeDocument/2006/relationships/image" Target="../media/image316.svg"/><Relationship Id="rId24" Type="http://schemas.openxmlformats.org/officeDocument/2006/relationships/image" Target="../media/image323.png"/><Relationship Id="rId5" Type="http://schemas.openxmlformats.org/officeDocument/2006/relationships/image" Target="../media/image23.svg"/><Relationship Id="rId15" Type="http://schemas.openxmlformats.org/officeDocument/2006/relationships/image" Target="../media/image86.svg"/><Relationship Id="rId23" Type="http://schemas.openxmlformats.org/officeDocument/2006/relationships/image" Target="../media/image322.svg"/><Relationship Id="rId28" Type="http://schemas.openxmlformats.org/officeDocument/2006/relationships/image" Target="../media/image325.png"/><Relationship Id="rId10" Type="http://schemas.openxmlformats.org/officeDocument/2006/relationships/image" Target="../media/image315.png"/><Relationship Id="rId19" Type="http://schemas.openxmlformats.org/officeDocument/2006/relationships/image" Target="../media/image320.svg"/><Relationship Id="rId4" Type="http://schemas.openxmlformats.org/officeDocument/2006/relationships/image" Target="../media/image22.png"/><Relationship Id="rId9" Type="http://schemas.openxmlformats.org/officeDocument/2006/relationships/hyperlink" Target="https://digital.nhs.uk/services/nhs-app/nhs-app-guidance-for-gp-practices/guidance-on-nhs-app-features/linked-profiles-and-proxy-access#how-to-add-a-proxy-user-tpp" TargetMode="External"/><Relationship Id="rId14" Type="http://schemas.openxmlformats.org/officeDocument/2006/relationships/image" Target="../media/image85.png"/><Relationship Id="rId22" Type="http://schemas.openxmlformats.org/officeDocument/2006/relationships/image" Target="../media/image321.png"/><Relationship Id="rId27" Type="http://schemas.openxmlformats.org/officeDocument/2006/relationships/image" Target="../media/image96.svg"/><Relationship Id="rId30" Type="http://schemas.openxmlformats.org/officeDocument/2006/relationships/image" Target="../media/image327.png"/></Relationships>
</file>

<file path=ppt/slides/_rels/slide27.xml.rels><?xml version="1.0" encoding="UTF-8" standalone="yes"?>
<Relationships xmlns="http://schemas.openxmlformats.org/package/2006/relationships"><Relationship Id="rId8" Type="http://schemas.openxmlformats.org/officeDocument/2006/relationships/image" Target="../media/image329.svg"/><Relationship Id="rId3" Type="http://schemas.openxmlformats.org/officeDocument/2006/relationships/image" Target="../media/image22.png"/><Relationship Id="rId7" Type="http://schemas.openxmlformats.org/officeDocument/2006/relationships/image" Target="../media/image328.png"/><Relationship Id="rId12" Type="http://schemas.openxmlformats.org/officeDocument/2006/relationships/image" Target="../media/image77.svg"/><Relationship Id="rId2" Type="http://schemas.openxmlformats.org/officeDocument/2006/relationships/slide" Target="slide5.xml"/><Relationship Id="rId1" Type="http://schemas.openxmlformats.org/officeDocument/2006/relationships/slideLayout" Target="../slideLayouts/slideLayout58.xml"/><Relationship Id="rId6" Type="http://schemas.openxmlformats.org/officeDocument/2006/relationships/hyperlink" Target="https://apps.model.nhs.uk/register" TargetMode="External"/><Relationship Id="rId11" Type="http://schemas.openxmlformats.org/officeDocument/2006/relationships/image" Target="../media/image76.png"/><Relationship Id="rId5" Type="http://schemas.openxmlformats.org/officeDocument/2006/relationships/hyperlink" Target="https://tabanalytics.data.england.nhs.uk/#/signin?externalRedirect=%2Fviews%2FNHSAppReportingDashboard-Uptake%2FSummary%3F&amp;site=" TargetMode="External"/><Relationship Id="rId10" Type="http://schemas.openxmlformats.org/officeDocument/2006/relationships/image" Target="../media/image331.png"/><Relationship Id="rId4" Type="http://schemas.openxmlformats.org/officeDocument/2006/relationships/image" Target="../media/image23.svg"/><Relationship Id="rId9" Type="http://schemas.openxmlformats.org/officeDocument/2006/relationships/image" Target="../media/image330.png"/></Relationships>
</file>

<file path=ppt/slides/_rels/slide28.xml.rels><?xml version="1.0" encoding="UTF-8" standalone="yes"?>
<Relationships xmlns="http://schemas.openxmlformats.org/package/2006/relationships"><Relationship Id="rId13" Type="http://schemas.openxmlformats.org/officeDocument/2006/relationships/hyperlink" Target="https://www.nhs.uk/nhs-app/nhs-app-help-and-support/" TargetMode="External"/><Relationship Id="rId18" Type="http://schemas.openxmlformats.org/officeDocument/2006/relationships/image" Target="../media/image334.png"/><Relationship Id="rId26" Type="http://schemas.openxmlformats.org/officeDocument/2006/relationships/image" Target="../media/image256.png"/><Relationship Id="rId21" Type="http://schemas.openxmlformats.org/officeDocument/2006/relationships/image" Target="../media/image337.svg"/><Relationship Id="rId34" Type="http://schemas.openxmlformats.org/officeDocument/2006/relationships/image" Target="../media/image346.png"/><Relationship Id="rId7" Type="http://schemas.openxmlformats.org/officeDocument/2006/relationships/hyperlink" Target="https://northeastnorthcumbria.nhs.uk/news/posts/case-study-reducing-calls-to-order-repeat-medications/" TargetMode="External"/><Relationship Id="rId12" Type="http://schemas.openxmlformats.org/officeDocument/2006/relationships/hyperlink" Target="https://future.nhs.uk/connect.ti/NHSXImplementation/view?objectID=28761936" TargetMode="External"/><Relationship Id="rId17" Type="http://schemas.openxmlformats.org/officeDocument/2006/relationships/image" Target="../media/image333.svg"/><Relationship Id="rId25" Type="http://schemas.openxmlformats.org/officeDocument/2006/relationships/image" Target="../media/image222.svg"/><Relationship Id="rId33" Type="http://schemas.openxmlformats.org/officeDocument/2006/relationships/image" Target="../media/image345.svg"/><Relationship Id="rId2" Type="http://schemas.openxmlformats.org/officeDocument/2006/relationships/notesSlide" Target="../notesSlides/notesSlide19.xml"/><Relationship Id="rId16" Type="http://schemas.openxmlformats.org/officeDocument/2006/relationships/image" Target="../media/image332.png"/><Relationship Id="rId20" Type="http://schemas.openxmlformats.org/officeDocument/2006/relationships/image" Target="../media/image336.png"/><Relationship Id="rId29" Type="http://schemas.openxmlformats.org/officeDocument/2006/relationships/image" Target="../media/image341.svg"/><Relationship Id="rId1" Type="http://schemas.openxmlformats.org/officeDocument/2006/relationships/slideLayout" Target="../slideLayouts/slideLayout58.xml"/><Relationship Id="rId6" Type="http://schemas.openxmlformats.org/officeDocument/2006/relationships/hyperlink" Target="https://future.nhs.uk/NHSXImplementation/view?objectId=26634384" TargetMode="External"/><Relationship Id="rId11" Type="http://schemas.openxmlformats.org/officeDocument/2006/relationships/hyperlink" Target="https://future.nhs.uk/NHSXImplementation/view?objectId=29304176" TargetMode="External"/><Relationship Id="rId24" Type="http://schemas.openxmlformats.org/officeDocument/2006/relationships/image" Target="../media/image221.png"/><Relationship Id="rId32" Type="http://schemas.openxmlformats.org/officeDocument/2006/relationships/image" Target="../media/image344.png"/><Relationship Id="rId37" Type="http://schemas.openxmlformats.org/officeDocument/2006/relationships/image" Target="../media/image349.svg"/><Relationship Id="rId5" Type="http://schemas.openxmlformats.org/officeDocument/2006/relationships/image" Target="../media/image23.svg"/><Relationship Id="rId15" Type="http://schemas.openxmlformats.org/officeDocument/2006/relationships/image" Target="../media/image150.svg"/><Relationship Id="rId23" Type="http://schemas.openxmlformats.org/officeDocument/2006/relationships/image" Target="../media/image339.svg"/><Relationship Id="rId28" Type="http://schemas.openxmlformats.org/officeDocument/2006/relationships/image" Target="../media/image340.png"/><Relationship Id="rId36" Type="http://schemas.openxmlformats.org/officeDocument/2006/relationships/image" Target="../media/image348.png"/><Relationship Id="rId10" Type="http://schemas.openxmlformats.org/officeDocument/2006/relationships/hyperlink" Target="https://gp-website-cdn-prod.s3.amazonaws.com/gp-it-microsite/1672915854-30509bfa51bd27bf5704d85a2c7cb4cc.pdf" TargetMode="External"/><Relationship Id="rId19" Type="http://schemas.openxmlformats.org/officeDocument/2006/relationships/image" Target="../media/image335.svg"/><Relationship Id="rId31" Type="http://schemas.openxmlformats.org/officeDocument/2006/relationships/image" Target="../media/image343.svg"/><Relationship Id="rId4" Type="http://schemas.openxmlformats.org/officeDocument/2006/relationships/image" Target="../media/image22.png"/><Relationship Id="rId9" Type="http://schemas.openxmlformats.org/officeDocument/2006/relationships/hyperlink" Target="https://gp-website-cdn-prod.s3.amazonaws.com/gp-it-microsite/1672915968-92d69aa963586366869b26af014e3cbc.pdf" TargetMode="External"/><Relationship Id="rId14" Type="http://schemas.openxmlformats.org/officeDocument/2006/relationships/image" Target="../media/image20.png"/><Relationship Id="rId22" Type="http://schemas.openxmlformats.org/officeDocument/2006/relationships/image" Target="../media/image338.png"/><Relationship Id="rId27" Type="http://schemas.openxmlformats.org/officeDocument/2006/relationships/image" Target="../media/image257.svg"/><Relationship Id="rId30" Type="http://schemas.openxmlformats.org/officeDocument/2006/relationships/image" Target="../media/image342.png"/><Relationship Id="rId35" Type="http://schemas.openxmlformats.org/officeDocument/2006/relationships/image" Target="../media/image347.svg"/><Relationship Id="rId8" Type="http://schemas.openxmlformats.org/officeDocument/2006/relationships/hyperlink" Target="https://digital.nhs.uk/blog/transformation-blog/2022/how-the-nhs-app-has-helped-relieve-pressure-in-my-pharmacy-team" TargetMode="External"/><Relationship Id="rId3" Type="http://schemas.openxmlformats.org/officeDocument/2006/relationships/slide" Target="slide5.xml"/></Relationships>
</file>

<file path=ppt/slides/_rels/slide2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hyperlink" Target="https://files.digital.nhs.uk/assets/Services/NHS%20App/NHS%20App%20promotional%20film.zip" TargetMode="External"/><Relationship Id="rId18" Type="http://schemas.openxmlformats.org/officeDocument/2006/relationships/hyperlink" Target="https://resources.healthwavehub.com/blackcountry/resource/nhs-app-bitesize-videos" TargetMode="External"/><Relationship Id="rId3" Type="http://schemas.openxmlformats.org/officeDocument/2006/relationships/video" Target="https://www.youtube.com/embed/zqivFwl7cWE?feature=oembed" TargetMode="External"/><Relationship Id="rId21" Type="http://schemas.openxmlformats.org/officeDocument/2006/relationships/image" Target="../media/image351.jpeg"/><Relationship Id="rId7" Type="http://schemas.openxmlformats.org/officeDocument/2006/relationships/image" Target="../media/image22.png"/><Relationship Id="rId12" Type="http://schemas.openxmlformats.org/officeDocument/2006/relationships/hyperlink" Target="https://www.youtube.com/watch?v=vHk0AFXWdNA" TargetMode="External"/><Relationship Id="rId17" Type="http://schemas.openxmlformats.org/officeDocument/2006/relationships/hyperlink" Target="https://www.sussex.ics.nhs.uk/our-work/our-priorities/digital/digital-healthcare-tools/nhs-app-support-resources-for-volunteers/" TargetMode="External"/><Relationship Id="rId2" Type="http://schemas.openxmlformats.org/officeDocument/2006/relationships/video" Target="https://www.youtube.com/embed/I-ublmf5wJs?feature=oembed" TargetMode="External"/><Relationship Id="rId16" Type="http://schemas.openxmlformats.org/officeDocument/2006/relationships/hyperlink" Target="https://primarycare.northeastlondon.icb.nhs.uk/home/digital-first/nhs-app-increasing-patient-uptake-across-nel/" TargetMode="External"/><Relationship Id="rId20" Type="http://schemas.openxmlformats.org/officeDocument/2006/relationships/hyperlink" Target="https://digital.nhs.uk/services/nhs-app/toolkit/step-by-step-guides" TargetMode="External"/><Relationship Id="rId1" Type="http://schemas.openxmlformats.org/officeDocument/2006/relationships/video" Target="https://www.youtube.com/embed/421wy0ND9Ls?feature=oembed" TargetMode="External"/><Relationship Id="rId6" Type="http://schemas.openxmlformats.org/officeDocument/2006/relationships/slide" Target="slide5.xml"/><Relationship Id="rId11" Type="http://schemas.openxmlformats.org/officeDocument/2006/relationships/hyperlink" Target="https://digital.nhs.uk/services/nhs-app/toolkit/general-promotional-materials" TargetMode="External"/><Relationship Id="rId5" Type="http://schemas.openxmlformats.org/officeDocument/2006/relationships/notesSlide" Target="../notesSlides/notesSlide20.xml"/><Relationship Id="rId15" Type="http://schemas.openxmlformats.org/officeDocument/2006/relationships/hyperlink" Target="https://digital.nhs.uk/services/nhs-app/toolkit#tell-your-patients-about-other-nhs-app-services" TargetMode="External"/><Relationship Id="rId10" Type="http://schemas.openxmlformats.org/officeDocument/2006/relationships/hyperlink" Target="https://digital.nhs.uk/services/nhs-app/toolkit#download-the-whole-toolkit" TargetMode="External"/><Relationship Id="rId19" Type="http://schemas.openxmlformats.org/officeDocument/2006/relationships/hyperlink" Target="https://blackcountryics.org.uk/application/files/7216/5660/3622/NHS_app_stakeholder_toolkit.pdf" TargetMode="External"/><Relationship Id="rId4" Type="http://schemas.openxmlformats.org/officeDocument/2006/relationships/slideLayout" Target="../slideLayouts/slideLayout58.xml"/><Relationship Id="rId9" Type="http://schemas.openxmlformats.org/officeDocument/2006/relationships/image" Target="../media/image350.jpeg"/><Relationship Id="rId14" Type="http://schemas.openxmlformats.org/officeDocument/2006/relationships/hyperlink" Target="https://blackcountry.icb.nhs.uk/your-health/health-advice/nhs-app/nhs-app-online-resources" TargetMode="External"/><Relationship Id="rId22" Type="http://schemas.openxmlformats.org/officeDocument/2006/relationships/image" Target="../media/image352.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slideLayout" Target="../slideLayouts/slideLayout10.xml"/><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hyperlink" Target="https://www.england.nhs.uk/wp-content/uploads/2023/05/PRN00283-delivery-plan-for-recovering-access-to-primary-care-may-2023.pdf" TargetMode="External"/><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svg"/><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13" Type="http://schemas.openxmlformats.org/officeDocument/2006/relationships/hyperlink" Target="https://digital.nhs.uk/services/nhs-app/nhs-app-guidance-for-gp-practices/guidance-on-nhs-app-features/secure-messaging#guidance-on-secure-messaging-for-tpp-practices" TargetMode="External"/><Relationship Id="rId18" Type="http://schemas.openxmlformats.org/officeDocument/2006/relationships/hyperlink" Target="https://www.sussex.ics.nhs.uk/wp-content/uploads/sites/3/2021/11/NHS-app-French.pdf" TargetMode="External"/><Relationship Id="rId26" Type="http://schemas.openxmlformats.org/officeDocument/2006/relationships/hyperlink" Target="https://blackcountryics.org.uk/download_file/view/614/504" TargetMode="External"/><Relationship Id="rId3" Type="http://schemas.openxmlformats.org/officeDocument/2006/relationships/slide" Target="slide5.xml"/><Relationship Id="rId21" Type="http://schemas.openxmlformats.org/officeDocument/2006/relationships/hyperlink" Target="https://primarycare.northeastlondon.icb.nhs.uk/nhs-app-repeat-prescription-waiting-room-screens-translated/" TargetMode="External"/><Relationship Id="rId7" Type="http://schemas.openxmlformats.org/officeDocument/2006/relationships/slide" Target="slide8.xml"/><Relationship Id="rId12" Type="http://schemas.openxmlformats.org/officeDocument/2006/relationships/hyperlink" Target="https://digital.nhs.uk/services/nhs-app/nhs-app-guidance-for-gp-practices/guidance-on-nhs-app-features/secure-messaging#guidance-on-secure-messaging-for-emis-practices" TargetMode="External"/><Relationship Id="rId17" Type="http://schemas.openxmlformats.org/officeDocument/2006/relationships/hyperlink" Target="https://future.nhs.uk/NHSXImplementation/view?objectID=107969253" TargetMode="External"/><Relationship Id="rId25" Type="http://schemas.openxmlformats.org/officeDocument/2006/relationships/hyperlink" Target="https://blackcountryics.org.uk/download_file/view/613/504" TargetMode="External"/><Relationship Id="rId33" Type="http://schemas.openxmlformats.org/officeDocument/2006/relationships/hyperlink" Target="https://blackcountryics.org.uk/application/files/9216/5640/7179/NHS_app_FAQ.pdf" TargetMode="External"/><Relationship Id="rId2" Type="http://schemas.openxmlformats.org/officeDocument/2006/relationships/notesSlide" Target="../notesSlides/notesSlide21.xml"/><Relationship Id="rId16" Type="http://schemas.openxmlformats.org/officeDocument/2006/relationships/hyperlink" Target="https://www.redmoorhealth.co.uk/wp-content/uploads/2023/10/DJP-QI-NHS-App-Action-Plan-V1.pdf" TargetMode="External"/><Relationship Id="rId20" Type="http://schemas.openxmlformats.org/officeDocument/2006/relationships/hyperlink" Target="https://www.sussex.ics.nhs.uk/wp-content/uploads/sites/3/2021/11/NHS-app-Portuguese.pdf" TargetMode="External"/><Relationship Id="rId29" Type="http://schemas.openxmlformats.org/officeDocument/2006/relationships/hyperlink" Target="https://blackcountryics.org.uk/download_file/view/617/504" TargetMode="External"/><Relationship Id="rId1" Type="http://schemas.openxmlformats.org/officeDocument/2006/relationships/slideLayout" Target="../slideLayouts/slideLayout58.xml"/><Relationship Id="rId6" Type="http://schemas.openxmlformats.org/officeDocument/2006/relationships/slide" Target="slide31.xml"/><Relationship Id="rId11" Type="http://schemas.openxmlformats.org/officeDocument/2006/relationships/hyperlink" Target="https://digital.nhs.uk/services/nhs-app/nhs-app-guidance-for-gp-practices/guidance-on-nhs-app-features/online-access-to-gp-health-records/gp-online-services-clinical-system-configuration" TargetMode="External"/><Relationship Id="rId24" Type="http://schemas.openxmlformats.org/officeDocument/2006/relationships/hyperlink" Target="https://blackcountryics.org.uk/download_file/view/619/504" TargetMode="External"/><Relationship Id="rId32" Type="http://schemas.openxmlformats.org/officeDocument/2006/relationships/hyperlink" Target="https://www.nhs.uk/nhs-app/nhs-app-help-and-support/" TargetMode="External"/><Relationship Id="rId5" Type="http://schemas.openxmlformats.org/officeDocument/2006/relationships/image" Target="../media/image23.svg"/><Relationship Id="rId15" Type="http://schemas.openxmlformats.org/officeDocument/2006/relationships/hyperlink" Target="https://digital.nhs.uk/services/nhs-app/nhs-app-guidance-for-gp-practices/guidance-on-nhs-app-features/linked-profiles-and-proxy-access#how-to-add-a-proxy-user-tpp" TargetMode="External"/><Relationship Id="rId23" Type="http://schemas.openxmlformats.org/officeDocument/2006/relationships/hyperlink" Target="https://blackcountry.icb.nhs.uk/your-health/health-advice/nhs-app/nhs-app-online-resources" TargetMode="External"/><Relationship Id="rId28" Type="http://schemas.openxmlformats.org/officeDocument/2006/relationships/hyperlink" Target="https://blackcountryics.org.uk/download_file/view/616/504" TargetMode="External"/><Relationship Id="rId10" Type="http://schemas.openxmlformats.org/officeDocument/2006/relationships/slide" Target="slide39.xml"/><Relationship Id="rId19" Type="http://schemas.openxmlformats.org/officeDocument/2006/relationships/hyperlink" Target="https://www.sussex.ics.nhs.uk/wp-content/uploads/sites/3/2021/11/NHS-app-Italian.pdf" TargetMode="External"/><Relationship Id="rId31" Type="http://schemas.openxmlformats.org/officeDocument/2006/relationships/hyperlink" Target="https://blackcountryics.org.uk/download_file/view/620/504" TargetMode="External"/><Relationship Id="rId4" Type="http://schemas.openxmlformats.org/officeDocument/2006/relationships/image" Target="../media/image22.png"/><Relationship Id="rId9" Type="http://schemas.openxmlformats.org/officeDocument/2006/relationships/slide" Target="slide38.xml"/><Relationship Id="rId14" Type="http://schemas.openxmlformats.org/officeDocument/2006/relationships/hyperlink" Target="https://digital.nhs.uk/services/nhs-app/nhs-app-guidance-for-gp-practices/guidance-on-nhs-app-features/linked-profiles-and-proxy-access#how-to-add-a-proxy-user-emis" TargetMode="External"/><Relationship Id="rId22" Type="http://schemas.openxmlformats.org/officeDocument/2006/relationships/hyperlink" Target="https://future.nhs.uk/connect.ti/NHSXImplementation/view?objectID=28761936" TargetMode="External"/><Relationship Id="rId27" Type="http://schemas.openxmlformats.org/officeDocument/2006/relationships/hyperlink" Target="https://blackcountryics.org.uk/download_file/view/615/504" TargetMode="External"/><Relationship Id="rId30" Type="http://schemas.openxmlformats.org/officeDocument/2006/relationships/hyperlink" Target="https://blackcountryics.org.uk/download_file/view/618/504" TargetMode="External"/><Relationship Id="rId8" Type="http://schemas.openxmlformats.org/officeDocument/2006/relationships/slide" Target="slide34.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55.png"/><Relationship Id="rId2" Type="http://schemas.openxmlformats.org/officeDocument/2006/relationships/slide" Target="slide5.xml"/><Relationship Id="rId1" Type="http://schemas.openxmlformats.org/officeDocument/2006/relationships/slideLayout" Target="../slideLayouts/slideLayout58.xml"/><Relationship Id="rId6" Type="http://schemas.openxmlformats.org/officeDocument/2006/relationships/image" Target="../media/image354.png"/><Relationship Id="rId5" Type="http://schemas.openxmlformats.org/officeDocument/2006/relationships/image" Target="../media/image353.png"/><Relationship Id="rId4" Type="http://schemas.openxmlformats.org/officeDocument/2006/relationships/image" Target="../media/image23.sv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5.xml"/><Relationship Id="rId1" Type="http://schemas.openxmlformats.org/officeDocument/2006/relationships/slideLayout" Target="../slideLayouts/slideLayout58.xml"/><Relationship Id="rId6" Type="http://schemas.openxmlformats.org/officeDocument/2006/relationships/image" Target="../media/image357.png"/><Relationship Id="rId5" Type="http://schemas.openxmlformats.org/officeDocument/2006/relationships/image" Target="../media/image356.png"/><Relationship Id="rId4" Type="http://schemas.openxmlformats.org/officeDocument/2006/relationships/image" Target="../media/image23.sv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5.xml"/><Relationship Id="rId1" Type="http://schemas.openxmlformats.org/officeDocument/2006/relationships/slideLayout" Target="../slideLayouts/slideLayout58.xml"/><Relationship Id="rId6" Type="http://schemas.openxmlformats.org/officeDocument/2006/relationships/image" Target="../media/image359.png"/><Relationship Id="rId5" Type="http://schemas.openxmlformats.org/officeDocument/2006/relationships/image" Target="../media/image358.png"/><Relationship Id="rId4" Type="http://schemas.openxmlformats.org/officeDocument/2006/relationships/image" Target="../media/image23.sv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5.xml"/><Relationship Id="rId1" Type="http://schemas.openxmlformats.org/officeDocument/2006/relationships/slideLayout" Target="../slideLayouts/slideLayout58.xml"/><Relationship Id="rId6" Type="http://schemas.openxmlformats.org/officeDocument/2006/relationships/image" Target="../media/image361.png"/><Relationship Id="rId5" Type="http://schemas.openxmlformats.org/officeDocument/2006/relationships/image" Target="../media/image360.png"/><Relationship Id="rId4" Type="http://schemas.openxmlformats.org/officeDocument/2006/relationships/image" Target="../media/image23.sv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5.xml"/><Relationship Id="rId1" Type="http://schemas.openxmlformats.org/officeDocument/2006/relationships/slideLayout" Target="../slideLayouts/slideLayout58.xml"/><Relationship Id="rId5" Type="http://schemas.openxmlformats.org/officeDocument/2006/relationships/image" Target="../media/image362.png"/><Relationship Id="rId4" Type="http://schemas.openxmlformats.org/officeDocument/2006/relationships/image" Target="../media/image23.sv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5.xml"/><Relationship Id="rId1" Type="http://schemas.openxmlformats.org/officeDocument/2006/relationships/slideLayout" Target="../slideLayouts/slideLayout58.xml"/><Relationship Id="rId5" Type="http://schemas.openxmlformats.org/officeDocument/2006/relationships/image" Target="../media/image363.png"/><Relationship Id="rId4" Type="http://schemas.openxmlformats.org/officeDocument/2006/relationships/image" Target="../media/image23.sv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65.png"/><Relationship Id="rId2" Type="http://schemas.openxmlformats.org/officeDocument/2006/relationships/slide" Target="slide5.xml"/><Relationship Id="rId1" Type="http://schemas.openxmlformats.org/officeDocument/2006/relationships/slideLayout" Target="../slideLayouts/slideLayout58.xml"/><Relationship Id="rId6" Type="http://schemas.openxmlformats.org/officeDocument/2006/relationships/image" Target="../media/image364.png"/><Relationship Id="rId5" Type="http://schemas.openxmlformats.org/officeDocument/2006/relationships/hyperlink" Target="https://tpp-uk.com/products/airmid/enabling-airmid/step-five/" TargetMode="External"/><Relationship Id="rId4" Type="http://schemas.openxmlformats.org/officeDocument/2006/relationships/image" Target="../media/image23.svg"/></Relationships>
</file>

<file path=ppt/slides/_rels/slide38.xml.rels><?xml version="1.0" encoding="UTF-8" standalone="yes"?>
<Relationships xmlns="http://schemas.openxmlformats.org/package/2006/relationships"><Relationship Id="rId8" Type="http://schemas.openxmlformats.org/officeDocument/2006/relationships/image" Target="../media/image129.svg"/><Relationship Id="rId13" Type="http://schemas.openxmlformats.org/officeDocument/2006/relationships/image" Target="../media/image281.png"/><Relationship Id="rId3" Type="http://schemas.openxmlformats.org/officeDocument/2006/relationships/image" Target="../media/image22.png"/><Relationship Id="rId7" Type="http://schemas.openxmlformats.org/officeDocument/2006/relationships/image" Target="../media/image128.png"/><Relationship Id="rId12" Type="http://schemas.openxmlformats.org/officeDocument/2006/relationships/image" Target="../media/image19.svg"/><Relationship Id="rId2" Type="http://schemas.openxmlformats.org/officeDocument/2006/relationships/slide" Target="slide5.xml"/><Relationship Id="rId1" Type="http://schemas.openxmlformats.org/officeDocument/2006/relationships/slideLayout" Target="../slideLayouts/slideLayout58.xml"/><Relationship Id="rId6" Type="http://schemas.openxmlformats.org/officeDocument/2006/relationships/image" Target="../media/image150.svg"/><Relationship Id="rId11" Type="http://schemas.openxmlformats.org/officeDocument/2006/relationships/image" Target="../media/image18.png"/><Relationship Id="rId5" Type="http://schemas.openxmlformats.org/officeDocument/2006/relationships/image" Target="../media/image20.png"/><Relationship Id="rId10" Type="http://schemas.openxmlformats.org/officeDocument/2006/relationships/image" Target="../media/image170.svg"/><Relationship Id="rId4" Type="http://schemas.openxmlformats.org/officeDocument/2006/relationships/image" Target="../media/image23.svg"/><Relationship Id="rId9" Type="http://schemas.openxmlformats.org/officeDocument/2006/relationships/image" Target="../media/image169.png"/><Relationship Id="rId14" Type="http://schemas.openxmlformats.org/officeDocument/2006/relationships/image" Target="../media/image282.svg"/></Relationships>
</file>

<file path=ppt/slides/_rels/slide39.xml.rels><?xml version="1.0" encoding="UTF-8" standalone="yes"?>
<Relationships xmlns="http://schemas.openxmlformats.org/package/2006/relationships"><Relationship Id="rId8" Type="http://schemas.openxmlformats.org/officeDocument/2006/relationships/image" Target="../media/image368.png"/><Relationship Id="rId3" Type="http://schemas.openxmlformats.org/officeDocument/2006/relationships/image" Target="../media/image22.png"/><Relationship Id="rId7" Type="http://schemas.openxmlformats.org/officeDocument/2006/relationships/image" Target="../media/image367.svg"/><Relationship Id="rId2" Type="http://schemas.openxmlformats.org/officeDocument/2006/relationships/slide" Target="slide5.xml"/><Relationship Id="rId1" Type="http://schemas.openxmlformats.org/officeDocument/2006/relationships/slideLayout" Target="../slideLayouts/slideLayout58.xml"/><Relationship Id="rId6" Type="http://schemas.openxmlformats.org/officeDocument/2006/relationships/image" Target="../media/image366.png"/><Relationship Id="rId11" Type="http://schemas.openxmlformats.org/officeDocument/2006/relationships/image" Target="../media/image343.svg"/><Relationship Id="rId5" Type="http://schemas.openxmlformats.org/officeDocument/2006/relationships/hyperlink" Target="mailto:nhsapp@nhs.net" TargetMode="External"/><Relationship Id="rId10" Type="http://schemas.openxmlformats.org/officeDocument/2006/relationships/image" Target="../media/image342.png"/><Relationship Id="rId4" Type="http://schemas.openxmlformats.org/officeDocument/2006/relationships/image" Target="../media/image23.svg"/><Relationship Id="rId9" Type="http://schemas.openxmlformats.org/officeDocument/2006/relationships/image" Target="../media/image369.sv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9.sv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0.xml"/><Relationship Id="rId6" Type="http://schemas.openxmlformats.org/officeDocument/2006/relationships/slide" Target="slide5.xml"/><Relationship Id="rId5" Type="http://schemas.openxmlformats.org/officeDocument/2006/relationships/image" Target="../media/image21.svg"/><Relationship Id="rId10" Type="http://schemas.openxmlformats.org/officeDocument/2006/relationships/image" Target="../media/image25.svg"/><Relationship Id="rId4" Type="http://schemas.openxmlformats.org/officeDocument/2006/relationships/image" Target="../media/image20.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26" Type="http://schemas.openxmlformats.org/officeDocument/2006/relationships/image" Target="../media/image33.svg"/><Relationship Id="rId21" Type="http://schemas.openxmlformats.org/officeDocument/2006/relationships/slide" Target="slide20.xml"/><Relationship Id="rId42" Type="http://schemas.openxmlformats.org/officeDocument/2006/relationships/image" Target="../media/image46.png"/><Relationship Id="rId47" Type="http://schemas.openxmlformats.org/officeDocument/2006/relationships/image" Target="../media/image51.svg"/><Relationship Id="rId63" Type="http://schemas.openxmlformats.org/officeDocument/2006/relationships/image" Target="../media/image61.png"/><Relationship Id="rId68" Type="http://schemas.openxmlformats.org/officeDocument/2006/relationships/image" Target="../media/image65.svg"/><Relationship Id="rId2" Type="http://schemas.openxmlformats.org/officeDocument/2006/relationships/notesSlide" Target="../notesSlides/notesSlide2.xml"/><Relationship Id="rId16" Type="http://schemas.openxmlformats.org/officeDocument/2006/relationships/image" Target="../media/image31.svg"/><Relationship Id="rId29" Type="http://schemas.openxmlformats.org/officeDocument/2006/relationships/slide" Target="slide26.xml"/><Relationship Id="rId11" Type="http://schemas.openxmlformats.org/officeDocument/2006/relationships/image" Target="../media/image26.png"/><Relationship Id="rId24" Type="http://schemas.openxmlformats.org/officeDocument/2006/relationships/slide" Target="slide23.xml"/><Relationship Id="rId32" Type="http://schemas.openxmlformats.org/officeDocument/2006/relationships/image" Target="../media/image36.png"/><Relationship Id="rId37" Type="http://schemas.openxmlformats.org/officeDocument/2006/relationships/image" Target="../media/image41.svg"/><Relationship Id="rId40" Type="http://schemas.openxmlformats.org/officeDocument/2006/relationships/image" Target="../media/image44.png"/><Relationship Id="rId45" Type="http://schemas.openxmlformats.org/officeDocument/2006/relationships/image" Target="../media/image49.svg"/><Relationship Id="rId53" Type="http://schemas.openxmlformats.org/officeDocument/2006/relationships/image" Target="../media/image57.png"/><Relationship Id="rId58" Type="http://schemas.openxmlformats.org/officeDocument/2006/relationships/slide" Target="slide28.xml"/><Relationship Id="rId66" Type="http://schemas.openxmlformats.org/officeDocument/2006/relationships/image" Target="../media/image63.svg"/><Relationship Id="rId74" Type="http://schemas.openxmlformats.org/officeDocument/2006/relationships/image" Target="../media/image71.svg"/><Relationship Id="rId5" Type="http://schemas.openxmlformats.org/officeDocument/2006/relationships/slide" Target="slide9.xml"/><Relationship Id="rId61" Type="http://schemas.openxmlformats.org/officeDocument/2006/relationships/image" Target="../media/image59.png"/><Relationship Id="rId19" Type="http://schemas.openxmlformats.org/officeDocument/2006/relationships/slide" Target="slide18.xml"/><Relationship Id="rId14" Type="http://schemas.openxmlformats.org/officeDocument/2006/relationships/image" Target="../media/image29.svg"/><Relationship Id="rId22" Type="http://schemas.openxmlformats.org/officeDocument/2006/relationships/slide" Target="slide21.xml"/><Relationship Id="rId27" Type="http://schemas.openxmlformats.org/officeDocument/2006/relationships/slide" Target="slide24.xml"/><Relationship Id="rId30" Type="http://schemas.openxmlformats.org/officeDocument/2006/relationships/image" Target="../media/image34.png"/><Relationship Id="rId35" Type="http://schemas.openxmlformats.org/officeDocument/2006/relationships/image" Target="../media/image39.svg"/><Relationship Id="rId43" Type="http://schemas.openxmlformats.org/officeDocument/2006/relationships/image" Target="../media/image47.png"/><Relationship Id="rId48" Type="http://schemas.openxmlformats.org/officeDocument/2006/relationships/image" Target="../media/image52.jpeg"/><Relationship Id="rId56" Type="http://schemas.openxmlformats.org/officeDocument/2006/relationships/slide" Target="slide7.xml"/><Relationship Id="rId64" Type="http://schemas.microsoft.com/office/2007/relationships/hdphoto" Target="../media/hdphoto1.wdp"/><Relationship Id="rId69" Type="http://schemas.openxmlformats.org/officeDocument/2006/relationships/image" Target="../media/image66.png"/><Relationship Id="rId8" Type="http://schemas.openxmlformats.org/officeDocument/2006/relationships/slide" Target="slide12.xml"/><Relationship Id="rId51" Type="http://schemas.openxmlformats.org/officeDocument/2006/relationships/image" Target="../media/image55.png"/><Relationship Id="rId72" Type="http://schemas.openxmlformats.org/officeDocument/2006/relationships/image" Target="../media/image69.svg"/><Relationship Id="rId3" Type="http://schemas.openxmlformats.org/officeDocument/2006/relationships/slide" Target="slide8.xml"/><Relationship Id="rId12" Type="http://schemas.openxmlformats.org/officeDocument/2006/relationships/image" Target="../media/image27.svg"/><Relationship Id="rId17" Type="http://schemas.openxmlformats.org/officeDocument/2006/relationships/slide" Target="slide15.xml"/><Relationship Id="rId25" Type="http://schemas.openxmlformats.org/officeDocument/2006/relationships/image" Target="../media/image32.png"/><Relationship Id="rId33" Type="http://schemas.openxmlformats.org/officeDocument/2006/relationships/image" Target="../media/image37.svg"/><Relationship Id="rId38" Type="http://schemas.openxmlformats.org/officeDocument/2006/relationships/image" Target="../media/image42.png"/><Relationship Id="rId46" Type="http://schemas.openxmlformats.org/officeDocument/2006/relationships/image" Target="../media/image50.png"/><Relationship Id="rId59" Type="http://schemas.openxmlformats.org/officeDocument/2006/relationships/slide" Target="slide29.xml"/><Relationship Id="rId67" Type="http://schemas.openxmlformats.org/officeDocument/2006/relationships/image" Target="../media/image64.png"/><Relationship Id="rId20" Type="http://schemas.openxmlformats.org/officeDocument/2006/relationships/slide" Target="slide19.xml"/><Relationship Id="rId41" Type="http://schemas.openxmlformats.org/officeDocument/2006/relationships/image" Target="../media/image45.svg"/><Relationship Id="rId54" Type="http://schemas.openxmlformats.org/officeDocument/2006/relationships/image" Target="../media/image58.svg"/><Relationship Id="rId62" Type="http://schemas.openxmlformats.org/officeDocument/2006/relationships/image" Target="../media/image60.svg"/><Relationship Id="rId70" Type="http://schemas.openxmlformats.org/officeDocument/2006/relationships/image" Target="../media/image67.svg"/><Relationship Id="rId75" Type="http://schemas.openxmlformats.org/officeDocument/2006/relationships/image" Target="../media/image72.png"/><Relationship Id="rId1" Type="http://schemas.openxmlformats.org/officeDocument/2006/relationships/slideLayout" Target="../slideLayouts/slideLayout10.xml"/><Relationship Id="rId6" Type="http://schemas.openxmlformats.org/officeDocument/2006/relationships/slide" Target="slide10.xml"/><Relationship Id="rId15" Type="http://schemas.openxmlformats.org/officeDocument/2006/relationships/image" Target="../media/image30.png"/><Relationship Id="rId23" Type="http://schemas.openxmlformats.org/officeDocument/2006/relationships/slide" Target="slide22.xml"/><Relationship Id="rId28" Type="http://schemas.openxmlformats.org/officeDocument/2006/relationships/slide" Target="slide25.xml"/><Relationship Id="rId36" Type="http://schemas.openxmlformats.org/officeDocument/2006/relationships/image" Target="../media/image40.png"/><Relationship Id="rId49" Type="http://schemas.openxmlformats.org/officeDocument/2006/relationships/image" Target="../media/image53.png"/><Relationship Id="rId57" Type="http://schemas.openxmlformats.org/officeDocument/2006/relationships/slide" Target="slide27.xml"/><Relationship Id="rId10" Type="http://schemas.openxmlformats.org/officeDocument/2006/relationships/slide" Target="slide14.xml"/><Relationship Id="rId31" Type="http://schemas.openxmlformats.org/officeDocument/2006/relationships/image" Target="../media/image35.svg"/><Relationship Id="rId44" Type="http://schemas.openxmlformats.org/officeDocument/2006/relationships/image" Target="../media/image48.png"/><Relationship Id="rId52" Type="http://schemas.openxmlformats.org/officeDocument/2006/relationships/image" Target="../media/image56.svg"/><Relationship Id="rId60" Type="http://schemas.openxmlformats.org/officeDocument/2006/relationships/slide" Target="slide30.xml"/><Relationship Id="rId65" Type="http://schemas.openxmlformats.org/officeDocument/2006/relationships/image" Target="../media/image62.png"/><Relationship Id="rId73" Type="http://schemas.openxmlformats.org/officeDocument/2006/relationships/image" Target="../media/image70.png"/><Relationship Id="rId4" Type="http://schemas.openxmlformats.org/officeDocument/2006/relationships/slide" Target="slide17.xml"/><Relationship Id="rId9" Type="http://schemas.openxmlformats.org/officeDocument/2006/relationships/slide" Target="slide13.xml"/><Relationship Id="rId13" Type="http://schemas.openxmlformats.org/officeDocument/2006/relationships/image" Target="../media/image28.png"/><Relationship Id="rId18" Type="http://schemas.openxmlformats.org/officeDocument/2006/relationships/slide" Target="slide16.xml"/><Relationship Id="rId39" Type="http://schemas.openxmlformats.org/officeDocument/2006/relationships/image" Target="../media/image43.svg"/><Relationship Id="rId34" Type="http://schemas.openxmlformats.org/officeDocument/2006/relationships/image" Target="../media/image38.png"/><Relationship Id="rId50" Type="http://schemas.openxmlformats.org/officeDocument/2006/relationships/image" Target="../media/image54.svg"/><Relationship Id="rId55" Type="http://schemas.openxmlformats.org/officeDocument/2006/relationships/slide" Target="slide6.xml"/><Relationship Id="rId76" Type="http://schemas.openxmlformats.org/officeDocument/2006/relationships/image" Target="../media/image73.svg"/><Relationship Id="rId7" Type="http://schemas.openxmlformats.org/officeDocument/2006/relationships/slide" Target="slide11.xml"/><Relationship Id="rId71" Type="http://schemas.openxmlformats.org/officeDocument/2006/relationships/image" Target="../media/image68.png"/></Relationships>
</file>

<file path=ppt/slides/_rels/slide6.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79.png"/><Relationship Id="rId26" Type="http://schemas.openxmlformats.org/officeDocument/2006/relationships/hyperlink" Target="https://digital.nhs.uk/services/nhs-app/nhs-app-guidance-for-gp-practices/set-up-a-test-patient#set-up-a-test-patient-in-the-nhs-app" TargetMode="External"/><Relationship Id="rId3" Type="http://schemas.openxmlformats.org/officeDocument/2006/relationships/slide" Target="slide5.xml"/><Relationship Id="rId21" Type="http://schemas.openxmlformats.org/officeDocument/2006/relationships/image" Target="../media/image82.svg"/><Relationship Id="rId34" Type="http://schemas.openxmlformats.org/officeDocument/2006/relationships/image" Target="../media/image89.png"/><Relationship Id="rId7" Type="http://schemas.openxmlformats.org/officeDocument/2006/relationships/hyperlink" Target="https://help.login.nhs.uk/setupnhslogin/" TargetMode="External"/><Relationship Id="rId12" Type="http://schemas.openxmlformats.org/officeDocument/2006/relationships/image" Target="../media/image21.svg"/><Relationship Id="rId17" Type="http://schemas.openxmlformats.org/officeDocument/2006/relationships/image" Target="../media/image78.png"/><Relationship Id="rId25" Type="http://schemas.openxmlformats.org/officeDocument/2006/relationships/image" Target="../media/image25.svg"/><Relationship Id="rId33" Type="http://schemas.openxmlformats.org/officeDocument/2006/relationships/image" Target="../media/image88.svg"/><Relationship Id="rId2" Type="http://schemas.openxmlformats.org/officeDocument/2006/relationships/notesSlide" Target="../notesSlides/notesSlide3.xml"/><Relationship Id="rId16" Type="http://schemas.openxmlformats.org/officeDocument/2006/relationships/image" Target="../media/image77.svg"/><Relationship Id="rId20" Type="http://schemas.openxmlformats.org/officeDocument/2006/relationships/image" Target="../media/image81.png"/><Relationship Id="rId29" Type="http://schemas.openxmlformats.org/officeDocument/2006/relationships/slide" Target="slide7.xml"/><Relationship Id="rId1" Type="http://schemas.openxmlformats.org/officeDocument/2006/relationships/slideLayout" Target="../slideLayouts/slideLayout10.xml"/><Relationship Id="rId6" Type="http://schemas.openxmlformats.org/officeDocument/2006/relationships/hyperlink" Target="https://www.nhs.uk/nhs-app/" TargetMode="External"/><Relationship Id="rId11" Type="http://schemas.openxmlformats.org/officeDocument/2006/relationships/image" Target="../media/image20.png"/><Relationship Id="rId24" Type="http://schemas.openxmlformats.org/officeDocument/2006/relationships/image" Target="../media/image24.png"/><Relationship Id="rId32" Type="http://schemas.openxmlformats.org/officeDocument/2006/relationships/image" Target="../media/image87.png"/><Relationship Id="rId5" Type="http://schemas.openxmlformats.org/officeDocument/2006/relationships/image" Target="../media/image23.svg"/><Relationship Id="rId15" Type="http://schemas.openxmlformats.org/officeDocument/2006/relationships/image" Target="../media/image76.png"/><Relationship Id="rId23" Type="http://schemas.openxmlformats.org/officeDocument/2006/relationships/image" Target="../media/image84.svg"/><Relationship Id="rId28" Type="http://schemas.openxmlformats.org/officeDocument/2006/relationships/hyperlink" Target="https://digital.nhs.uk/services/nhs-app/toolkit/general-promotional-materials" TargetMode="External"/><Relationship Id="rId10" Type="http://schemas.openxmlformats.org/officeDocument/2006/relationships/slide" Target="slide24.xml"/><Relationship Id="rId19" Type="http://schemas.openxmlformats.org/officeDocument/2006/relationships/image" Target="../media/image80.svg"/><Relationship Id="rId31" Type="http://schemas.openxmlformats.org/officeDocument/2006/relationships/image" Target="../media/image86.svg"/><Relationship Id="rId4" Type="http://schemas.openxmlformats.org/officeDocument/2006/relationships/image" Target="../media/image22.png"/><Relationship Id="rId9" Type="http://schemas.openxmlformats.org/officeDocument/2006/relationships/hyperlink" Target="https://www.nhs.uk/nhs-app/nhs-app-help-and-support/getting-started-with-the-nhs-app/" TargetMode="External"/><Relationship Id="rId14" Type="http://schemas.openxmlformats.org/officeDocument/2006/relationships/image" Target="../media/image75.svg"/><Relationship Id="rId22" Type="http://schemas.openxmlformats.org/officeDocument/2006/relationships/image" Target="../media/image83.png"/><Relationship Id="rId27" Type="http://schemas.openxmlformats.org/officeDocument/2006/relationships/hyperlink" Target="https://digital.nhs.uk/services/nhs-login/nhs-login-for-health-and-care/getting-patients-started-with-nhs-login#step-by-step-guide-to-set-up-nhs-login" TargetMode="External"/><Relationship Id="rId30" Type="http://schemas.openxmlformats.org/officeDocument/2006/relationships/image" Target="../media/image85.png"/><Relationship Id="rId35" Type="http://schemas.openxmlformats.org/officeDocument/2006/relationships/image" Target="../media/image90.svg"/><Relationship Id="rId8" Type="http://schemas.openxmlformats.org/officeDocument/2006/relationships/hyperlink" Target="https://www.nhsapp.service.nhs.uk/login"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18" Type="http://schemas.openxmlformats.org/officeDocument/2006/relationships/image" Target="../media/image102.svg"/><Relationship Id="rId26" Type="http://schemas.openxmlformats.org/officeDocument/2006/relationships/image" Target="../media/image110.svg"/><Relationship Id="rId3" Type="http://schemas.openxmlformats.org/officeDocument/2006/relationships/image" Target="../media/image22.png"/><Relationship Id="rId21" Type="http://schemas.openxmlformats.org/officeDocument/2006/relationships/image" Target="../media/image105.png"/><Relationship Id="rId7" Type="http://schemas.openxmlformats.org/officeDocument/2006/relationships/image" Target="../media/image91.png"/><Relationship Id="rId12" Type="http://schemas.openxmlformats.org/officeDocument/2006/relationships/image" Target="../media/image96.svg"/><Relationship Id="rId17" Type="http://schemas.openxmlformats.org/officeDocument/2006/relationships/image" Target="../media/image101.png"/><Relationship Id="rId25" Type="http://schemas.openxmlformats.org/officeDocument/2006/relationships/image" Target="../media/image109.png"/><Relationship Id="rId2" Type="http://schemas.openxmlformats.org/officeDocument/2006/relationships/slide" Target="slide5.xml"/><Relationship Id="rId16" Type="http://schemas.openxmlformats.org/officeDocument/2006/relationships/image" Target="../media/image100.svg"/><Relationship Id="rId20" Type="http://schemas.openxmlformats.org/officeDocument/2006/relationships/image" Target="../media/image104.svg"/><Relationship Id="rId1" Type="http://schemas.openxmlformats.org/officeDocument/2006/relationships/slideLayout" Target="../slideLayouts/slideLayout10.xml"/><Relationship Id="rId6" Type="http://schemas.openxmlformats.org/officeDocument/2006/relationships/image" Target="../media/image19.svg"/><Relationship Id="rId11" Type="http://schemas.openxmlformats.org/officeDocument/2006/relationships/image" Target="../media/image95.png"/><Relationship Id="rId24" Type="http://schemas.openxmlformats.org/officeDocument/2006/relationships/image" Target="../media/image108.svg"/><Relationship Id="rId5" Type="http://schemas.openxmlformats.org/officeDocument/2006/relationships/image" Target="../media/image18.png"/><Relationship Id="rId15" Type="http://schemas.openxmlformats.org/officeDocument/2006/relationships/image" Target="../media/image99.png"/><Relationship Id="rId23" Type="http://schemas.openxmlformats.org/officeDocument/2006/relationships/image" Target="../media/image107.png"/><Relationship Id="rId10" Type="http://schemas.openxmlformats.org/officeDocument/2006/relationships/image" Target="../media/image94.svg"/><Relationship Id="rId19" Type="http://schemas.openxmlformats.org/officeDocument/2006/relationships/image" Target="../media/image103.png"/><Relationship Id="rId4" Type="http://schemas.openxmlformats.org/officeDocument/2006/relationships/image" Target="../media/image23.svg"/><Relationship Id="rId9" Type="http://schemas.openxmlformats.org/officeDocument/2006/relationships/image" Target="../media/image93.png"/><Relationship Id="rId14" Type="http://schemas.openxmlformats.org/officeDocument/2006/relationships/image" Target="../media/image98.svg"/><Relationship Id="rId22" Type="http://schemas.openxmlformats.org/officeDocument/2006/relationships/image" Target="../media/image106.svg"/></Relationships>
</file>

<file path=ppt/slides/_rels/slide8.xml.rels><?xml version="1.0" encoding="UTF-8" standalone="yes"?>
<Relationships xmlns="http://schemas.openxmlformats.org/package/2006/relationships"><Relationship Id="rId13" Type="http://schemas.openxmlformats.org/officeDocument/2006/relationships/image" Target="../media/image116.svg"/><Relationship Id="rId18" Type="http://schemas.openxmlformats.org/officeDocument/2006/relationships/image" Target="../media/image20.png"/><Relationship Id="rId26" Type="http://schemas.openxmlformats.org/officeDocument/2006/relationships/image" Target="../media/image76.png"/><Relationship Id="rId3" Type="http://schemas.openxmlformats.org/officeDocument/2006/relationships/slide" Target="slide5.xml"/><Relationship Id="rId21" Type="http://schemas.openxmlformats.org/officeDocument/2006/relationships/image" Target="../media/image90.svg"/><Relationship Id="rId34" Type="http://schemas.openxmlformats.org/officeDocument/2006/relationships/image" Target="../media/image127.svg"/><Relationship Id="rId7" Type="http://schemas.openxmlformats.org/officeDocument/2006/relationships/hyperlink" Target="https://www.youtube.com/watch?v=v1-e7q1VPrI" TargetMode="External"/><Relationship Id="rId12" Type="http://schemas.openxmlformats.org/officeDocument/2006/relationships/image" Target="../media/image115.png"/><Relationship Id="rId17" Type="http://schemas.openxmlformats.org/officeDocument/2006/relationships/image" Target="../media/image120.svg"/><Relationship Id="rId25" Type="http://schemas.openxmlformats.org/officeDocument/2006/relationships/image" Target="../media/image122.svg"/><Relationship Id="rId33" Type="http://schemas.openxmlformats.org/officeDocument/2006/relationships/image" Target="../media/image126.png"/><Relationship Id="rId2" Type="http://schemas.openxmlformats.org/officeDocument/2006/relationships/notesSlide" Target="../notesSlides/notesSlide4.xml"/><Relationship Id="rId16" Type="http://schemas.openxmlformats.org/officeDocument/2006/relationships/image" Target="../media/image119.png"/><Relationship Id="rId20" Type="http://schemas.openxmlformats.org/officeDocument/2006/relationships/image" Target="../media/image89.png"/><Relationship Id="rId29" Type="http://schemas.openxmlformats.org/officeDocument/2006/relationships/image" Target="../media/image123.png"/><Relationship Id="rId1" Type="http://schemas.openxmlformats.org/officeDocument/2006/relationships/slideLayout" Target="../slideLayouts/slideLayout10.xml"/><Relationship Id="rId6" Type="http://schemas.openxmlformats.org/officeDocument/2006/relationships/hyperlink" Target="https://digital.nhs.uk/services/nhs-app/nhs-app-guidance-for-gp-practices/guidance-on-nhs-app-features/prescriptions#request-a-repeat-prescription" TargetMode="External"/><Relationship Id="rId11" Type="http://schemas.openxmlformats.org/officeDocument/2006/relationships/image" Target="../media/image114.svg"/><Relationship Id="rId24" Type="http://schemas.openxmlformats.org/officeDocument/2006/relationships/image" Target="../media/image121.png"/><Relationship Id="rId32" Type="http://schemas.openxmlformats.org/officeDocument/2006/relationships/image" Target="../media/image125.svg"/><Relationship Id="rId5" Type="http://schemas.openxmlformats.org/officeDocument/2006/relationships/image" Target="../media/image23.svg"/><Relationship Id="rId15" Type="http://schemas.openxmlformats.org/officeDocument/2006/relationships/image" Target="../media/image118.svg"/><Relationship Id="rId23" Type="http://schemas.openxmlformats.org/officeDocument/2006/relationships/image" Target="../media/image19.svg"/><Relationship Id="rId28" Type="http://schemas.openxmlformats.org/officeDocument/2006/relationships/hyperlink" Target="https://digital.nhs.uk/services/nhs-app/nhs-app-guidance-for-gp-practices/tell-your-patients-about-the-nhs-app/repeat-prescriptions-promotional-pack" TargetMode="External"/><Relationship Id="rId36" Type="http://schemas.openxmlformats.org/officeDocument/2006/relationships/image" Target="../media/image129.svg"/><Relationship Id="rId10" Type="http://schemas.openxmlformats.org/officeDocument/2006/relationships/image" Target="../media/image113.png"/><Relationship Id="rId19" Type="http://schemas.openxmlformats.org/officeDocument/2006/relationships/image" Target="../media/image21.svg"/><Relationship Id="rId31" Type="http://schemas.openxmlformats.org/officeDocument/2006/relationships/image" Target="../media/image124.png"/><Relationship Id="rId4" Type="http://schemas.openxmlformats.org/officeDocument/2006/relationships/image" Target="../media/image22.png"/><Relationship Id="rId9" Type="http://schemas.openxmlformats.org/officeDocument/2006/relationships/image" Target="../media/image112.svg"/><Relationship Id="rId14" Type="http://schemas.openxmlformats.org/officeDocument/2006/relationships/image" Target="../media/image117.png"/><Relationship Id="rId22" Type="http://schemas.openxmlformats.org/officeDocument/2006/relationships/image" Target="../media/image18.png"/><Relationship Id="rId27" Type="http://schemas.openxmlformats.org/officeDocument/2006/relationships/image" Target="../media/image77.svg"/><Relationship Id="rId30" Type="http://schemas.openxmlformats.org/officeDocument/2006/relationships/hyperlink" Target="https://www.thenightingalepractice.co.uk/prescriptions" TargetMode="External"/><Relationship Id="rId35" Type="http://schemas.openxmlformats.org/officeDocument/2006/relationships/image" Target="../media/image128.png"/><Relationship Id="rId8" Type="http://schemas.openxmlformats.org/officeDocument/2006/relationships/image" Target="../media/image111.png"/></Relationships>
</file>

<file path=ppt/slides/_rels/slide9.xml.rels><?xml version="1.0" encoding="UTF-8" standalone="yes"?>
<Relationships xmlns="http://schemas.openxmlformats.org/package/2006/relationships"><Relationship Id="rId13" Type="http://schemas.openxmlformats.org/officeDocument/2006/relationships/image" Target="../media/image131.svg"/><Relationship Id="rId18" Type="http://schemas.openxmlformats.org/officeDocument/2006/relationships/image" Target="../media/image136.png"/><Relationship Id="rId26" Type="http://schemas.openxmlformats.org/officeDocument/2006/relationships/hyperlink" Target="tel:111" TargetMode="External"/><Relationship Id="rId3" Type="http://schemas.openxmlformats.org/officeDocument/2006/relationships/slide" Target="slide5.xml"/><Relationship Id="rId21" Type="http://schemas.openxmlformats.org/officeDocument/2006/relationships/image" Target="../media/image19.svg"/><Relationship Id="rId34" Type="http://schemas.openxmlformats.org/officeDocument/2006/relationships/image" Target="../media/image144.png"/><Relationship Id="rId7" Type="http://schemas.openxmlformats.org/officeDocument/2006/relationships/image" Target="../media/image76.png"/><Relationship Id="rId12" Type="http://schemas.openxmlformats.org/officeDocument/2006/relationships/image" Target="../media/image130.png"/><Relationship Id="rId17" Type="http://schemas.openxmlformats.org/officeDocument/2006/relationships/image" Target="../media/image135.svg"/><Relationship Id="rId25" Type="http://schemas.openxmlformats.org/officeDocument/2006/relationships/image" Target="../media/image141.svg"/><Relationship Id="rId33" Type="http://schemas.openxmlformats.org/officeDocument/2006/relationships/image" Target="../media/image143.svg"/><Relationship Id="rId2" Type="http://schemas.openxmlformats.org/officeDocument/2006/relationships/notesSlide" Target="../notesSlides/notesSlide5.xml"/><Relationship Id="rId16" Type="http://schemas.openxmlformats.org/officeDocument/2006/relationships/image" Target="../media/image134.png"/><Relationship Id="rId20" Type="http://schemas.openxmlformats.org/officeDocument/2006/relationships/image" Target="../media/image18.png"/><Relationship Id="rId29" Type="http://schemas.openxmlformats.org/officeDocument/2006/relationships/hyperlink" Target="https://www.nhs.uk/service-search/find-an-accident-and-emergency-service" TargetMode="External"/><Relationship Id="rId1" Type="http://schemas.openxmlformats.org/officeDocument/2006/relationships/slideLayout" Target="../slideLayouts/slideLayout58.xml"/><Relationship Id="rId6" Type="http://schemas.openxmlformats.org/officeDocument/2006/relationships/hyperlink" Target="https://www.nhs.uk/nhs-services/gps/using-an-online-form-to-contact-your-gp-surgery/" TargetMode="External"/><Relationship Id="rId11" Type="http://schemas.openxmlformats.org/officeDocument/2006/relationships/hyperlink" Target="https://digital.nhs.uk/services/nhs-app/nhs-app-guidance-for-gp-practices/online-consultations-in-the-nhs-app#suggested-text-for-promotion-to-patients" TargetMode="External"/><Relationship Id="rId24" Type="http://schemas.openxmlformats.org/officeDocument/2006/relationships/image" Target="../media/image140.png"/><Relationship Id="rId32" Type="http://schemas.openxmlformats.org/officeDocument/2006/relationships/image" Target="../media/image142.png"/><Relationship Id="rId5" Type="http://schemas.openxmlformats.org/officeDocument/2006/relationships/image" Target="../media/image23.svg"/><Relationship Id="rId15" Type="http://schemas.openxmlformats.org/officeDocument/2006/relationships/image" Target="../media/image133.svg"/><Relationship Id="rId23" Type="http://schemas.openxmlformats.org/officeDocument/2006/relationships/image" Target="../media/image139.svg"/><Relationship Id="rId28" Type="http://schemas.openxmlformats.org/officeDocument/2006/relationships/hyperlink" Target="https://www.nhs.uk/nhs-services/urgent-and-emergency-care-services/when-to-call-999/" TargetMode="External"/><Relationship Id="rId36" Type="http://schemas.openxmlformats.org/officeDocument/2006/relationships/image" Target="../media/image146.svg"/><Relationship Id="rId10" Type="http://schemas.openxmlformats.org/officeDocument/2006/relationships/hyperlink" Target="https://digital.nhs.uk/services/nhs-app/nhs-app-guidance-for-gp-practices/tell-your-patients-about-the-nhs-app/nhs-app-messaging-promotional-materials" TargetMode="External"/><Relationship Id="rId19" Type="http://schemas.openxmlformats.org/officeDocument/2006/relationships/image" Target="../media/image137.svg"/><Relationship Id="rId31" Type="http://schemas.openxmlformats.org/officeDocument/2006/relationships/image" Target="../media/image25.svg"/><Relationship Id="rId4" Type="http://schemas.openxmlformats.org/officeDocument/2006/relationships/image" Target="../media/image22.png"/><Relationship Id="rId9" Type="http://schemas.openxmlformats.org/officeDocument/2006/relationships/hyperlink" Target="https://future.nhs.uk/connect.ti/DigitalPC/viewdocument?docid=163923845" TargetMode="External"/><Relationship Id="rId14" Type="http://schemas.openxmlformats.org/officeDocument/2006/relationships/image" Target="../media/image132.png"/><Relationship Id="rId22" Type="http://schemas.openxmlformats.org/officeDocument/2006/relationships/image" Target="../media/image138.png"/><Relationship Id="rId27" Type="http://schemas.openxmlformats.org/officeDocument/2006/relationships/hyperlink" Target="https://111.nhs.uk/" TargetMode="External"/><Relationship Id="rId30" Type="http://schemas.openxmlformats.org/officeDocument/2006/relationships/image" Target="../media/image24.png"/><Relationship Id="rId35" Type="http://schemas.openxmlformats.org/officeDocument/2006/relationships/image" Target="../media/image145.png"/><Relationship Id="rId8" Type="http://schemas.openxmlformats.org/officeDocument/2006/relationships/image" Target="../media/image7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4302DA7-C486-737A-AF15-7A92EDABE029}"/>
              </a:ext>
            </a:extLst>
          </p:cNvPr>
          <p:cNvSpPr>
            <a:spLocks noGrp="1"/>
          </p:cNvSpPr>
          <p:nvPr>
            <p:ph type="title"/>
          </p:nvPr>
        </p:nvSpPr>
        <p:spPr>
          <a:xfrm>
            <a:off x="654159" y="861879"/>
            <a:ext cx="8369123" cy="1167752"/>
          </a:xfrm>
        </p:spPr>
        <p:txBody>
          <a:bodyPr/>
          <a:lstStyle/>
          <a:p>
            <a:r>
              <a:rPr lang="en-GB" dirty="0"/>
              <a:t>Using the NHS App:</a:t>
            </a:r>
          </a:p>
        </p:txBody>
      </p:sp>
      <p:sp>
        <p:nvSpPr>
          <p:cNvPr id="12" name="Text Placeholder 11">
            <a:extLst>
              <a:ext uri="{FF2B5EF4-FFF2-40B4-BE49-F238E27FC236}">
                <a16:creationId xmlns:a16="http://schemas.microsoft.com/office/drawing/2014/main" id="{D93701D0-C924-8A77-AC21-E724BEB3F480}"/>
              </a:ext>
            </a:extLst>
          </p:cNvPr>
          <p:cNvSpPr>
            <a:spLocks noGrp="1"/>
          </p:cNvSpPr>
          <p:nvPr>
            <p:ph type="body" idx="1"/>
          </p:nvPr>
        </p:nvSpPr>
        <p:spPr>
          <a:xfrm>
            <a:off x="713794" y="2035152"/>
            <a:ext cx="10515600" cy="534272"/>
          </a:xfrm>
        </p:spPr>
        <p:txBody>
          <a:bodyPr/>
          <a:lstStyle/>
          <a:p>
            <a:r>
              <a:rPr lang="en-GB" dirty="0">
                <a:latin typeface="Arial" panose="020B0604020202020204" pitchFamily="34" charset="0"/>
                <a:cs typeface="Arial" panose="020B0604020202020204" pitchFamily="34" charset="0"/>
              </a:rPr>
              <a:t>Guidance and training materials for GP practices</a:t>
            </a:r>
          </a:p>
        </p:txBody>
      </p:sp>
      <p:pic>
        <p:nvPicPr>
          <p:cNvPr id="2" name="Picture 1">
            <a:hlinkClick r:id="rId2"/>
            <a:extLst>
              <a:ext uri="{FF2B5EF4-FFF2-40B4-BE49-F238E27FC236}">
                <a16:creationId xmlns:a16="http://schemas.microsoft.com/office/drawing/2014/main" id="{4001A173-3DCE-4EAB-053A-A7ECC8B3D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4945" y="6116638"/>
            <a:ext cx="976821" cy="286069"/>
          </a:xfrm>
          <a:prstGeom prst="rect">
            <a:avLst/>
          </a:prstGeom>
        </p:spPr>
      </p:pic>
      <p:pic>
        <p:nvPicPr>
          <p:cNvPr id="3" name="Picture 2">
            <a:hlinkClick r:id="rId4"/>
            <a:extLst>
              <a:ext uri="{FF2B5EF4-FFF2-40B4-BE49-F238E27FC236}">
                <a16:creationId xmlns:a16="http://schemas.microsoft.com/office/drawing/2014/main" id="{D1B615F1-0C0E-BAD0-DCBD-4707EAA49C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9900" y="6116638"/>
            <a:ext cx="976821" cy="286069"/>
          </a:xfrm>
          <a:prstGeom prst="rect">
            <a:avLst/>
          </a:prstGeom>
        </p:spPr>
      </p:pic>
      <p:pic>
        <p:nvPicPr>
          <p:cNvPr id="4" name="Picture 3" descr="A cell phone with a blue screen&#10;&#10;Description automatically generated">
            <a:extLst>
              <a:ext uri="{FF2B5EF4-FFF2-40B4-BE49-F238E27FC236}">
                <a16:creationId xmlns:a16="http://schemas.microsoft.com/office/drawing/2014/main" id="{9A7A5BCE-E193-B73A-678E-41BA84A40A0C}"/>
              </a:ext>
            </a:extLst>
          </p:cNvPr>
          <p:cNvPicPr>
            <a:picLocks noChangeAspect="1"/>
          </p:cNvPicPr>
          <p:nvPr/>
        </p:nvPicPr>
        <p:blipFill rotWithShape="1">
          <a:blip r:embed="rId6"/>
          <a:srcRect l="32594" t="15811" r="33010" b="14272"/>
          <a:stretch/>
        </p:blipFill>
        <p:spPr>
          <a:xfrm>
            <a:off x="9239837" y="699583"/>
            <a:ext cx="2661274" cy="5414087"/>
          </a:xfrm>
          <a:prstGeom prst="rect">
            <a:avLst/>
          </a:prstGeom>
        </p:spPr>
      </p:pic>
      <p:pic>
        <p:nvPicPr>
          <p:cNvPr id="5" name="Picture 4" descr="A qr code with dots&#10;&#10;Description automatically generated">
            <a:extLst>
              <a:ext uri="{FF2B5EF4-FFF2-40B4-BE49-F238E27FC236}">
                <a16:creationId xmlns:a16="http://schemas.microsoft.com/office/drawing/2014/main" id="{78106A1D-2AB0-0D48-7B2D-86D4DCBF8579}"/>
              </a:ext>
            </a:extLst>
          </p:cNvPr>
          <p:cNvPicPr>
            <a:picLocks noChangeAspect="1"/>
          </p:cNvPicPr>
          <p:nvPr/>
        </p:nvPicPr>
        <p:blipFill>
          <a:blip r:embed="rId7"/>
          <a:stretch>
            <a:fillRect/>
          </a:stretch>
        </p:blipFill>
        <p:spPr>
          <a:xfrm>
            <a:off x="765354" y="4280212"/>
            <a:ext cx="1839265" cy="1839265"/>
          </a:xfrm>
          <a:prstGeom prst="rect">
            <a:avLst/>
          </a:prstGeom>
        </p:spPr>
      </p:pic>
      <p:sp>
        <p:nvSpPr>
          <p:cNvPr id="7" name="Text Placeholder 11">
            <a:extLst>
              <a:ext uri="{FF2B5EF4-FFF2-40B4-BE49-F238E27FC236}">
                <a16:creationId xmlns:a16="http://schemas.microsoft.com/office/drawing/2014/main" id="{A45ABAF8-E9BD-7180-3646-B72A003A3878}"/>
              </a:ext>
            </a:extLst>
          </p:cNvPr>
          <p:cNvSpPr txBox="1">
            <a:spLocks/>
          </p:cNvSpPr>
          <p:nvPr/>
        </p:nvSpPr>
        <p:spPr>
          <a:xfrm>
            <a:off x="2647771" y="4752594"/>
            <a:ext cx="6072390" cy="87771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sz="1600">
                <a:latin typeface="Arial"/>
                <a:cs typeface="Arial"/>
              </a:rPr>
              <a:t>Important: Check you are using the latest version of this document as it is constantly updated. </a:t>
            </a:r>
          </a:p>
          <a:p>
            <a:r>
              <a:rPr lang="en-GB" sz="1600">
                <a:latin typeface="Arial"/>
                <a:cs typeface="Arial"/>
              </a:rPr>
              <a:t>Scan this QR code or visit this </a:t>
            </a:r>
            <a:r>
              <a:rPr lang="en-GB" sz="1600" err="1">
                <a:latin typeface="Arial"/>
                <a:cs typeface="Arial"/>
              </a:rPr>
              <a:t>FutureNHS</a:t>
            </a:r>
            <a:r>
              <a:rPr lang="en-GB" sz="1600">
                <a:latin typeface="Arial"/>
                <a:cs typeface="Arial"/>
              </a:rPr>
              <a:t> </a:t>
            </a:r>
            <a:r>
              <a:rPr lang="en-GB" sz="1400" b="1">
                <a:latin typeface="Arial"/>
                <a:cs typeface="Arial"/>
                <a:hlinkClick r:id="rId8"/>
              </a:rPr>
              <a:t>link</a:t>
            </a:r>
            <a:endParaRPr lang="en-GB"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8089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071879" cy="876396"/>
          </a:xfrm>
        </p:spPr>
        <p:txBody>
          <a:bodyPr>
            <a:noAutofit/>
          </a:bodyPr>
          <a:lstStyle/>
          <a:p>
            <a:r>
              <a:rPr lang="en-GB" sz="2600" b="1">
                <a:latin typeface="Arial"/>
                <a:ea typeface="Calibri" panose="020F0502020204030204" pitchFamily="34" charset="0"/>
                <a:cs typeface="Arial"/>
              </a:rPr>
              <a:t>Book/check/cancel a GP appointment</a:t>
            </a:r>
            <a:endParaRPr lang="en-GB" sz="2600" b="1">
              <a:effectLst/>
              <a:latin typeface="Arial"/>
              <a:ea typeface="Calibri" panose="020F0502020204030204" pitchFamily="34" charset="0"/>
              <a:cs typeface="Arial"/>
            </a:endParaRPr>
          </a:p>
        </p:txBody>
      </p:sp>
      <p:sp>
        <p:nvSpPr>
          <p:cNvPr id="22" name="TextBox 21">
            <a:extLst>
              <a:ext uri="{FF2B5EF4-FFF2-40B4-BE49-F238E27FC236}">
                <a16:creationId xmlns:a16="http://schemas.microsoft.com/office/drawing/2014/main" id="{2681305E-600C-3AD0-CFB9-40F121C70CA2}"/>
              </a:ext>
            </a:extLst>
          </p:cNvPr>
          <p:cNvSpPr txBox="1"/>
          <p:nvPr/>
        </p:nvSpPr>
        <p:spPr>
          <a:xfrm>
            <a:off x="219012" y="1093849"/>
            <a:ext cx="11972988" cy="477054"/>
          </a:xfrm>
          <a:prstGeom prst="rect">
            <a:avLst/>
          </a:prstGeom>
          <a:noFill/>
        </p:spPr>
        <p:txBody>
          <a:bodyPr wrap="square" rtlCol="0">
            <a:spAutoFit/>
          </a:bodyPr>
          <a:lstStyle/>
          <a:p>
            <a:pPr marL="171450" indent="-171450">
              <a:buFont typeface="Arial" panose="020B0604020202020204" pitchFamily="34" charset="0"/>
              <a:buChar char="•"/>
            </a:pPr>
            <a:r>
              <a:rPr lang="en-GB" sz="1250">
                <a:solidFill>
                  <a:srgbClr val="000000"/>
                </a:solidFill>
                <a:latin typeface="Arial" panose="020B0604020202020204" pitchFamily="34" charset="0"/>
                <a:cs typeface="Arial" panose="020B0604020202020204" pitchFamily="34" charset="0"/>
              </a:rPr>
              <a:t>Patients may be able to </a:t>
            </a:r>
            <a:r>
              <a:rPr lang="en-GB" sz="1250">
                <a:latin typeface="Arial" panose="020B0604020202020204" pitchFamily="34" charset="0"/>
                <a:cs typeface="Arial" panose="020B0604020202020204" pitchFamily="34" charset="0"/>
                <a:hlinkClick r:id="rId3"/>
              </a:rPr>
              <a:t>book and manage GP appointments</a:t>
            </a:r>
            <a:r>
              <a:rPr lang="en-GB" sz="1250">
                <a:latin typeface="Arial" panose="020B0604020202020204" pitchFamily="34" charset="0"/>
                <a:cs typeface="Arial" panose="020B0604020202020204" pitchFamily="34" charset="0"/>
              </a:rPr>
              <a:t> </a:t>
            </a:r>
            <a:r>
              <a:rPr lang="en-GB" sz="1250">
                <a:solidFill>
                  <a:srgbClr val="000000"/>
                </a:solidFill>
                <a:latin typeface="Arial" panose="020B0604020202020204" pitchFamily="34" charset="0"/>
                <a:cs typeface="Arial" panose="020B0604020202020204" pitchFamily="34" charset="0"/>
              </a:rPr>
              <a:t>via the NHS App if their GP surgery has made these available online. Making </a:t>
            </a:r>
            <a:r>
              <a:rPr lang="en-GB" sz="1250" b="0">
                <a:solidFill>
                  <a:srgbClr val="000000"/>
                </a:solidFill>
                <a:effectLst/>
                <a:latin typeface="Arial" panose="020B0604020202020204" pitchFamily="34" charset="0"/>
                <a:cs typeface="Arial" panose="020B0604020202020204" pitchFamily="34" charset="0"/>
              </a:rPr>
              <a:t>all </a:t>
            </a:r>
            <a:r>
              <a:rPr lang="en-GB" sz="1250" b="0">
                <a:solidFill>
                  <a:srgbClr val="202A30"/>
                </a:solidFill>
                <a:effectLst/>
                <a:latin typeface="Arial" panose="020B0604020202020204" pitchFamily="34" charset="0"/>
                <a:cs typeface="Arial" panose="020B0604020202020204" pitchFamily="34" charset="0"/>
                <a:hlinkClick r:id="rId4"/>
              </a:rPr>
              <a:t>“directly bookable” appointments </a:t>
            </a:r>
            <a:r>
              <a:rPr lang="en-GB" sz="1250" b="0">
                <a:solidFill>
                  <a:srgbClr val="000000"/>
                </a:solidFill>
                <a:effectLst/>
                <a:latin typeface="Arial" panose="020B0604020202020204" pitchFamily="34" charset="0"/>
                <a:cs typeface="Arial" panose="020B0604020202020204" pitchFamily="34" charset="0"/>
              </a:rPr>
              <a:t>available online, as well as by phone/in-person, is a new contractual requirement</a:t>
            </a:r>
            <a:r>
              <a:rPr lang="en-GB" sz="1250">
                <a:solidFill>
                  <a:srgbClr val="000000"/>
                </a:solidFill>
                <a:latin typeface="Arial" panose="020B0604020202020204" pitchFamily="34" charset="0"/>
                <a:cs typeface="Arial" panose="020B0604020202020204" pitchFamily="34" charset="0"/>
              </a:rPr>
              <a:t> – this </a:t>
            </a:r>
            <a:r>
              <a:rPr lang="en-GB" sz="1250" b="0">
                <a:solidFill>
                  <a:srgbClr val="000000"/>
                </a:solidFill>
                <a:effectLst/>
                <a:latin typeface="Arial" panose="020B0604020202020204" pitchFamily="34" charset="0"/>
                <a:cs typeface="Arial" panose="020B0604020202020204" pitchFamily="34" charset="0"/>
              </a:rPr>
              <a:t>includes those that do not need to go through a triage process.</a:t>
            </a:r>
          </a:p>
        </p:txBody>
      </p:sp>
      <p:pic>
        <p:nvPicPr>
          <p:cNvPr id="40" name="Graphic 39" descr="Home with solid fill">
            <a:hlinkClick r:id="rId5" action="ppaction://hlinksldjump"/>
            <a:extLst>
              <a:ext uri="{FF2B5EF4-FFF2-40B4-BE49-F238E27FC236}">
                <a16:creationId xmlns:a16="http://schemas.microsoft.com/office/drawing/2014/main" id="{54CA2122-23F4-6E6E-108F-0F5D15647B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94166" y="6020119"/>
            <a:ext cx="761999" cy="761999"/>
          </a:xfrm>
          <a:prstGeom prst="rect">
            <a:avLst/>
          </a:prstGeom>
        </p:spPr>
      </p:pic>
      <p:sp>
        <p:nvSpPr>
          <p:cNvPr id="2" name="Rectangle: Folded Corner 1">
            <a:extLst>
              <a:ext uri="{FF2B5EF4-FFF2-40B4-BE49-F238E27FC236}">
                <a16:creationId xmlns:a16="http://schemas.microsoft.com/office/drawing/2014/main" id="{0771ECF8-762A-B5FD-3285-DE0270E64971}"/>
              </a:ext>
            </a:extLst>
          </p:cNvPr>
          <p:cNvSpPr/>
          <p:nvPr/>
        </p:nvSpPr>
        <p:spPr>
          <a:xfrm>
            <a:off x="397809" y="1711590"/>
            <a:ext cx="3703863" cy="1011450"/>
          </a:xfrm>
          <a:prstGeom prst="foldedCorner">
            <a:avLst>
              <a:gd name="adj" fmla="val 2321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How it works</a:t>
            </a:r>
            <a:br>
              <a:rPr lang="en-GB" sz="1300" b="1" i="0">
                <a:solidFill>
                  <a:srgbClr val="0070C0"/>
                </a:solidFill>
                <a:effectLst/>
                <a:latin typeface="Arial" panose="020B0604020202020204" pitchFamily="34" charset="0"/>
                <a:cs typeface="Arial" panose="020B0604020202020204" pitchFamily="34" charset="0"/>
              </a:rPr>
            </a:br>
            <a:endParaRPr lang="en-GB" sz="700">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Patients can access this feature by selecting ‘Services’ icon and then clicking ‘Check for available GP appointments’</a:t>
            </a:r>
          </a:p>
        </p:txBody>
      </p:sp>
      <p:pic>
        <p:nvPicPr>
          <p:cNvPr id="3" name="Graphic 2" descr="Cursor with solid fill">
            <a:extLst>
              <a:ext uri="{FF2B5EF4-FFF2-40B4-BE49-F238E27FC236}">
                <a16:creationId xmlns:a16="http://schemas.microsoft.com/office/drawing/2014/main" id="{CEE93599-3856-EA5C-3995-3D99FC48EBA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459483" y="2020272"/>
            <a:ext cx="414432" cy="414432"/>
          </a:xfrm>
          <a:prstGeom prst="rect">
            <a:avLst/>
          </a:prstGeom>
        </p:spPr>
      </p:pic>
      <p:pic>
        <p:nvPicPr>
          <p:cNvPr id="14" name="Picture 13">
            <a:extLst>
              <a:ext uri="{FF2B5EF4-FFF2-40B4-BE49-F238E27FC236}">
                <a16:creationId xmlns:a16="http://schemas.microsoft.com/office/drawing/2014/main" id="{8AB75797-205E-7982-EBA6-A150A11BC256}"/>
              </a:ext>
            </a:extLst>
          </p:cNvPr>
          <p:cNvPicPr>
            <a:picLocks noChangeAspect="1"/>
          </p:cNvPicPr>
          <p:nvPr/>
        </p:nvPicPr>
        <p:blipFill>
          <a:blip r:embed="rId10">
            <a:clrChange>
              <a:clrFrom>
                <a:srgbClr val="F6F8F8"/>
              </a:clrFrom>
              <a:clrTo>
                <a:srgbClr val="F6F8F8">
                  <a:alpha val="0"/>
                </a:srgbClr>
              </a:clrTo>
            </a:clrChange>
          </a:blip>
          <a:stretch>
            <a:fillRect/>
          </a:stretch>
        </p:blipFill>
        <p:spPr>
          <a:xfrm>
            <a:off x="551807" y="2653190"/>
            <a:ext cx="3078369" cy="2178091"/>
          </a:xfrm>
          <a:prstGeom prst="rect">
            <a:avLst/>
          </a:prstGeom>
        </p:spPr>
      </p:pic>
      <p:sp>
        <p:nvSpPr>
          <p:cNvPr id="52" name="Rectangle: Folded Corner 51">
            <a:extLst>
              <a:ext uri="{FF2B5EF4-FFF2-40B4-BE49-F238E27FC236}">
                <a16:creationId xmlns:a16="http://schemas.microsoft.com/office/drawing/2014/main" id="{155C88C6-F578-A37C-2B60-5EF31AC2A560}"/>
              </a:ext>
            </a:extLst>
          </p:cNvPr>
          <p:cNvSpPr/>
          <p:nvPr/>
        </p:nvSpPr>
        <p:spPr>
          <a:xfrm>
            <a:off x="8510643" y="1725841"/>
            <a:ext cx="3437517" cy="2795547"/>
          </a:xfrm>
          <a:prstGeom prst="foldedCorner">
            <a:avLst>
              <a:gd name="adj" fmla="val 1154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Naming appointments</a:t>
            </a:r>
            <a:br>
              <a:rPr lang="en-GB" sz="1300" b="1" i="0">
                <a:solidFill>
                  <a:srgbClr val="0070C0"/>
                </a:solidFill>
                <a:effectLst/>
                <a:latin typeface="Arial" panose="020B0604020202020204" pitchFamily="34" charset="0"/>
                <a:cs typeface="Arial" panose="020B0604020202020204" pitchFamily="34" charset="0"/>
              </a:rPr>
            </a:br>
            <a:endParaRPr lang="en-GB" sz="1000">
              <a:latin typeface="Arial" panose="020B0604020202020204" pitchFamily="34" charset="0"/>
              <a:cs typeface="Arial" panose="020B0604020202020204" pitchFamily="34" charset="0"/>
            </a:endParaRPr>
          </a:p>
          <a:p>
            <a:pPr lvl="1"/>
            <a:r>
              <a:rPr lang="en-GB" sz="1200" b="0" i="0">
                <a:solidFill>
                  <a:srgbClr val="000000"/>
                </a:solidFill>
                <a:effectLst/>
                <a:latin typeface="Arial" panose="020B0604020202020204" pitchFamily="34" charset="0"/>
                <a:cs typeface="Arial" panose="020B0604020202020204" pitchFamily="34" charset="0"/>
              </a:rPr>
              <a:t>Use simple language when naming appointments so patients know what they are for - avoid clinical terms</a:t>
            </a:r>
          </a:p>
          <a:p>
            <a:pPr lvl="1"/>
            <a:endParaRPr lang="en-GB" sz="1200">
              <a:solidFill>
                <a:schemeClr val="tx1"/>
              </a:solidFill>
              <a:latin typeface="Arial" panose="020B0604020202020204" pitchFamily="34" charset="0"/>
              <a:cs typeface="Arial" panose="020B0604020202020204" pitchFamily="34" charset="0"/>
            </a:endParaRPr>
          </a:p>
          <a:p>
            <a:pPr lvl="1"/>
            <a:r>
              <a:rPr lang="en-GB" sz="1200" b="0" i="0">
                <a:solidFill>
                  <a:srgbClr val="000000"/>
                </a:solidFill>
                <a:effectLst/>
                <a:latin typeface="Arial" panose="020B0604020202020204" pitchFamily="34" charset="0"/>
                <a:cs typeface="Arial" panose="020B0604020202020204" pitchFamily="34" charset="0"/>
              </a:rPr>
              <a:t>Make the appointment type clear, e</a:t>
            </a:r>
            <a:r>
              <a:rPr lang="en-GB" sz="1200">
                <a:solidFill>
                  <a:srgbClr val="000000"/>
                </a:solidFill>
                <a:latin typeface="Arial" panose="020B0604020202020204" pitchFamily="34" charset="0"/>
                <a:cs typeface="Arial" panose="020B0604020202020204" pitchFamily="34" charset="0"/>
              </a:rPr>
              <a:t>.g. phone or online</a:t>
            </a:r>
          </a:p>
          <a:p>
            <a:pPr lvl="1"/>
            <a:endParaRPr lang="en-GB" sz="1200" b="0" i="0">
              <a:solidFill>
                <a:schemeClr val="tx1"/>
              </a:solidFill>
              <a:effectLst/>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Clearly state the purpose of the appointment and the patient group it’s for</a:t>
            </a:r>
          </a:p>
          <a:p>
            <a:endParaRPr lang="en-GB" sz="1200">
              <a:solidFill>
                <a:schemeClr val="tx1"/>
              </a:solidFill>
              <a:latin typeface="Arial" panose="020B0604020202020204" pitchFamily="34" charset="0"/>
              <a:cs typeface="Arial" panose="020B0604020202020204" pitchFamily="34" charset="0"/>
            </a:endParaRPr>
          </a:p>
          <a:p>
            <a:pPr lvl="1"/>
            <a:r>
              <a:rPr lang="en-GB" sz="1200" b="0" i="0">
                <a:solidFill>
                  <a:srgbClr val="000000"/>
                </a:solidFill>
                <a:effectLst/>
                <a:latin typeface="Arial" panose="020B0604020202020204" pitchFamily="34" charset="0"/>
                <a:cs typeface="Arial" panose="020B0604020202020204" pitchFamily="34" charset="0"/>
              </a:rPr>
              <a:t>Click</a:t>
            </a:r>
            <a:r>
              <a:rPr lang="en-GB" sz="1200" b="0" i="0">
                <a:solidFill>
                  <a:schemeClr val="tx1"/>
                </a:solidFill>
                <a:effectLst/>
                <a:latin typeface="Arial" panose="020B0604020202020204" pitchFamily="34" charset="0"/>
                <a:cs typeface="Arial" panose="020B0604020202020204" pitchFamily="34" charset="0"/>
              </a:rPr>
              <a:t> </a:t>
            </a:r>
            <a:r>
              <a:rPr lang="en-GB" sz="1200" b="0" i="0">
                <a:solidFill>
                  <a:schemeClr val="accent2"/>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here</a:t>
            </a:r>
            <a:r>
              <a:rPr lang="en-GB" sz="1200" b="0" i="0">
                <a:solidFill>
                  <a:schemeClr val="tx1"/>
                </a:solidFill>
                <a:effectLst/>
                <a:latin typeface="Arial" panose="020B0604020202020204" pitchFamily="34" charset="0"/>
                <a:cs typeface="Arial" panose="020B0604020202020204" pitchFamily="34" charset="0"/>
              </a:rPr>
              <a:t> </a:t>
            </a:r>
            <a:r>
              <a:rPr lang="en-GB" sz="1200" b="0" i="0">
                <a:solidFill>
                  <a:srgbClr val="000000"/>
                </a:solidFill>
                <a:effectLst/>
                <a:latin typeface="Arial" panose="020B0604020202020204" pitchFamily="34" charset="0"/>
                <a:cs typeface="Arial" panose="020B0604020202020204" pitchFamily="34" charset="0"/>
              </a:rPr>
              <a:t>for </a:t>
            </a:r>
            <a:r>
              <a:rPr lang="en-GB" sz="1200">
                <a:solidFill>
                  <a:srgbClr val="000000"/>
                </a:solidFill>
                <a:latin typeface="Arial" panose="020B0604020202020204" pitchFamily="34" charset="0"/>
                <a:cs typeface="Arial" panose="020B0604020202020204" pitchFamily="34" charset="0"/>
              </a:rPr>
              <a:t>instructions on naming appointments in your clinical system. </a:t>
            </a:r>
          </a:p>
        </p:txBody>
      </p:sp>
      <p:pic>
        <p:nvPicPr>
          <p:cNvPr id="53" name="Graphic 52" descr="Checkbox Ticked with solid fill">
            <a:extLst>
              <a:ext uri="{FF2B5EF4-FFF2-40B4-BE49-F238E27FC236}">
                <a16:creationId xmlns:a16="http://schemas.microsoft.com/office/drawing/2014/main" id="{0AC88648-A379-0952-4AEA-3601FAD1CD5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36933" y="2781186"/>
            <a:ext cx="487683" cy="487683"/>
          </a:xfrm>
          <a:prstGeom prst="rect">
            <a:avLst/>
          </a:prstGeom>
        </p:spPr>
      </p:pic>
      <p:pic>
        <p:nvPicPr>
          <p:cNvPr id="54" name="Graphic 53" descr="Checkbox Ticked with solid fill">
            <a:extLst>
              <a:ext uri="{FF2B5EF4-FFF2-40B4-BE49-F238E27FC236}">
                <a16:creationId xmlns:a16="http://schemas.microsoft.com/office/drawing/2014/main" id="{5ED3492F-3F05-5B63-D3E4-8165AB5AC84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29001" y="3328288"/>
            <a:ext cx="487684" cy="487684"/>
          </a:xfrm>
          <a:prstGeom prst="rect">
            <a:avLst/>
          </a:prstGeom>
        </p:spPr>
      </p:pic>
      <p:pic>
        <p:nvPicPr>
          <p:cNvPr id="55" name="Graphic 54" descr="Checkbox Ticked with solid fill">
            <a:extLst>
              <a:ext uri="{FF2B5EF4-FFF2-40B4-BE49-F238E27FC236}">
                <a16:creationId xmlns:a16="http://schemas.microsoft.com/office/drawing/2014/main" id="{D8E93215-4C5D-F2B8-1A8D-23C0B27AA5F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29001" y="2035198"/>
            <a:ext cx="487683" cy="487683"/>
          </a:xfrm>
          <a:prstGeom prst="rect">
            <a:avLst/>
          </a:prstGeom>
        </p:spPr>
      </p:pic>
      <p:pic>
        <p:nvPicPr>
          <p:cNvPr id="57" name="Graphic 56" descr="Clipboard Ticked outline">
            <a:extLst>
              <a:ext uri="{FF2B5EF4-FFF2-40B4-BE49-F238E27FC236}">
                <a16:creationId xmlns:a16="http://schemas.microsoft.com/office/drawing/2014/main" id="{7A04BE41-6662-9D0E-F30D-A50C6DF0553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65626" y="3917889"/>
            <a:ext cx="414432" cy="414432"/>
          </a:xfrm>
          <a:prstGeom prst="rect">
            <a:avLst/>
          </a:prstGeom>
        </p:spPr>
      </p:pic>
      <p:sp>
        <p:nvSpPr>
          <p:cNvPr id="4103" name="Rectangle: Top Corners Rounded 4102">
            <a:extLst>
              <a:ext uri="{FF2B5EF4-FFF2-40B4-BE49-F238E27FC236}">
                <a16:creationId xmlns:a16="http://schemas.microsoft.com/office/drawing/2014/main" id="{7C604A93-F706-2AC2-451F-EB9486B63A08}"/>
              </a:ext>
            </a:extLst>
          </p:cNvPr>
          <p:cNvSpPr/>
          <p:nvPr/>
        </p:nvSpPr>
        <p:spPr>
          <a:xfrm>
            <a:off x="837612" y="4890396"/>
            <a:ext cx="5526885" cy="1770630"/>
          </a:xfrm>
          <a:prstGeom prst="round2SameRect">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a typeface="+mn-ea"/>
              <a:cs typeface="+mn-cs"/>
            </a:endParaRPr>
          </a:p>
        </p:txBody>
      </p:sp>
      <p:sp>
        <p:nvSpPr>
          <p:cNvPr id="4104" name="Oval 4103">
            <a:extLst>
              <a:ext uri="{FF2B5EF4-FFF2-40B4-BE49-F238E27FC236}">
                <a16:creationId xmlns:a16="http://schemas.microsoft.com/office/drawing/2014/main" id="{3476D787-E6D8-8CB3-A74B-99B607643736}"/>
              </a:ext>
            </a:extLst>
          </p:cNvPr>
          <p:cNvSpPr/>
          <p:nvPr/>
        </p:nvSpPr>
        <p:spPr>
          <a:xfrm>
            <a:off x="488544" y="4841553"/>
            <a:ext cx="570325" cy="58882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05" name="Graphic 4104" descr="Lights On with solid fill">
            <a:extLst>
              <a:ext uri="{FF2B5EF4-FFF2-40B4-BE49-F238E27FC236}">
                <a16:creationId xmlns:a16="http://schemas.microsoft.com/office/drawing/2014/main" id="{EF0ED844-66E9-335C-CF32-0EF8BE44DEA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7327" y="4889499"/>
            <a:ext cx="417141" cy="417141"/>
          </a:xfrm>
          <a:prstGeom prst="rect">
            <a:avLst/>
          </a:prstGeom>
        </p:spPr>
      </p:pic>
      <p:sp>
        <p:nvSpPr>
          <p:cNvPr id="4106" name="TextBox 4105">
            <a:extLst>
              <a:ext uri="{FF2B5EF4-FFF2-40B4-BE49-F238E27FC236}">
                <a16:creationId xmlns:a16="http://schemas.microsoft.com/office/drawing/2014/main" id="{CA35BD62-2EB8-A333-6953-218994629876}"/>
              </a:ext>
            </a:extLst>
          </p:cNvPr>
          <p:cNvSpPr txBox="1"/>
          <p:nvPr/>
        </p:nvSpPr>
        <p:spPr>
          <a:xfrm>
            <a:off x="1011046" y="4963884"/>
            <a:ext cx="4084530" cy="292388"/>
          </a:xfrm>
          <a:prstGeom prst="rect">
            <a:avLst/>
          </a:prstGeom>
          <a:noFill/>
        </p:spPr>
        <p:txBody>
          <a:bodyPr wrap="square">
            <a:spAutoFit/>
          </a:bodyPr>
          <a:lstStyle/>
          <a:p>
            <a:r>
              <a:rPr lang="en-GB" sz="1300" b="1">
                <a:solidFill>
                  <a:prstClr val="black"/>
                </a:solidFill>
                <a:latin typeface="Arial" panose="020B0604020202020204" pitchFamily="34" charset="0"/>
                <a:cs typeface="Arial" panose="020B0604020202020204" pitchFamily="34" charset="0"/>
              </a:rPr>
              <a:t>Tips for practices</a:t>
            </a:r>
          </a:p>
        </p:txBody>
      </p:sp>
      <p:sp>
        <p:nvSpPr>
          <p:cNvPr id="4107" name="TextBox 4106">
            <a:extLst>
              <a:ext uri="{FF2B5EF4-FFF2-40B4-BE49-F238E27FC236}">
                <a16:creationId xmlns:a16="http://schemas.microsoft.com/office/drawing/2014/main" id="{E9931366-B05E-7635-F4ED-328F045646A6}"/>
              </a:ext>
            </a:extLst>
          </p:cNvPr>
          <p:cNvSpPr txBox="1"/>
          <p:nvPr/>
        </p:nvSpPr>
        <p:spPr>
          <a:xfrm>
            <a:off x="855750" y="5313204"/>
            <a:ext cx="5408701" cy="1331134"/>
          </a:xfrm>
          <a:prstGeom prst="rect">
            <a:avLst/>
          </a:prstGeom>
          <a:noFill/>
        </p:spPr>
        <p:txBody>
          <a:bodyPr wrap="square">
            <a:spAutoFit/>
          </a:bodyPr>
          <a:lstStyle/>
          <a:p>
            <a:pPr lvl="1"/>
            <a:r>
              <a:rPr lang="en-GB" sz="1200">
                <a:solidFill>
                  <a:srgbClr val="000000"/>
                </a:solidFill>
                <a:latin typeface="Arial" panose="020B0604020202020204" pitchFamily="34" charset="0"/>
                <a:cs typeface="Arial" panose="020B0604020202020204" pitchFamily="34" charset="0"/>
              </a:rPr>
              <a:t>Try to open up appointments for online booking in a staged approach and gradually extend the number and type of appointments enabled</a:t>
            </a:r>
          </a:p>
          <a:p>
            <a:pPr lvl="1"/>
            <a:endParaRPr lang="en-GB" sz="1000">
              <a:solidFill>
                <a:srgbClr val="000000"/>
              </a:solidFill>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See guidance on improving accuracy of appointment recording </a:t>
            </a:r>
            <a:r>
              <a:rPr lang="en-GB" sz="1200">
                <a:solidFill>
                  <a:srgbClr val="000000"/>
                </a:solidFill>
                <a:latin typeface="Arial" panose="020B0604020202020204" pitchFamily="34" charset="0"/>
                <a:cs typeface="Arial" panose="020B0604020202020204" pitchFamily="34" charset="0"/>
                <a:hlinkClick r:id="rId18"/>
              </a:rPr>
              <a:t>here</a:t>
            </a:r>
            <a:endParaRPr lang="en-GB" sz="1200">
              <a:solidFill>
                <a:srgbClr val="000000"/>
              </a:solidFill>
              <a:latin typeface="Arial" panose="020B0604020202020204" pitchFamily="34" charset="0"/>
              <a:cs typeface="Arial" panose="020B0604020202020204" pitchFamily="34" charset="0"/>
            </a:endParaRPr>
          </a:p>
          <a:p>
            <a:pPr lvl="1"/>
            <a:endParaRPr lang="en-GB" sz="1000">
              <a:solidFill>
                <a:schemeClr val="tx1"/>
              </a:solidFill>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Let your patients know if you are using this service – use these promotional </a:t>
            </a:r>
            <a:r>
              <a:rPr lang="en-GB" sz="1200">
                <a:solidFill>
                  <a:schemeClr val="tx1"/>
                </a:solidFill>
                <a:latin typeface="Arial" panose="020B0604020202020204" pitchFamily="34" charset="0"/>
                <a:cs typeface="Arial" panose="020B0604020202020204" pitchFamily="34" charset="0"/>
                <a:hlinkClick r:id="rId19"/>
              </a:rPr>
              <a:t>resources</a:t>
            </a:r>
            <a:r>
              <a:rPr lang="en-GB" sz="1200">
                <a:solidFill>
                  <a:schemeClr val="tx1"/>
                </a:solidFill>
                <a:latin typeface="Arial" panose="020B0604020202020204" pitchFamily="34" charset="0"/>
                <a:cs typeface="Arial" panose="020B0604020202020204" pitchFamily="34" charset="0"/>
              </a:rPr>
              <a:t> </a:t>
            </a:r>
            <a:r>
              <a:rPr lang="en-GB" sz="1200">
                <a:solidFill>
                  <a:srgbClr val="000000"/>
                </a:solidFill>
                <a:latin typeface="Arial" panose="020B0604020202020204" pitchFamily="34" charset="0"/>
                <a:cs typeface="Arial" panose="020B0604020202020204" pitchFamily="34" charset="0"/>
              </a:rPr>
              <a:t>or signpost them to further support </a:t>
            </a:r>
            <a:r>
              <a:rPr lang="en-GB" sz="1200">
                <a:solidFill>
                  <a:schemeClr val="tx1"/>
                </a:solidFill>
                <a:latin typeface="Arial" panose="020B0604020202020204" pitchFamily="34" charset="0"/>
                <a:cs typeface="Arial" panose="020B0604020202020204" pitchFamily="34" charset="0"/>
                <a:hlinkClick r:id="rId3"/>
              </a:rPr>
              <a:t>here</a:t>
            </a:r>
            <a:endParaRPr lang="en-GB" sz="1200">
              <a:solidFill>
                <a:schemeClr val="tx1"/>
              </a:solidFill>
              <a:latin typeface="Arial" panose="020B0604020202020204" pitchFamily="34" charset="0"/>
              <a:cs typeface="Arial" panose="020B0604020202020204" pitchFamily="34" charset="0"/>
            </a:endParaRPr>
          </a:p>
        </p:txBody>
      </p:sp>
      <p:pic>
        <p:nvPicPr>
          <p:cNvPr id="4108" name="Graphic 4107" descr="Logarithmic Graph outline">
            <a:extLst>
              <a:ext uri="{FF2B5EF4-FFF2-40B4-BE49-F238E27FC236}">
                <a16:creationId xmlns:a16="http://schemas.microsoft.com/office/drawing/2014/main" id="{3BD53DCE-8451-03C8-179A-ED6AD8B1A10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30611" y="5315016"/>
            <a:ext cx="414432" cy="414432"/>
          </a:xfrm>
          <a:prstGeom prst="rect">
            <a:avLst/>
          </a:prstGeom>
        </p:spPr>
      </p:pic>
      <p:pic>
        <p:nvPicPr>
          <p:cNvPr id="4109" name="Graphic 4108" descr="Chat bubble outline">
            <a:extLst>
              <a:ext uri="{FF2B5EF4-FFF2-40B4-BE49-F238E27FC236}">
                <a16:creationId xmlns:a16="http://schemas.microsoft.com/office/drawing/2014/main" id="{52453F10-10A4-5C9F-B8DC-BE220749227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48465" y="6201099"/>
            <a:ext cx="410841" cy="410841"/>
          </a:xfrm>
          <a:prstGeom prst="rect">
            <a:avLst/>
          </a:prstGeom>
        </p:spPr>
      </p:pic>
      <p:pic>
        <p:nvPicPr>
          <p:cNvPr id="4110" name="Graphic 4109" descr="List with solid fill">
            <a:extLst>
              <a:ext uri="{FF2B5EF4-FFF2-40B4-BE49-F238E27FC236}">
                <a16:creationId xmlns:a16="http://schemas.microsoft.com/office/drawing/2014/main" id="{CCA123E5-DE17-C280-5D37-A0B1F374CDD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41175" y="5809412"/>
            <a:ext cx="414433" cy="342844"/>
          </a:xfrm>
          <a:prstGeom prst="rect">
            <a:avLst/>
          </a:prstGeom>
        </p:spPr>
      </p:pic>
      <p:sp>
        <p:nvSpPr>
          <p:cNvPr id="4111" name="Speech Bubble: Rectangle 4110">
            <a:extLst>
              <a:ext uri="{FF2B5EF4-FFF2-40B4-BE49-F238E27FC236}">
                <a16:creationId xmlns:a16="http://schemas.microsoft.com/office/drawing/2014/main" id="{A6B8BBCC-C222-9A90-FFF9-E443C77D2B0D}"/>
              </a:ext>
            </a:extLst>
          </p:cNvPr>
          <p:cNvSpPr/>
          <p:nvPr/>
        </p:nvSpPr>
        <p:spPr>
          <a:xfrm>
            <a:off x="4276742" y="1740150"/>
            <a:ext cx="4052249" cy="2798094"/>
          </a:xfrm>
          <a:prstGeom prst="wedgeRectCallout">
            <a:avLst>
              <a:gd name="adj1" fmla="val -20738"/>
              <a:gd name="adj2" fmla="val 5626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br>
              <a:rPr lang="en-GB" sz="1200" b="1" i="0">
                <a:solidFill>
                  <a:srgbClr val="0070C0"/>
                </a:solidFill>
                <a:effectLst/>
                <a:latin typeface="Arial" panose="020B0604020202020204" pitchFamily="34" charset="0"/>
                <a:cs typeface="Arial" panose="020B0604020202020204" pitchFamily="34" charset="0"/>
              </a:rPr>
            </a:br>
            <a:endParaRPr lang="en-GB" sz="800" b="1">
              <a:solidFill>
                <a:schemeClr val="tx1"/>
              </a:solidFill>
              <a:latin typeface="Arial" panose="020B0604020202020204" pitchFamily="34" charset="0"/>
              <a:cs typeface="Arial" panose="020B0604020202020204" pitchFamily="34" charset="0"/>
            </a:endParaRPr>
          </a:p>
          <a:p>
            <a:r>
              <a:rPr lang="en-GB" sz="1200">
                <a:solidFill>
                  <a:srgbClr val="000000"/>
                </a:solidFill>
                <a:latin typeface="Arial" panose="020B0604020202020204" pitchFamily="34" charset="0"/>
                <a:cs typeface="Arial" panose="020B0604020202020204" pitchFamily="34" charset="0"/>
              </a:rPr>
              <a:t>You’ll need to enable online appointment booking. </a:t>
            </a:r>
            <a:r>
              <a:rPr lang="en-GB" sz="1200" b="0" i="0">
                <a:solidFill>
                  <a:srgbClr val="000000"/>
                </a:solidFill>
                <a:effectLst/>
                <a:latin typeface="Arial" panose="020B0604020202020204" pitchFamily="34" charset="0"/>
                <a:cs typeface="Arial" panose="020B0604020202020204" pitchFamily="34" charset="0"/>
              </a:rPr>
              <a:t>The NHS App will show any appointments you have made available for online booking within the </a:t>
            </a:r>
            <a:r>
              <a:rPr lang="en-GB" sz="1200" b="1" i="0">
                <a:solidFill>
                  <a:srgbClr val="000000"/>
                </a:solidFill>
                <a:effectLst/>
                <a:latin typeface="Arial" panose="020B0604020202020204" pitchFamily="34" charset="0"/>
                <a:cs typeface="Arial" panose="020B0604020202020204" pitchFamily="34" charset="0"/>
              </a:rPr>
              <a:t>next 16 weeks</a:t>
            </a:r>
            <a:r>
              <a:rPr lang="en-GB" sz="1200" b="0" i="0">
                <a:solidFill>
                  <a:srgbClr val="000000"/>
                </a:solidFill>
                <a:effectLst/>
                <a:latin typeface="Arial" panose="020B0604020202020204" pitchFamily="34" charset="0"/>
                <a:cs typeface="Arial" panose="020B0604020202020204" pitchFamily="34" charset="0"/>
              </a:rPr>
              <a:t>, but you can decide how far in advance appointments are available to book. </a:t>
            </a:r>
          </a:p>
          <a:p>
            <a:endParaRPr lang="en-GB" sz="1050">
              <a:solidFill>
                <a:schemeClr val="tx1"/>
              </a:solidFill>
              <a:latin typeface="Arial" panose="020B0604020202020204" pitchFamily="34" charset="0"/>
              <a:cs typeface="Arial" panose="020B0604020202020204" pitchFamily="34" charset="0"/>
            </a:endParaRPr>
          </a:p>
          <a:p>
            <a:pPr lvl="1"/>
            <a:r>
              <a:rPr lang="en-GB" sz="1200" b="0" i="0">
                <a:solidFill>
                  <a:srgbClr val="000000"/>
                </a:solidFill>
                <a:effectLst/>
                <a:latin typeface="Arial" panose="020B0604020202020204" pitchFamily="34" charset="0"/>
                <a:cs typeface="Arial" panose="020B0604020202020204" pitchFamily="34" charset="0"/>
              </a:rPr>
              <a:t>Click</a:t>
            </a:r>
            <a:r>
              <a:rPr lang="en-GB" sz="1200" b="0" i="0">
                <a:solidFill>
                  <a:schemeClr val="tx1"/>
                </a:solidFill>
                <a:effectLst/>
                <a:latin typeface="Arial" panose="020B0604020202020204" pitchFamily="34" charset="0"/>
                <a:cs typeface="Arial" panose="020B0604020202020204" pitchFamily="34" charset="0"/>
              </a:rPr>
              <a:t> </a:t>
            </a:r>
            <a:r>
              <a:rPr lang="en-GB" sz="1200" b="0" i="0">
                <a:solidFill>
                  <a:schemeClr val="accent2"/>
                </a:solidFill>
                <a:effectLst/>
                <a:latin typeface="Arial" panose="020B0604020202020204" pitchFamily="34" charset="0"/>
                <a:cs typeface="Arial" panose="020B0604020202020204" pitchFamily="34" charset="0"/>
                <a:hlinkClick r:id="rId26">
                  <a:extLst>
                    <a:ext uri="{A12FA001-AC4F-418D-AE19-62706E023703}">
                      <ahyp:hlinkClr xmlns:ahyp="http://schemas.microsoft.com/office/drawing/2018/hyperlinkcolor" val="tx"/>
                    </a:ext>
                  </a:extLst>
                </a:hlinkClick>
              </a:rPr>
              <a:t>here</a:t>
            </a:r>
            <a:r>
              <a:rPr lang="en-GB" sz="1200" b="0" i="0">
                <a:solidFill>
                  <a:schemeClr val="tx1"/>
                </a:solidFill>
                <a:effectLst/>
                <a:latin typeface="Arial" panose="020B0604020202020204" pitchFamily="34" charset="0"/>
                <a:cs typeface="Arial" panose="020B0604020202020204" pitchFamily="34" charset="0"/>
              </a:rPr>
              <a:t> </a:t>
            </a:r>
            <a:r>
              <a:rPr lang="en-GB" sz="1200" b="0" i="0">
                <a:solidFill>
                  <a:srgbClr val="000000"/>
                </a:solidFill>
                <a:effectLst/>
                <a:latin typeface="Arial" panose="020B0604020202020204" pitchFamily="34" charset="0"/>
                <a:cs typeface="Arial" panose="020B0604020202020204" pitchFamily="34" charset="0"/>
              </a:rPr>
              <a:t>for guidance on how to make appointments available within your clinical system. </a:t>
            </a:r>
            <a:r>
              <a:rPr lang="en-GB" sz="1200">
                <a:solidFill>
                  <a:srgbClr val="000000"/>
                </a:solidFill>
                <a:latin typeface="Arial" panose="020B0604020202020204" pitchFamily="34" charset="0"/>
                <a:cs typeface="Arial" panose="020B0604020202020204" pitchFamily="34" charset="0"/>
              </a:rPr>
              <a:t>Set up a </a:t>
            </a:r>
            <a:r>
              <a:rPr lang="en-GB" sz="1200">
                <a:solidFill>
                  <a:srgbClr val="000000"/>
                </a:solidFill>
                <a:latin typeface="Arial" panose="020B0604020202020204" pitchFamily="34" charset="0"/>
                <a:cs typeface="Arial" panose="020B0604020202020204" pitchFamily="34" charset="0"/>
                <a:hlinkClick r:id="rId27"/>
              </a:rPr>
              <a:t>test patient</a:t>
            </a:r>
            <a:r>
              <a:rPr lang="en-GB" sz="1200">
                <a:solidFill>
                  <a:srgbClr val="000000"/>
                </a:solidFill>
                <a:latin typeface="Arial" panose="020B0604020202020204" pitchFamily="34" charset="0"/>
                <a:cs typeface="Arial" panose="020B0604020202020204" pitchFamily="34" charset="0"/>
              </a:rPr>
              <a:t> once you’ve amended the settings to see how it appears in the app.</a:t>
            </a:r>
          </a:p>
          <a:p>
            <a:pPr lvl="1"/>
            <a:endParaRPr lang="en-GB" sz="1050">
              <a:solidFill>
                <a:schemeClr val="tx1"/>
              </a:solidFill>
              <a:latin typeface="Arial" panose="020B0604020202020204" pitchFamily="34" charset="0"/>
              <a:cs typeface="Arial" panose="020B0604020202020204" pitchFamily="34" charset="0"/>
            </a:endParaRPr>
          </a:p>
          <a:p>
            <a:pPr lvl="1"/>
            <a:r>
              <a:rPr lang="en-GB" sz="1200">
                <a:solidFill>
                  <a:schemeClr val="tx1"/>
                </a:solidFill>
                <a:latin typeface="Arial" panose="020B0604020202020204" pitchFamily="34" charset="0"/>
                <a:cs typeface="Arial" panose="020B0604020202020204" pitchFamily="34" charset="0"/>
              </a:rPr>
              <a:t>Click </a:t>
            </a:r>
            <a:r>
              <a:rPr lang="en-GB" sz="1200">
                <a:solidFill>
                  <a:schemeClr val="tx1"/>
                </a:solidFill>
                <a:latin typeface="Arial" panose="020B0604020202020204" pitchFamily="34" charset="0"/>
                <a:cs typeface="Arial" panose="020B0604020202020204" pitchFamily="34" charset="0"/>
                <a:hlinkClick r:id="rId28"/>
              </a:rPr>
              <a:t>here</a:t>
            </a:r>
            <a:r>
              <a:rPr lang="en-GB" sz="1200">
                <a:solidFill>
                  <a:schemeClr val="tx1"/>
                </a:solidFill>
                <a:latin typeface="Arial" panose="020B0604020202020204" pitchFamily="34" charset="0"/>
                <a:cs typeface="Arial" panose="020B0604020202020204" pitchFamily="34" charset="0"/>
              </a:rPr>
              <a:t> </a:t>
            </a:r>
            <a:r>
              <a:rPr lang="en-GB" sz="1200">
                <a:solidFill>
                  <a:srgbClr val="000000"/>
                </a:solidFill>
                <a:latin typeface="Arial" panose="020B0604020202020204" pitchFamily="34" charset="0"/>
                <a:cs typeface="Arial" panose="020B0604020202020204" pitchFamily="34" charset="0"/>
              </a:rPr>
              <a:t>for some tips on features you can use to support your processes</a:t>
            </a:r>
          </a:p>
          <a:p>
            <a:pPr lvl="1"/>
            <a:endParaRPr lang="en-GB" sz="1200">
              <a:solidFill>
                <a:srgbClr val="000000"/>
              </a:solidFill>
              <a:latin typeface="Arial" panose="020B0604020202020204" pitchFamily="34" charset="0"/>
              <a:cs typeface="Arial" panose="020B0604020202020204" pitchFamily="34" charset="0"/>
            </a:endParaRPr>
          </a:p>
          <a:p>
            <a:endParaRPr lang="en-GB" sz="1200" b="0" i="0">
              <a:solidFill>
                <a:schemeClr val="tx1"/>
              </a:solidFill>
              <a:effectLst/>
              <a:latin typeface="Arial" panose="020B0604020202020204" pitchFamily="34" charset="0"/>
              <a:cs typeface="Arial" panose="020B0604020202020204" pitchFamily="34" charset="0"/>
            </a:endParaRPr>
          </a:p>
        </p:txBody>
      </p:sp>
      <p:sp>
        <p:nvSpPr>
          <p:cNvPr id="4112" name="Rectangle: Single Corner Rounded 4111">
            <a:extLst>
              <a:ext uri="{FF2B5EF4-FFF2-40B4-BE49-F238E27FC236}">
                <a16:creationId xmlns:a16="http://schemas.microsoft.com/office/drawing/2014/main" id="{F870CC3D-B037-A4EF-2D2D-A1AD8C944E12}"/>
              </a:ext>
            </a:extLst>
          </p:cNvPr>
          <p:cNvSpPr/>
          <p:nvPr/>
        </p:nvSpPr>
        <p:spPr>
          <a:xfrm>
            <a:off x="4283324" y="1717290"/>
            <a:ext cx="4045668" cy="307709"/>
          </a:xfrm>
          <a:prstGeom prst="round1Rect">
            <a:avLst/>
          </a:prstGeom>
          <a:solidFill>
            <a:srgbClr val="C00000"/>
          </a:solidFill>
          <a:ln w="12700" cap="flat" cmpd="sng" algn="ctr">
            <a:noFill/>
            <a:prstDash val="solid"/>
            <a:miter lim="800000"/>
          </a:ln>
          <a:effectLst/>
        </p:spPr>
        <p:txBody>
          <a:bodyPr rtlCol="0" anchor="ctr"/>
          <a:lstStyle/>
          <a:p>
            <a:pPr marL="36000" marR="0" lvl="0" indent="0" defTabSz="91440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What your practice needs to do to set this up</a:t>
            </a:r>
            <a:endParaRPr kumimoji="0" lang="en-GB" sz="13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113" name="Graphic 4112" descr="Single gear with solid fill">
            <a:extLst>
              <a:ext uri="{FF2B5EF4-FFF2-40B4-BE49-F238E27FC236}">
                <a16:creationId xmlns:a16="http://schemas.microsoft.com/office/drawing/2014/main" id="{59B31EA9-085F-275C-4F48-14547F770696}"/>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362114" y="3975636"/>
            <a:ext cx="414432" cy="414432"/>
          </a:xfrm>
          <a:prstGeom prst="rect">
            <a:avLst/>
          </a:prstGeom>
        </p:spPr>
      </p:pic>
      <p:pic>
        <p:nvPicPr>
          <p:cNvPr id="4114" name="Graphic 4113" descr="List with solid fill">
            <a:extLst>
              <a:ext uri="{FF2B5EF4-FFF2-40B4-BE49-F238E27FC236}">
                <a16:creationId xmlns:a16="http://schemas.microsoft.com/office/drawing/2014/main" id="{5FD6C142-F7F9-F46C-7257-63881D0E34C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362113" y="3169318"/>
            <a:ext cx="414433" cy="342844"/>
          </a:xfrm>
          <a:prstGeom prst="rect">
            <a:avLst/>
          </a:prstGeom>
        </p:spPr>
      </p:pic>
      <p:sp>
        <p:nvSpPr>
          <p:cNvPr id="4115" name="Rectangle: Top Corners Rounded 4114">
            <a:extLst>
              <a:ext uri="{FF2B5EF4-FFF2-40B4-BE49-F238E27FC236}">
                <a16:creationId xmlns:a16="http://schemas.microsoft.com/office/drawing/2014/main" id="{2C23F6B9-0FE4-4196-F139-3DD18BCAA896}"/>
              </a:ext>
            </a:extLst>
          </p:cNvPr>
          <p:cNvSpPr/>
          <p:nvPr/>
        </p:nvSpPr>
        <p:spPr>
          <a:xfrm>
            <a:off x="6522289" y="4703749"/>
            <a:ext cx="4729356" cy="1977060"/>
          </a:xfrm>
          <a:prstGeom prst="round2SameRect">
            <a:avLst/>
          </a:prstGeom>
          <a:solidFill>
            <a:srgbClr val="B0C61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ndParaRPr>
          </a:p>
        </p:txBody>
      </p:sp>
      <p:sp>
        <p:nvSpPr>
          <p:cNvPr id="4116" name="TextBox 4115">
            <a:extLst>
              <a:ext uri="{FF2B5EF4-FFF2-40B4-BE49-F238E27FC236}">
                <a16:creationId xmlns:a16="http://schemas.microsoft.com/office/drawing/2014/main" id="{D79B745E-2022-3BB5-C303-4A9618022B23}"/>
              </a:ext>
            </a:extLst>
          </p:cNvPr>
          <p:cNvSpPr txBox="1"/>
          <p:nvPr/>
        </p:nvSpPr>
        <p:spPr>
          <a:xfrm>
            <a:off x="6546956" y="5067379"/>
            <a:ext cx="2522837" cy="1569660"/>
          </a:xfrm>
          <a:prstGeom prst="rect">
            <a:avLst/>
          </a:prstGeom>
          <a:noFill/>
        </p:spPr>
        <p:txBody>
          <a:bodyPr wrap="square">
            <a:spAutoFit/>
          </a:bodyPr>
          <a:lstStyle/>
          <a:p>
            <a:pPr lvl="1"/>
            <a:r>
              <a:rPr lang="en-GB" sz="1200">
                <a:solidFill>
                  <a:srgbClr val="000000"/>
                </a:solidFill>
                <a:latin typeface="Arial" panose="020B0604020202020204" pitchFamily="34" charset="0"/>
                <a:cs typeface="Arial" panose="020B0604020202020204" pitchFamily="34" charset="0"/>
              </a:rPr>
              <a:t>Relieves some of administrative workload by reducing patient phone calls and visits</a:t>
            </a:r>
          </a:p>
          <a:p>
            <a:pPr lvl="1"/>
            <a:endParaRPr lang="en-GB" sz="1200">
              <a:solidFill>
                <a:srgbClr val="000000"/>
              </a:solidFill>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Improved communication between patients and practices</a:t>
            </a:r>
          </a:p>
        </p:txBody>
      </p:sp>
      <p:sp>
        <p:nvSpPr>
          <p:cNvPr id="4117" name="Oval 4116">
            <a:extLst>
              <a:ext uri="{FF2B5EF4-FFF2-40B4-BE49-F238E27FC236}">
                <a16:creationId xmlns:a16="http://schemas.microsoft.com/office/drawing/2014/main" id="{7EF96CC8-6F15-396E-4A2C-49584111F69D}"/>
              </a:ext>
            </a:extLst>
          </p:cNvPr>
          <p:cNvSpPr/>
          <p:nvPr/>
        </p:nvSpPr>
        <p:spPr>
          <a:xfrm>
            <a:off x="10893790" y="4680247"/>
            <a:ext cx="570325" cy="588826"/>
          </a:xfrm>
          <a:prstGeom prst="ellipse">
            <a:avLst/>
          </a:prstGeom>
          <a:solidFill>
            <a:srgbClr val="F2F7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4118" name="TextBox 4117">
            <a:extLst>
              <a:ext uri="{FF2B5EF4-FFF2-40B4-BE49-F238E27FC236}">
                <a16:creationId xmlns:a16="http://schemas.microsoft.com/office/drawing/2014/main" id="{213937A2-9F1A-255D-213C-6E9A13FD2568}"/>
              </a:ext>
            </a:extLst>
          </p:cNvPr>
          <p:cNvSpPr txBox="1"/>
          <p:nvPr/>
        </p:nvSpPr>
        <p:spPr>
          <a:xfrm>
            <a:off x="6738509" y="4736996"/>
            <a:ext cx="4084530" cy="292388"/>
          </a:xfrm>
          <a:prstGeom prst="rect">
            <a:avLst/>
          </a:prstGeom>
          <a:noFill/>
        </p:spPr>
        <p:txBody>
          <a:bodyPr wrap="square">
            <a:spAutoFit/>
          </a:bodyPr>
          <a:lstStyle/>
          <a:p>
            <a:r>
              <a:rPr lang="en-GB" sz="1300" b="1">
                <a:solidFill>
                  <a:prstClr val="black"/>
                </a:solidFill>
                <a:latin typeface="Arial" panose="020B0604020202020204" pitchFamily="34" charset="0"/>
                <a:cs typeface="Arial" panose="020B0604020202020204" pitchFamily="34" charset="0"/>
              </a:rPr>
              <a:t>Benefits:</a:t>
            </a:r>
          </a:p>
        </p:txBody>
      </p:sp>
      <p:pic>
        <p:nvPicPr>
          <p:cNvPr id="4119" name="Graphic 4118" descr="Comment Like outline">
            <a:extLst>
              <a:ext uri="{FF2B5EF4-FFF2-40B4-BE49-F238E27FC236}">
                <a16:creationId xmlns:a16="http://schemas.microsoft.com/office/drawing/2014/main" id="{559BA0D0-DEBA-2FBE-EBEB-8B398D6D2793}"/>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929537" y="4766425"/>
            <a:ext cx="457200" cy="457200"/>
          </a:xfrm>
          <a:prstGeom prst="rect">
            <a:avLst/>
          </a:prstGeom>
        </p:spPr>
      </p:pic>
      <p:sp>
        <p:nvSpPr>
          <p:cNvPr id="4120" name="TextBox 4119">
            <a:extLst>
              <a:ext uri="{FF2B5EF4-FFF2-40B4-BE49-F238E27FC236}">
                <a16:creationId xmlns:a16="http://schemas.microsoft.com/office/drawing/2014/main" id="{BB8D3E80-34F9-0CF2-7137-AD72948B97A7}"/>
              </a:ext>
            </a:extLst>
          </p:cNvPr>
          <p:cNvSpPr txBox="1"/>
          <p:nvPr/>
        </p:nvSpPr>
        <p:spPr>
          <a:xfrm>
            <a:off x="8895769" y="5060875"/>
            <a:ext cx="2440481" cy="1538883"/>
          </a:xfrm>
          <a:prstGeom prst="rect">
            <a:avLst/>
          </a:prstGeom>
          <a:noFill/>
        </p:spPr>
        <p:txBody>
          <a:bodyPr wrap="square">
            <a:spAutoFit/>
          </a:bodyPr>
          <a:lstStyle/>
          <a:p>
            <a:pPr lvl="1"/>
            <a:r>
              <a:rPr lang="en-GB" sz="1200">
                <a:solidFill>
                  <a:srgbClr val="000000"/>
                </a:solidFill>
                <a:latin typeface="Arial" panose="020B0604020202020204" pitchFamily="34" charset="0"/>
                <a:cs typeface="Arial" panose="020B0604020202020204" pitchFamily="34" charset="0"/>
              </a:rPr>
              <a:t>Increased operational efficiencies</a:t>
            </a:r>
          </a:p>
          <a:p>
            <a:pPr lvl="1"/>
            <a:endParaRPr lang="en-GB" sz="1100">
              <a:solidFill>
                <a:srgbClr val="000000"/>
              </a:solidFill>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Higher levels of patient satisfaction</a:t>
            </a:r>
          </a:p>
          <a:p>
            <a:pPr lvl="1"/>
            <a:endParaRPr lang="en-GB" sz="1100">
              <a:solidFill>
                <a:srgbClr val="000000"/>
              </a:solidFill>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Can decrease waiting times by reducing DNAs</a:t>
            </a:r>
          </a:p>
        </p:txBody>
      </p:sp>
      <p:pic>
        <p:nvPicPr>
          <p:cNvPr id="4121" name="Graphic 4120" descr="Inbox outline">
            <a:extLst>
              <a:ext uri="{FF2B5EF4-FFF2-40B4-BE49-F238E27FC236}">
                <a16:creationId xmlns:a16="http://schemas.microsoft.com/office/drawing/2014/main" id="{501D69BE-8C63-110E-0FD6-7D47F37E45AD}"/>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6585150" y="5043952"/>
            <a:ext cx="404600" cy="404600"/>
          </a:xfrm>
          <a:prstGeom prst="rect">
            <a:avLst/>
          </a:prstGeom>
        </p:spPr>
      </p:pic>
      <p:pic>
        <p:nvPicPr>
          <p:cNvPr id="4122" name="Graphic 4121" descr="Chat with solid fill">
            <a:extLst>
              <a:ext uri="{FF2B5EF4-FFF2-40B4-BE49-F238E27FC236}">
                <a16:creationId xmlns:a16="http://schemas.microsoft.com/office/drawing/2014/main" id="{47BA3532-A1C5-454C-19B8-D6FF51B8F482}"/>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6628000" y="6094151"/>
            <a:ext cx="361750" cy="361750"/>
          </a:xfrm>
          <a:prstGeom prst="rect">
            <a:avLst/>
          </a:prstGeom>
        </p:spPr>
      </p:pic>
      <p:pic>
        <p:nvPicPr>
          <p:cNvPr id="4123" name="Graphic 4122" descr="Circles with arrows outline">
            <a:extLst>
              <a:ext uri="{FF2B5EF4-FFF2-40B4-BE49-F238E27FC236}">
                <a16:creationId xmlns:a16="http://schemas.microsoft.com/office/drawing/2014/main" id="{74B15436-5A45-9576-4193-A0C9B0813F44}"/>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8950857" y="5032151"/>
            <a:ext cx="404600" cy="404600"/>
          </a:xfrm>
          <a:prstGeom prst="rect">
            <a:avLst/>
          </a:prstGeom>
        </p:spPr>
      </p:pic>
      <p:pic>
        <p:nvPicPr>
          <p:cNvPr id="4124" name="Graphic 4123" descr="Rating 3 Star with solid fill">
            <a:extLst>
              <a:ext uri="{FF2B5EF4-FFF2-40B4-BE49-F238E27FC236}">
                <a16:creationId xmlns:a16="http://schemas.microsoft.com/office/drawing/2014/main" id="{D57B3513-868D-EBF8-74EB-A9098836B8BC}"/>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8981556" y="5593733"/>
            <a:ext cx="345488" cy="345488"/>
          </a:xfrm>
          <a:prstGeom prst="rect">
            <a:avLst/>
          </a:prstGeom>
        </p:spPr>
      </p:pic>
      <p:pic>
        <p:nvPicPr>
          <p:cNvPr id="4125" name="Graphic 4124" descr="Hourglass Finished outline">
            <a:extLst>
              <a:ext uri="{FF2B5EF4-FFF2-40B4-BE49-F238E27FC236}">
                <a16:creationId xmlns:a16="http://schemas.microsoft.com/office/drawing/2014/main" id="{4B05A850-F53A-1829-8596-5F8D7F429DAB}"/>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8958936" y="6166180"/>
            <a:ext cx="404600" cy="404600"/>
          </a:xfrm>
          <a:prstGeom prst="rect">
            <a:avLst/>
          </a:prstGeom>
        </p:spPr>
      </p:pic>
    </p:spTree>
    <p:extLst>
      <p:ext uri="{BB962C8B-B14F-4D97-AF65-F5344CB8AC3E}">
        <p14:creationId xmlns:p14="http://schemas.microsoft.com/office/powerpoint/2010/main" val="3633087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071879" cy="876396"/>
          </a:xfrm>
        </p:spPr>
        <p:txBody>
          <a:bodyPr>
            <a:noAutofit/>
          </a:bodyPr>
          <a:lstStyle/>
          <a:p>
            <a:r>
              <a:rPr lang="en-GB" sz="2600" b="1">
                <a:latin typeface="Arial"/>
                <a:ea typeface="Calibri" panose="020F0502020204030204" pitchFamily="34" charset="0"/>
                <a:cs typeface="Arial"/>
              </a:rPr>
              <a:t>Get medical help via </a:t>
            </a:r>
            <a:r>
              <a:rPr lang="en-GB" sz="2600" b="1">
                <a:latin typeface="Arial"/>
                <a:ea typeface="Calibri" panose="020F0502020204030204" pitchFamily="34" charset="0"/>
                <a:cs typeface="Arial"/>
                <a:hlinkClick r:id="rId3"/>
              </a:rPr>
              <a:t>111 online</a:t>
            </a:r>
            <a:endParaRPr lang="en-GB" sz="2600" b="1">
              <a:latin typeface="Arial"/>
              <a:ea typeface="Calibri" panose="020F0502020204030204" pitchFamily="34" charset="0"/>
              <a:cs typeface="Arial"/>
            </a:endParaRPr>
          </a:p>
        </p:txBody>
      </p:sp>
      <p:pic>
        <p:nvPicPr>
          <p:cNvPr id="2" name="Graphic 1" descr="Home with solid fill">
            <a:hlinkClick r:id="rId4" action="ppaction://hlinksldjump"/>
            <a:extLst>
              <a:ext uri="{FF2B5EF4-FFF2-40B4-BE49-F238E27FC236}">
                <a16:creationId xmlns:a16="http://schemas.microsoft.com/office/drawing/2014/main" id="{130E5F3F-FCE4-7582-4A8D-2E13F8B988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94166" y="6020119"/>
            <a:ext cx="761999" cy="761999"/>
          </a:xfrm>
          <a:prstGeom prst="rect">
            <a:avLst/>
          </a:prstGeom>
        </p:spPr>
      </p:pic>
      <p:sp>
        <p:nvSpPr>
          <p:cNvPr id="3" name="TextBox 2">
            <a:extLst>
              <a:ext uri="{FF2B5EF4-FFF2-40B4-BE49-F238E27FC236}">
                <a16:creationId xmlns:a16="http://schemas.microsoft.com/office/drawing/2014/main" id="{2B3B52A6-FF6B-82C4-C9FF-7F58AE255AA0}"/>
              </a:ext>
            </a:extLst>
          </p:cNvPr>
          <p:cNvSpPr txBox="1"/>
          <p:nvPr/>
        </p:nvSpPr>
        <p:spPr>
          <a:xfrm>
            <a:off x="221016" y="1071676"/>
            <a:ext cx="11835149" cy="492443"/>
          </a:xfrm>
          <a:prstGeom prst="rect">
            <a:avLst/>
          </a:prstGeom>
          <a:noFill/>
        </p:spPr>
        <p:txBody>
          <a:bodyPr wrap="square">
            <a:spAutoFit/>
          </a:bodyPr>
          <a:lstStyle/>
          <a:p>
            <a:pPr marL="171450" indent="-171450">
              <a:buFont typeface="Arial" panose="020B0604020202020204" pitchFamily="34" charset="0"/>
              <a:buChar char="•"/>
            </a:pPr>
            <a:r>
              <a:rPr lang="en-GB" sz="1300">
                <a:latin typeface="Arial" panose="020B0604020202020204" pitchFamily="34" charset="0"/>
                <a:cs typeface="Arial" panose="020B0604020202020204" pitchFamily="34" charset="0"/>
              </a:rPr>
              <a:t>Patients can use this </a:t>
            </a:r>
            <a:r>
              <a:rPr lang="en-GB" sz="1300">
                <a:latin typeface="Arial" panose="020B0604020202020204" pitchFamily="34" charset="0"/>
                <a:cs typeface="Arial" panose="020B0604020202020204" pitchFamily="34" charset="0"/>
                <a:hlinkClick r:id="rId7"/>
              </a:rPr>
              <a:t>digital triage service</a:t>
            </a:r>
            <a:r>
              <a:rPr lang="en-GB" sz="1300">
                <a:latin typeface="Arial" panose="020B0604020202020204" pitchFamily="34" charset="0"/>
                <a:cs typeface="Arial" panose="020B0604020202020204" pitchFamily="34" charset="0"/>
              </a:rPr>
              <a:t> to answer questions and get instant advice or urgent medical help near them. It is available 24/7 and is for those aged 5+. It can direct patients to the best place to get help if they cannot contact their GP during the day, or if their GP is closed (out-of-hours).</a:t>
            </a:r>
          </a:p>
        </p:txBody>
      </p:sp>
      <p:sp>
        <p:nvSpPr>
          <p:cNvPr id="6" name="Rectangle: Folded Corner 5">
            <a:extLst>
              <a:ext uri="{FF2B5EF4-FFF2-40B4-BE49-F238E27FC236}">
                <a16:creationId xmlns:a16="http://schemas.microsoft.com/office/drawing/2014/main" id="{6E1B4957-8A85-64A9-DB54-6E0C004EC846}"/>
              </a:ext>
            </a:extLst>
          </p:cNvPr>
          <p:cNvSpPr/>
          <p:nvPr/>
        </p:nvSpPr>
        <p:spPr>
          <a:xfrm>
            <a:off x="369676" y="1772071"/>
            <a:ext cx="4610097" cy="4269729"/>
          </a:xfrm>
          <a:prstGeom prst="foldedCorner">
            <a:avLst>
              <a:gd name="adj" fmla="val 786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How it works</a:t>
            </a:r>
          </a:p>
          <a:p>
            <a:br>
              <a:rPr lang="en-GB" sz="900" b="1" i="0">
                <a:solidFill>
                  <a:srgbClr val="0070C0"/>
                </a:solidFill>
                <a:effectLst/>
                <a:latin typeface="Arial" panose="020B0604020202020204" pitchFamily="34" charset="0"/>
                <a:cs typeface="Arial" panose="020B0604020202020204" pitchFamily="34" charset="0"/>
              </a:rPr>
            </a:br>
            <a:r>
              <a:rPr lang="en-GB" sz="1300">
                <a:solidFill>
                  <a:schemeClr val="tx1"/>
                </a:solidFill>
                <a:latin typeface="Arial" panose="020B0604020202020204" pitchFamily="34" charset="0"/>
                <a:cs typeface="Arial" panose="020B0604020202020204" pitchFamily="34" charset="0"/>
              </a:rPr>
              <a:t>Patients can access this feature from the homepage or by clicking on the ‘Services’ icon. After entering their age, sex, postcode and main symptom, they are then asked a series of questions about their health problem. They can: </a:t>
            </a:r>
          </a:p>
          <a:p>
            <a:endParaRPr lang="en-GB" sz="110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be signposted to the right healthcare in their area, such as whether they need to see a GP, </a:t>
            </a:r>
            <a:r>
              <a:rPr lang="en-GB" sz="1300">
                <a:solidFill>
                  <a:schemeClr val="tx1"/>
                </a:solidFill>
                <a:latin typeface="Arial" panose="020B0604020202020204" pitchFamily="34" charset="0"/>
                <a:cs typeface="Arial" panose="020B0604020202020204" pitchFamily="34" charset="0"/>
                <a:hlinkClick r:id="rId8"/>
              </a:rPr>
              <a:t>dentist</a:t>
            </a:r>
            <a:r>
              <a:rPr lang="en-GB" sz="1300">
                <a:solidFill>
                  <a:schemeClr val="tx1"/>
                </a:solidFill>
                <a:latin typeface="Arial" panose="020B0604020202020204" pitchFamily="34" charset="0"/>
                <a:cs typeface="Arial" panose="020B0604020202020204" pitchFamily="34" charset="0"/>
              </a:rPr>
              <a:t>, consult with a pharmacist or seek urgent care</a:t>
            </a:r>
          </a:p>
          <a:p>
            <a:pPr lvl="1"/>
            <a:endParaRPr lang="en-GB" sz="110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get advice on self-care to manage their condition at home</a:t>
            </a:r>
          </a:p>
          <a:p>
            <a:pPr lvl="1"/>
            <a:endParaRPr lang="en-GB" sz="110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get advice on what to do if their condition gets worse</a:t>
            </a:r>
          </a:p>
          <a:p>
            <a:pPr lvl="1"/>
            <a:endParaRPr lang="en-GB" sz="120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be referred to their local 111 service for a call back from a nurse, doctor or other trained health professional if they need it</a:t>
            </a:r>
          </a:p>
          <a:p>
            <a:pPr lvl="1"/>
            <a:endParaRPr lang="en-GB" sz="105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request a limited </a:t>
            </a:r>
            <a:r>
              <a:rPr lang="en-GB" sz="1300">
                <a:solidFill>
                  <a:schemeClr val="tx1"/>
                </a:solidFill>
                <a:latin typeface="Arial" panose="020B0604020202020204" pitchFamily="34" charset="0"/>
                <a:cs typeface="Arial" panose="020B0604020202020204" pitchFamily="34" charset="0"/>
                <a:hlinkClick r:id="rId9"/>
              </a:rPr>
              <a:t>emergency supply of regularly prescribed medicine</a:t>
            </a:r>
            <a:r>
              <a:rPr lang="en-GB" sz="1300">
                <a:solidFill>
                  <a:schemeClr val="tx1"/>
                </a:solidFill>
                <a:latin typeface="Arial" panose="020B0604020202020204" pitchFamily="34" charset="0"/>
                <a:cs typeface="Arial" panose="020B0604020202020204" pitchFamily="34" charset="0"/>
              </a:rPr>
              <a:t> they’ve run out of</a:t>
            </a:r>
            <a:endParaRPr lang="en-GB" sz="1250">
              <a:solidFill>
                <a:schemeClr val="tx1"/>
              </a:solidFill>
              <a:latin typeface="Arial" panose="020B0604020202020204" pitchFamily="34" charset="0"/>
              <a:cs typeface="Arial" panose="020B0604020202020204" pitchFamily="34" charset="0"/>
            </a:endParaRPr>
          </a:p>
          <a:p>
            <a:endParaRPr lang="en-GB" sz="1250">
              <a:solidFill>
                <a:schemeClr val="tx1"/>
              </a:solidFill>
              <a:latin typeface="Arial" panose="020B0604020202020204" pitchFamily="34" charset="0"/>
              <a:cs typeface="Arial" panose="020B0604020202020204" pitchFamily="34" charset="0"/>
            </a:endParaRPr>
          </a:p>
          <a:p>
            <a:endParaRPr lang="en-GB" sz="1400">
              <a:solidFill>
                <a:schemeClr val="tx1"/>
              </a:solidFill>
              <a:latin typeface="Arial" panose="020B0604020202020204" pitchFamily="34" charset="0"/>
              <a:cs typeface="Arial" panose="020B0604020202020204" pitchFamily="34" charset="0"/>
            </a:endParaRPr>
          </a:p>
        </p:txBody>
      </p:sp>
      <p:pic>
        <p:nvPicPr>
          <p:cNvPr id="11" name="Graphic 10" descr="Hospital outline">
            <a:extLst>
              <a:ext uri="{FF2B5EF4-FFF2-40B4-BE49-F238E27FC236}">
                <a16:creationId xmlns:a16="http://schemas.microsoft.com/office/drawing/2014/main" id="{264FD533-E2B9-CF4E-5DAB-C90D77A78F1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1656" y="3049294"/>
            <a:ext cx="426143" cy="426143"/>
          </a:xfrm>
          <a:prstGeom prst="rect">
            <a:avLst/>
          </a:prstGeom>
        </p:spPr>
      </p:pic>
      <p:pic>
        <p:nvPicPr>
          <p:cNvPr id="13" name="Graphic 12" descr="Care outline">
            <a:extLst>
              <a:ext uri="{FF2B5EF4-FFF2-40B4-BE49-F238E27FC236}">
                <a16:creationId xmlns:a16="http://schemas.microsoft.com/office/drawing/2014/main" id="{CAE45F27-6EE9-03BC-33FB-7D95251775D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0431" y="3786178"/>
            <a:ext cx="420525" cy="420525"/>
          </a:xfrm>
          <a:prstGeom prst="rect">
            <a:avLst/>
          </a:prstGeom>
        </p:spPr>
      </p:pic>
      <p:pic>
        <p:nvPicPr>
          <p:cNvPr id="15" name="Graphic 14" descr="Speaker phone outline">
            <a:extLst>
              <a:ext uri="{FF2B5EF4-FFF2-40B4-BE49-F238E27FC236}">
                <a16:creationId xmlns:a16="http://schemas.microsoft.com/office/drawing/2014/main" id="{64B43C3E-D7FD-A60D-799A-F4EF69474E2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4813" y="4785366"/>
            <a:ext cx="426143" cy="426143"/>
          </a:xfrm>
          <a:prstGeom prst="rect">
            <a:avLst/>
          </a:prstGeom>
        </p:spPr>
      </p:pic>
      <p:sp>
        <p:nvSpPr>
          <p:cNvPr id="16" name="Rectangle: Folded Corner 15">
            <a:extLst>
              <a:ext uri="{FF2B5EF4-FFF2-40B4-BE49-F238E27FC236}">
                <a16:creationId xmlns:a16="http://schemas.microsoft.com/office/drawing/2014/main" id="{7F734BFA-6F3D-32DE-6456-FF62DB793C52}"/>
              </a:ext>
            </a:extLst>
          </p:cNvPr>
          <p:cNvSpPr/>
          <p:nvPr/>
        </p:nvSpPr>
        <p:spPr>
          <a:xfrm>
            <a:off x="5073715" y="4960739"/>
            <a:ext cx="4710165" cy="1081721"/>
          </a:xfrm>
          <a:prstGeom prst="foldedCorne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Patients can </a:t>
            </a:r>
            <a:r>
              <a:rPr lang="en-GB" sz="1300" b="1" i="0" u="sng">
                <a:solidFill>
                  <a:srgbClr val="0070C0"/>
                </a:solidFill>
                <a:effectLst/>
                <a:latin typeface="Arial" panose="020B0604020202020204" pitchFamily="34" charset="0"/>
                <a:cs typeface="Arial" panose="020B0604020202020204" pitchFamily="34" charset="0"/>
                <a:hlinkClick r:id="rId16"/>
              </a:rPr>
              <a:t>call 111</a:t>
            </a:r>
            <a:r>
              <a:rPr lang="en-GB" sz="1300" b="1" i="0">
                <a:solidFill>
                  <a:srgbClr val="0070C0"/>
                </a:solidFill>
                <a:effectLst/>
                <a:latin typeface="Arial" panose="020B0604020202020204" pitchFamily="34" charset="0"/>
                <a:cs typeface="Arial" panose="020B0604020202020204" pitchFamily="34" charset="0"/>
              </a:rPr>
              <a:t> to speak to someone if they:</a:t>
            </a:r>
          </a:p>
          <a:p>
            <a:endParaRPr lang="en-GB" sz="1050" b="1">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00">
                <a:solidFill>
                  <a:schemeClr val="tx1"/>
                </a:solidFill>
                <a:latin typeface="Arial" panose="020B0604020202020204" pitchFamily="34" charset="0"/>
                <a:cs typeface="Arial" panose="020B0604020202020204" pitchFamily="34" charset="0"/>
              </a:rPr>
              <a:t>have urgent care needs that require help immediately or are not sure what to do</a:t>
            </a:r>
          </a:p>
          <a:p>
            <a:pPr marL="285750" indent="-285750">
              <a:buFont typeface="Arial" panose="020B0604020202020204" pitchFamily="34" charset="0"/>
              <a:buChar char="•"/>
            </a:pPr>
            <a:r>
              <a:rPr lang="en-GB" sz="1300">
                <a:solidFill>
                  <a:schemeClr val="tx1"/>
                </a:solidFill>
                <a:latin typeface="Arial" panose="020B0604020202020204" pitchFamily="34" charset="0"/>
                <a:cs typeface="Arial" panose="020B0604020202020204" pitchFamily="34" charset="0"/>
              </a:rPr>
              <a:t>need medical advice for a child under five</a:t>
            </a:r>
          </a:p>
        </p:txBody>
      </p:sp>
      <p:sp>
        <p:nvSpPr>
          <p:cNvPr id="17" name="Rectangle: Top Corners Rounded 16">
            <a:extLst>
              <a:ext uri="{FF2B5EF4-FFF2-40B4-BE49-F238E27FC236}">
                <a16:creationId xmlns:a16="http://schemas.microsoft.com/office/drawing/2014/main" id="{D77CB0A3-30DE-3F51-37DF-89662BD22223}"/>
              </a:ext>
            </a:extLst>
          </p:cNvPr>
          <p:cNvSpPr/>
          <p:nvPr/>
        </p:nvSpPr>
        <p:spPr>
          <a:xfrm>
            <a:off x="807186" y="6352541"/>
            <a:ext cx="7386319" cy="328034"/>
          </a:xfrm>
          <a:prstGeom prst="round2Same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TextBox 18">
            <a:extLst>
              <a:ext uri="{FF2B5EF4-FFF2-40B4-BE49-F238E27FC236}">
                <a16:creationId xmlns:a16="http://schemas.microsoft.com/office/drawing/2014/main" id="{6B622310-51A5-15BF-E16A-E3208416F1D7}"/>
              </a:ext>
            </a:extLst>
          </p:cNvPr>
          <p:cNvSpPr txBox="1"/>
          <p:nvPr/>
        </p:nvSpPr>
        <p:spPr>
          <a:xfrm>
            <a:off x="1175818" y="6376925"/>
            <a:ext cx="7029719" cy="276999"/>
          </a:xfrm>
          <a:prstGeom prst="rect">
            <a:avLst/>
          </a:prstGeom>
          <a:noFill/>
        </p:spPr>
        <p:txBody>
          <a:bodyPr wrap="square">
            <a:spAutoFit/>
          </a:bodyPr>
          <a:lstStyle/>
          <a:p>
            <a:r>
              <a:rPr lang="en-GB" sz="1200" b="1">
                <a:latin typeface="Arial" panose="020B0604020202020204" pitchFamily="34" charset="0"/>
                <a:cs typeface="Arial" panose="020B0604020202020204" pitchFamily="34" charset="0"/>
              </a:rPr>
              <a:t>P</a:t>
            </a:r>
            <a:r>
              <a:rPr lang="en-GB" sz="1200" b="1" i="0">
                <a:effectLst/>
                <a:latin typeface="Arial" panose="020B0604020202020204" pitchFamily="34" charset="0"/>
                <a:cs typeface="Arial" panose="020B0604020202020204" pitchFamily="34" charset="0"/>
              </a:rPr>
              <a:t>atients with a medical emergency should always be advised to ring </a:t>
            </a:r>
            <a:r>
              <a:rPr lang="en-GB" sz="1200" b="1" i="0">
                <a:effectLst/>
                <a:latin typeface="Arial" panose="020B0604020202020204" pitchFamily="34" charset="0"/>
                <a:cs typeface="Arial" panose="020B0604020202020204" pitchFamily="34" charset="0"/>
                <a:hlinkClick r:id="rId17"/>
              </a:rPr>
              <a:t>999</a:t>
            </a:r>
            <a:r>
              <a:rPr lang="en-GB" sz="1200" b="1" i="0">
                <a:effectLst/>
                <a:latin typeface="Arial" panose="020B0604020202020204" pitchFamily="34" charset="0"/>
                <a:cs typeface="Arial" panose="020B0604020202020204" pitchFamily="34" charset="0"/>
              </a:rPr>
              <a:t> or go to </a:t>
            </a:r>
            <a:r>
              <a:rPr lang="en-GB" sz="1200" b="1" i="0">
                <a:effectLst/>
                <a:latin typeface="Arial" panose="020B0604020202020204" pitchFamily="34" charset="0"/>
                <a:cs typeface="Arial" panose="020B0604020202020204" pitchFamily="34" charset="0"/>
                <a:hlinkClick r:id="rId18"/>
              </a:rPr>
              <a:t>A&amp;E</a:t>
            </a:r>
            <a:r>
              <a:rPr lang="en-GB" sz="1200" b="1" i="0">
                <a:effectLst/>
                <a:latin typeface="Arial" panose="020B0604020202020204" pitchFamily="34" charset="0"/>
                <a:cs typeface="Arial" panose="020B0604020202020204" pitchFamily="34" charset="0"/>
              </a:rPr>
              <a:t> instead.</a:t>
            </a:r>
          </a:p>
        </p:txBody>
      </p:sp>
      <p:pic>
        <p:nvPicPr>
          <p:cNvPr id="21" name="Graphic 20" descr="Warning with solid fill">
            <a:extLst>
              <a:ext uri="{FF2B5EF4-FFF2-40B4-BE49-F238E27FC236}">
                <a16:creationId xmlns:a16="http://schemas.microsoft.com/office/drawing/2014/main" id="{4AC96CDD-101B-E349-DCA6-DFA2D091B1A5}"/>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82650" y="6350670"/>
            <a:ext cx="315401" cy="315401"/>
          </a:xfrm>
          <a:prstGeom prst="rect">
            <a:avLst/>
          </a:prstGeom>
        </p:spPr>
      </p:pic>
      <p:sp>
        <p:nvSpPr>
          <p:cNvPr id="24" name="Rectangle: Folded Corner 23">
            <a:extLst>
              <a:ext uri="{FF2B5EF4-FFF2-40B4-BE49-F238E27FC236}">
                <a16:creationId xmlns:a16="http://schemas.microsoft.com/office/drawing/2014/main" id="{0E39A1DD-FC16-C823-7065-8BEDCADEB53D}"/>
              </a:ext>
            </a:extLst>
          </p:cNvPr>
          <p:cNvSpPr/>
          <p:nvPr/>
        </p:nvSpPr>
        <p:spPr>
          <a:xfrm>
            <a:off x="5073715" y="3589432"/>
            <a:ext cx="4710165" cy="1192002"/>
          </a:xfrm>
          <a:prstGeom prst="foldedCorner">
            <a:avLst>
              <a:gd name="adj" fmla="val 1270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111 online cannot:</a:t>
            </a:r>
            <a:br>
              <a:rPr lang="en-GB" sz="1300" b="1" i="0">
                <a:solidFill>
                  <a:srgbClr val="0070C0"/>
                </a:solidFill>
                <a:effectLst/>
                <a:latin typeface="Arial" panose="020B0604020202020204" pitchFamily="34" charset="0"/>
                <a:cs typeface="Arial" panose="020B0604020202020204" pitchFamily="34" charset="0"/>
              </a:rPr>
            </a:br>
            <a:endParaRPr lang="en-GB" sz="1300" b="1" i="0">
              <a:solidFill>
                <a:srgbClr val="0070C0"/>
              </a:solidFill>
              <a:effectLst/>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Issue </a:t>
            </a:r>
            <a:r>
              <a:rPr lang="en-GB" sz="1300">
                <a:solidFill>
                  <a:schemeClr val="tx1"/>
                </a:solidFill>
                <a:latin typeface="Arial" panose="020B0604020202020204" pitchFamily="34" charset="0"/>
                <a:cs typeface="Arial" panose="020B0604020202020204" pitchFamily="34" charset="0"/>
                <a:hlinkClick r:id="rId21"/>
              </a:rPr>
              <a:t>fit notes</a:t>
            </a:r>
            <a:r>
              <a:rPr lang="en-GB" sz="1300">
                <a:solidFill>
                  <a:schemeClr val="tx1"/>
                </a:solidFill>
                <a:latin typeface="Arial" panose="020B0604020202020204" pitchFamily="34" charset="0"/>
                <a:cs typeface="Arial" panose="020B0604020202020204" pitchFamily="34" charset="0"/>
              </a:rPr>
              <a:t> – patients need to contact their GP</a:t>
            </a:r>
          </a:p>
          <a:p>
            <a:pPr lvl="1"/>
            <a:br>
              <a:rPr lang="en-GB" sz="1300">
                <a:solidFill>
                  <a:schemeClr val="tx1"/>
                </a:solidFill>
                <a:latin typeface="Arial" panose="020B0604020202020204" pitchFamily="34" charset="0"/>
                <a:cs typeface="Arial" panose="020B0604020202020204" pitchFamily="34" charset="0"/>
              </a:rPr>
            </a:br>
            <a:r>
              <a:rPr lang="en-GB" sz="1300">
                <a:solidFill>
                  <a:schemeClr val="tx1"/>
                </a:solidFill>
                <a:latin typeface="Arial" panose="020B0604020202020204" pitchFamily="34" charset="0"/>
                <a:cs typeface="Arial" panose="020B0604020202020204" pitchFamily="34" charset="0"/>
              </a:rPr>
              <a:t>Make or cancel appointments in other parts of the NHS</a:t>
            </a:r>
          </a:p>
          <a:p>
            <a:pPr marL="285750" indent="-285750">
              <a:buFont typeface="Arial" panose="020B0604020202020204" pitchFamily="34" charset="0"/>
              <a:buChar char="•"/>
            </a:pPr>
            <a:endParaRPr lang="en-GB" sz="1300" b="1">
              <a:solidFill>
                <a:srgbClr val="0070C0"/>
              </a:solidFill>
              <a:latin typeface="Arial" panose="020B0604020202020204" pitchFamily="34" charset="0"/>
              <a:cs typeface="Arial" panose="020B0604020202020204" pitchFamily="34" charset="0"/>
            </a:endParaRPr>
          </a:p>
        </p:txBody>
      </p:sp>
      <p:pic>
        <p:nvPicPr>
          <p:cNvPr id="26" name="Graphic 25" descr="Medicine outline">
            <a:extLst>
              <a:ext uri="{FF2B5EF4-FFF2-40B4-BE49-F238E27FC236}">
                <a16:creationId xmlns:a16="http://schemas.microsoft.com/office/drawing/2014/main" id="{944B7210-1644-FBE1-EB25-0E9392BEB530}"/>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11656" y="5541355"/>
            <a:ext cx="426144" cy="426144"/>
          </a:xfrm>
          <a:prstGeom prst="rect">
            <a:avLst/>
          </a:prstGeom>
        </p:spPr>
      </p:pic>
      <p:pic>
        <p:nvPicPr>
          <p:cNvPr id="7" name="Graphic 6" descr="Checkbox Crossed with solid fill">
            <a:extLst>
              <a:ext uri="{FF2B5EF4-FFF2-40B4-BE49-F238E27FC236}">
                <a16:creationId xmlns:a16="http://schemas.microsoft.com/office/drawing/2014/main" id="{8C33504F-525D-28E7-4AFA-19A1437E80B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096690" y="3898333"/>
            <a:ext cx="487683" cy="487683"/>
          </a:xfrm>
          <a:prstGeom prst="rect">
            <a:avLst/>
          </a:prstGeom>
        </p:spPr>
      </p:pic>
      <p:pic>
        <p:nvPicPr>
          <p:cNvPr id="8" name="Graphic 7" descr="Checkbox Crossed with solid fill">
            <a:extLst>
              <a:ext uri="{FF2B5EF4-FFF2-40B4-BE49-F238E27FC236}">
                <a16:creationId xmlns:a16="http://schemas.microsoft.com/office/drawing/2014/main" id="{B8320015-65FF-7B00-37CD-71539ABBF62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096690" y="4293751"/>
            <a:ext cx="487683" cy="487683"/>
          </a:xfrm>
          <a:prstGeom prst="rect">
            <a:avLst/>
          </a:prstGeom>
        </p:spPr>
      </p:pic>
      <p:pic>
        <p:nvPicPr>
          <p:cNvPr id="23" name="Graphic 22" descr="Comment Add outline">
            <a:extLst>
              <a:ext uri="{FF2B5EF4-FFF2-40B4-BE49-F238E27FC236}">
                <a16:creationId xmlns:a16="http://schemas.microsoft.com/office/drawing/2014/main" id="{64E77B5E-3A80-DD56-1325-49295EC4E86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4466" y="4364883"/>
            <a:ext cx="420525" cy="420525"/>
          </a:xfrm>
          <a:prstGeom prst="rect">
            <a:avLst/>
          </a:prstGeom>
        </p:spPr>
      </p:pic>
      <p:pic>
        <p:nvPicPr>
          <p:cNvPr id="5" name="Picture 4">
            <a:extLst>
              <a:ext uri="{FF2B5EF4-FFF2-40B4-BE49-F238E27FC236}">
                <a16:creationId xmlns:a16="http://schemas.microsoft.com/office/drawing/2014/main" id="{69012776-978C-372F-5172-F6C989AE6661}"/>
              </a:ext>
            </a:extLst>
          </p:cNvPr>
          <p:cNvPicPr>
            <a:picLocks noChangeAspect="1"/>
          </p:cNvPicPr>
          <p:nvPr/>
        </p:nvPicPr>
        <p:blipFill>
          <a:blip r:embed="rId28">
            <a:clrChange>
              <a:clrFrom>
                <a:srgbClr val="F6F8F8"/>
              </a:clrFrom>
              <a:clrTo>
                <a:srgbClr val="F6F8F8">
                  <a:alpha val="0"/>
                </a:srgbClr>
              </a:clrTo>
            </a:clrChange>
          </a:blip>
          <a:stretch>
            <a:fillRect/>
          </a:stretch>
        </p:blipFill>
        <p:spPr>
          <a:xfrm>
            <a:off x="5035281" y="1695119"/>
            <a:ext cx="4854718" cy="1794135"/>
          </a:xfrm>
          <a:prstGeom prst="rect">
            <a:avLst/>
          </a:prstGeom>
        </p:spPr>
      </p:pic>
      <p:sp>
        <p:nvSpPr>
          <p:cNvPr id="22" name="Rectangle: Top Corners Rounded 21">
            <a:extLst>
              <a:ext uri="{FF2B5EF4-FFF2-40B4-BE49-F238E27FC236}">
                <a16:creationId xmlns:a16="http://schemas.microsoft.com/office/drawing/2014/main" id="{28B6E0F6-5BA0-0293-E538-802844C7DE47}"/>
              </a:ext>
            </a:extLst>
          </p:cNvPr>
          <p:cNvSpPr/>
          <p:nvPr/>
        </p:nvSpPr>
        <p:spPr>
          <a:xfrm>
            <a:off x="9982580" y="1772071"/>
            <a:ext cx="1804608" cy="4248048"/>
          </a:xfrm>
          <a:prstGeom prst="round2SameRect">
            <a:avLst/>
          </a:prstGeom>
          <a:solidFill>
            <a:srgbClr val="B0C61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ndParaRPr>
          </a:p>
        </p:txBody>
      </p:sp>
      <p:sp>
        <p:nvSpPr>
          <p:cNvPr id="25" name="Oval 24">
            <a:extLst>
              <a:ext uri="{FF2B5EF4-FFF2-40B4-BE49-F238E27FC236}">
                <a16:creationId xmlns:a16="http://schemas.microsoft.com/office/drawing/2014/main" id="{6DC12F36-6782-9EF6-F4BE-4E534A3AD76B}"/>
              </a:ext>
            </a:extLst>
          </p:cNvPr>
          <p:cNvSpPr/>
          <p:nvPr/>
        </p:nvSpPr>
        <p:spPr>
          <a:xfrm>
            <a:off x="11497209" y="1730162"/>
            <a:ext cx="570325" cy="588826"/>
          </a:xfrm>
          <a:prstGeom prst="ellipse">
            <a:avLst/>
          </a:prstGeom>
          <a:solidFill>
            <a:srgbClr val="F2F7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28" name="TextBox 27">
            <a:extLst>
              <a:ext uri="{FF2B5EF4-FFF2-40B4-BE49-F238E27FC236}">
                <a16:creationId xmlns:a16="http://schemas.microsoft.com/office/drawing/2014/main" id="{CA66BE92-CE1D-5666-222E-C9F457D85DC8}"/>
              </a:ext>
            </a:extLst>
          </p:cNvPr>
          <p:cNvSpPr txBox="1"/>
          <p:nvPr/>
        </p:nvSpPr>
        <p:spPr>
          <a:xfrm>
            <a:off x="10074414" y="1829549"/>
            <a:ext cx="1889285" cy="292388"/>
          </a:xfrm>
          <a:prstGeom prst="rect">
            <a:avLst/>
          </a:prstGeom>
          <a:noFill/>
        </p:spPr>
        <p:txBody>
          <a:bodyPr wrap="square">
            <a:spAutoFit/>
          </a:bodyPr>
          <a:lstStyle/>
          <a:p>
            <a:r>
              <a:rPr lang="en-GB" sz="1300" b="1">
                <a:solidFill>
                  <a:prstClr val="black"/>
                </a:solidFill>
                <a:latin typeface="Arial" panose="020B0604020202020204" pitchFamily="34" charset="0"/>
                <a:cs typeface="Arial" panose="020B0604020202020204" pitchFamily="34" charset="0"/>
              </a:rPr>
              <a:t>Benefits:</a:t>
            </a:r>
          </a:p>
        </p:txBody>
      </p:sp>
      <p:pic>
        <p:nvPicPr>
          <p:cNvPr id="30" name="Graphic 29" descr="Comment Like outline">
            <a:extLst>
              <a:ext uri="{FF2B5EF4-FFF2-40B4-BE49-F238E27FC236}">
                <a16:creationId xmlns:a16="http://schemas.microsoft.com/office/drawing/2014/main" id="{74ADE4F4-05BC-25A7-8FCD-A07A8C4F32A1}"/>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1532956" y="1795792"/>
            <a:ext cx="457200" cy="457200"/>
          </a:xfrm>
          <a:prstGeom prst="rect">
            <a:avLst/>
          </a:prstGeom>
        </p:spPr>
      </p:pic>
      <p:sp>
        <p:nvSpPr>
          <p:cNvPr id="34" name="TextBox 33">
            <a:extLst>
              <a:ext uri="{FF2B5EF4-FFF2-40B4-BE49-F238E27FC236}">
                <a16:creationId xmlns:a16="http://schemas.microsoft.com/office/drawing/2014/main" id="{27D5E26C-A954-C955-40B1-E8D10675C0AF}"/>
              </a:ext>
            </a:extLst>
          </p:cNvPr>
          <p:cNvSpPr txBox="1"/>
          <p:nvPr/>
        </p:nvSpPr>
        <p:spPr>
          <a:xfrm>
            <a:off x="9956148" y="2194887"/>
            <a:ext cx="1858457" cy="3677930"/>
          </a:xfrm>
          <a:prstGeom prst="rect">
            <a:avLst/>
          </a:prstGeom>
          <a:noFill/>
        </p:spPr>
        <p:txBody>
          <a:bodyPr wrap="square">
            <a:spAutoFit/>
          </a:bodyPr>
          <a:lstStyle/>
          <a:p>
            <a:pPr lvl="1"/>
            <a:r>
              <a:rPr lang="en-GB" sz="1300">
                <a:solidFill>
                  <a:srgbClr val="000000"/>
                </a:solidFill>
                <a:latin typeface="Arial" panose="020B0604020202020204" pitchFamily="34" charset="0"/>
                <a:cs typeface="Arial" panose="020B0604020202020204" pitchFamily="34" charset="0"/>
              </a:rPr>
              <a:t>Makes it easier for patients to get the treatment they need in the right place</a:t>
            </a:r>
          </a:p>
          <a:p>
            <a:pPr lvl="1"/>
            <a:endParaRPr lang="en-GB" sz="1100">
              <a:solidFill>
                <a:srgbClr val="000000"/>
              </a:solidFill>
              <a:latin typeface="Arial" panose="020B0604020202020204" pitchFamily="34" charset="0"/>
              <a:cs typeface="Arial" panose="020B0604020202020204" pitchFamily="34" charset="0"/>
            </a:endParaRPr>
          </a:p>
          <a:p>
            <a:pPr lvl="1"/>
            <a:r>
              <a:rPr lang="en-GB" sz="1300">
                <a:solidFill>
                  <a:srgbClr val="000000"/>
                </a:solidFill>
                <a:latin typeface="Arial" panose="020B0604020202020204" pitchFamily="34" charset="0"/>
                <a:cs typeface="Arial" panose="020B0604020202020204" pitchFamily="34" charset="0"/>
              </a:rPr>
              <a:t>Empowers people to manage their own health and care</a:t>
            </a:r>
          </a:p>
          <a:p>
            <a:pPr lvl="1"/>
            <a:endParaRPr lang="en-GB" sz="1400">
              <a:solidFill>
                <a:srgbClr val="000000"/>
              </a:solidFill>
              <a:latin typeface="Arial" panose="020B0604020202020204" pitchFamily="34" charset="0"/>
              <a:cs typeface="Arial" panose="020B0604020202020204" pitchFamily="34" charset="0"/>
            </a:endParaRPr>
          </a:p>
          <a:p>
            <a:pPr lvl="1"/>
            <a:r>
              <a:rPr lang="en-GB" sz="1300">
                <a:solidFill>
                  <a:srgbClr val="000000"/>
                </a:solidFill>
                <a:latin typeface="Arial" panose="020B0604020202020204" pitchFamily="34" charset="0"/>
                <a:cs typeface="Arial" panose="020B0604020202020204" pitchFamily="34" charset="0"/>
              </a:rPr>
              <a:t>Manages demand on NHS 111 telephone service</a:t>
            </a:r>
          </a:p>
        </p:txBody>
      </p:sp>
      <p:pic>
        <p:nvPicPr>
          <p:cNvPr id="35" name="Graphic 34" descr="Adhesive Bandage outline">
            <a:extLst>
              <a:ext uri="{FF2B5EF4-FFF2-40B4-BE49-F238E27FC236}">
                <a16:creationId xmlns:a16="http://schemas.microsoft.com/office/drawing/2014/main" id="{FB2E8B24-1A6D-4529-9CB2-D8D59CC9548C}"/>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029956" y="2228305"/>
            <a:ext cx="390935" cy="390935"/>
          </a:xfrm>
          <a:prstGeom prst="rect">
            <a:avLst/>
          </a:prstGeom>
        </p:spPr>
      </p:pic>
      <p:pic>
        <p:nvPicPr>
          <p:cNvPr id="36" name="Graphic 35" descr="Medal outline">
            <a:extLst>
              <a:ext uri="{FF2B5EF4-FFF2-40B4-BE49-F238E27FC236}">
                <a16:creationId xmlns:a16="http://schemas.microsoft.com/office/drawing/2014/main" id="{6E4E91B0-AB2D-2603-4AFF-D30192789315}"/>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049155" y="3612519"/>
            <a:ext cx="345488" cy="345488"/>
          </a:xfrm>
          <a:prstGeom prst="rect">
            <a:avLst/>
          </a:prstGeom>
        </p:spPr>
      </p:pic>
      <p:pic>
        <p:nvPicPr>
          <p:cNvPr id="37" name="Graphic 36" descr="Call centre outline">
            <a:extLst>
              <a:ext uri="{FF2B5EF4-FFF2-40B4-BE49-F238E27FC236}">
                <a16:creationId xmlns:a16="http://schemas.microsoft.com/office/drawing/2014/main" id="{8D75D716-0914-1388-B852-B2FEF8589251}"/>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038086" y="4747598"/>
            <a:ext cx="390936" cy="390936"/>
          </a:xfrm>
          <a:prstGeom prst="rect">
            <a:avLst/>
          </a:prstGeom>
        </p:spPr>
      </p:pic>
    </p:spTree>
    <p:extLst>
      <p:ext uri="{BB962C8B-B14F-4D97-AF65-F5344CB8AC3E}">
        <p14:creationId xmlns:p14="http://schemas.microsoft.com/office/powerpoint/2010/main" val="1734948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071879" cy="876396"/>
          </a:xfrm>
        </p:spPr>
        <p:txBody>
          <a:bodyPr>
            <a:noAutofit/>
          </a:bodyPr>
          <a:lstStyle/>
          <a:p>
            <a:r>
              <a:rPr lang="en-GB" sz="2600" b="1">
                <a:latin typeface="Arial"/>
                <a:ea typeface="Calibri" panose="020F0502020204030204" pitchFamily="34" charset="0"/>
                <a:cs typeface="Arial"/>
              </a:rPr>
              <a:t>Find NHS services near you</a:t>
            </a:r>
          </a:p>
        </p:txBody>
      </p:sp>
      <p:pic>
        <p:nvPicPr>
          <p:cNvPr id="2" name="Graphic 1" descr="Home with solid fill">
            <a:hlinkClick r:id="rId2" action="ppaction://hlinksldjump"/>
            <a:extLst>
              <a:ext uri="{FF2B5EF4-FFF2-40B4-BE49-F238E27FC236}">
                <a16:creationId xmlns:a16="http://schemas.microsoft.com/office/drawing/2014/main" id="{130E5F3F-FCE4-7582-4A8D-2E13F8B988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4166" y="6020119"/>
            <a:ext cx="761999" cy="761999"/>
          </a:xfrm>
          <a:prstGeom prst="rect">
            <a:avLst/>
          </a:prstGeom>
        </p:spPr>
      </p:pic>
      <p:sp>
        <p:nvSpPr>
          <p:cNvPr id="3" name="TextBox 2">
            <a:extLst>
              <a:ext uri="{FF2B5EF4-FFF2-40B4-BE49-F238E27FC236}">
                <a16:creationId xmlns:a16="http://schemas.microsoft.com/office/drawing/2014/main" id="{2BE3D941-455D-22BD-9643-E2C8543D9BD7}"/>
              </a:ext>
            </a:extLst>
          </p:cNvPr>
          <p:cNvSpPr txBox="1"/>
          <p:nvPr/>
        </p:nvSpPr>
        <p:spPr>
          <a:xfrm>
            <a:off x="257112" y="1137196"/>
            <a:ext cx="11471062" cy="292388"/>
          </a:xfrm>
          <a:prstGeom prst="rect">
            <a:avLst/>
          </a:prstGeom>
          <a:noFill/>
        </p:spPr>
        <p:txBody>
          <a:bodyPr wrap="square">
            <a:spAutoFit/>
          </a:bodyPr>
          <a:lstStyle/>
          <a:p>
            <a:pPr marL="171450" indent="-171450">
              <a:buFont typeface="Arial" panose="020B0604020202020204" pitchFamily="34" charset="0"/>
              <a:buChar char="•"/>
            </a:pPr>
            <a:r>
              <a:rPr lang="en-GB" sz="1300">
                <a:latin typeface="Arial" panose="020B0604020202020204" pitchFamily="34" charset="0"/>
                <a:cs typeface="Arial" panose="020B0604020202020204" pitchFamily="34" charset="0"/>
              </a:rPr>
              <a:t>Patients can use the NHS App to view a list of NHS services near them, such as local GP surgeries, dentists, pharmacies and more.</a:t>
            </a:r>
          </a:p>
        </p:txBody>
      </p:sp>
      <p:sp>
        <p:nvSpPr>
          <p:cNvPr id="8" name="Rectangle: Folded Corner 7">
            <a:extLst>
              <a:ext uri="{FF2B5EF4-FFF2-40B4-BE49-F238E27FC236}">
                <a16:creationId xmlns:a16="http://schemas.microsoft.com/office/drawing/2014/main" id="{05FAC257-9D77-8BF4-422C-5F3CE5FCD660}"/>
              </a:ext>
            </a:extLst>
          </p:cNvPr>
          <p:cNvSpPr/>
          <p:nvPr/>
        </p:nvSpPr>
        <p:spPr>
          <a:xfrm>
            <a:off x="475445" y="1673001"/>
            <a:ext cx="3964126" cy="4047803"/>
          </a:xfrm>
          <a:prstGeom prst="foldedCorner">
            <a:avLst>
              <a:gd name="adj" fmla="val 683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How it works</a:t>
            </a:r>
            <a:br>
              <a:rPr lang="en-GB" sz="1400" b="1" i="0">
                <a:solidFill>
                  <a:srgbClr val="0070C0"/>
                </a:solidFill>
                <a:effectLst/>
                <a:latin typeface="Arial" panose="020B0604020202020204" pitchFamily="34" charset="0"/>
                <a:cs typeface="Arial" panose="020B0604020202020204" pitchFamily="34" charset="0"/>
              </a:rPr>
            </a:br>
            <a:endParaRPr lang="en-GB" sz="1600" b="1" i="0">
              <a:solidFill>
                <a:schemeClr val="tx1"/>
              </a:solidFill>
              <a:effectLst/>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Patients can access this feature by clicking on the ‘Services’ icon, scrolling down to ‘Other NHS services’ and selecting ‘</a:t>
            </a:r>
            <a:r>
              <a:rPr lang="en-GB" sz="1300">
                <a:solidFill>
                  <a:schemeClr val="tx1"/>
                </a:solidFill>
                <a:latin typeface="Arial" panose="020B0604020202020204" pitchFamily="34" charset="0"/>
                <a:cs typeface="Arial" panose="020B0604020202020204" pitchFamily="34" charset="0"/>
                <a:hlinkClick r:id="rId5"/>
              </a:rPr>
              <a:t>Find NHS services near you</a:t>
            </a:r>
            <a:r>
              <a:rPr lang="en-GB" sz="1300">
                <a:solidFill>
                  <a:schemeClr val="tx1"/>
                </a:solidFill>
                <a:latin typeface="Arial" panose="020B0604020202020204" pitchFamily="34" charset="0"/>
                <a:cs typeface="Arial" panose="020B0604020202020204" pitchFamily="34" charset="0"/>
              </a:rPr>
              <a:t>’ </a:t>
            </a:r>
          </a:p>
          <a:p>
            <a:pPr lvl="1"/>
            <a:endParaRPr lang="en-GB" sz="130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They will then be able to view a list of NHS services and asked to enter their postcode to find these services near them</a:t>
            </a:r>
          </a:p>
          <a:p>
            <a:pPr lvl="1"/>
            <a:endParaRPr lang="en-GB" sz="130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As well as this, within each section there is some great advice and information, like how to </a:t>
            </a:r>
            <a:r>
              <a:rPr lang="en-GB" sz="1300">
                <a:solidFill>
                  <a:schemeClr val="tx1"/>
                </a:solidFill>
                <a:latin typeface="Arial" panose="020B0604020202020204" pitchFamily="34" charset="0"/>
                <a:cs typeface="Arial" panose="020B0604020202020204" pitchFamily="34" charset="0"/>
                <a:hlinkClick r:id="rId6"/>
              </a:rPr>
              <a:t>register with a GP</a:t>
            </a:r>
            <a:r>
              <a:rPr lang="en-GB" sz="1300">
                <a:solidFill>
                  <a:schemeClr val="tx1"/>
                </a:solidFill>
                <a:latin typeface="Arial" panose="020B0604020202020204" pitchFamily="34" charset="0"/>
                <a:cs typeface="Arial" panose="020B0604020202020204" pitchFamily="34" charset="0"/>
              </a:rPr>
              <a:t> and a link to </a:t>
            </a:r>
            <a:r>
              <a:rPr lang="en-GB" sz="1300">
                <a:solidFill>
                  <a:schemeClr val="tx1"/>
                </a:solidFill>
                <a:latin typeface="Arial" panose="020B0604020202020204" pitchFamily="34" charset="0"/>
                <a:cs typeface="Arial" panose="020B0604020202020204" pitchFamily="34" charset="0"/>
                <a:hlinkClick r:id="rId7"/>
              </a:rPr>
              <a:t>mental health helplines and support</a:t>
            </a:r>
            <a:endParaRPr lang="en-GB" sz="1300">
              <a:solidFill>
                <a:schemeClr val="tx1"/>
              </a:solidFill>
              <a:latin typeface="Arial" panose="020B0604020202020204" pitchFamily="34" charset="0"/>
              <a:cs typeface="Arial" panose="020B0604020202020204" pitchFamily="34" charset="0"/>
            </a:endParaRPr>
          </a:p>
          <a:p>
            <a:pPr lvl="1"/>
            <a:endParaRPr lang="en-GB" sz="130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If patients need help immediately or are not sure what to do, they can go to </a:t>
            </a:r>
            <a:r>
              <a:rPr lang="en-GB" sz="1300">
                <a:solidFill>
                  <a:schemeClr val="tx1"/>
                </a:solidFill>
                <a:latin typeface="Arial" panose="020B0604020202020204" pitchFamily="34" charset="0"/>
                <a:cs typeface="Arial" panose="020B0604020202020204" pitchFamily="34" charset="0"/>
                <a:hlinkClick r:id="rId8"/>
              </a:rPr>
              <a:t>111.nhs.uk</a:t>
            </a:r>
            <a:r>
              <a:rPr lang="en-GB" sz="1300">
                <a:solidFill>
                  <a:schemeClr val="tx1"/>
                </a:solidFill>
                <a:latin typeface="Arial" panose="020B0604020202020204" pitchFamily="34" charset="0"/>
                <a:cs typeface="Arial" panose="020B0604020202020204" pitchFamily="34" charset="0"/>
              </a:rPr>
              <a:t> or </a:t>
            </a:r>
            <a:r>
              <a:rPr lang="en-GB" sz="1300">
                <a:solidFill>
                  <a:schemeClr val="tx1"/>
                </a:solidFill>
                <a:latin typeface="Arial" panose="020B0604020202020204" pitchFamily="34" charset="0"/>
                <a:cs typeface="Arial" panose="020B0604020202020204" pitchFamily="34" charset="0"/>
                <a:hlinkClick r:id="rId9"/>
              </a:rPr>
              <a:t>call 111</a:t>
            </a:r>
            <a:endParaRPr lang="en-GB" sz="1300">
              <a:solidFill>
                <a:schemeClr val="tx1"/>
              </a:solidFill>
              <a:latin typeface="Arial" panose="020B0604020202020204" pitchFamily="34" charset="0"/>
              <a:cs typeface="Arial" panose="020B0604020202020204" pitchFamily="34" charset="0"/>
            </a:endParaRPr>
          </a:p>
        </p:txBody>
      </p:sp>
      <p:pic>
        <p:nvPicPr>
          <p:cNvPr id="15" name="Graphic 14" descr="Cursor with solid fill">
            <a:extLst>
              <a:ext uri="{FF2B5EF4-FFF2-40B4-BE49-F238E27FC236}">
                <a16:creationId xmlns:a16="http://schemas.microsoft.com/office/drawing/2014/main" id="{19A7D1AA-863B-DA84-2670-BC620EDE7A5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535713" y="2108816"/>
            <a:ext cx="414432" cy="414432"/>
          </a:xfrm>
          <a:prstGeom prst="rect">
            <a:avLst/>
          </a:prstGeom>
        </p:spPr>
      </p:pic>
      <p:pic>
        <p:nvPicPr>
          <p:cNvPr id="17" name="Graphic 16" descr="Marker with solid fill">
            <a:extLst>
              <a:ext uri="{FF2B5EF4-FFF2-40B4-BE49-F238E27FC236}">
                <a16:creationId xmlns:a16="http://schemas.microsoft.com/office/drawing/2014/main" id="{92FED254-BD56-95C0-CACF-E7E6C27C911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5713" y="3117461"/>
            <a:ext cx="414432" cy="414432"/>
          </a:xfrm>
          <a:prstGeom prst="rect">
            <a:avLst/>
          </a:prstGeom>
        </p:spPr>
      </p:pic>
      <p:pic>
        <p:nvPicPr>
          <p:cNvPr id="20" name="Graphic 19" descr="Information outline">
            <a:extLst>
              <a:ext uri="{FF2B5EF4-FFF2-40B4-BE49-F238E27FC236}">
                <a16:creationId xmlns:a16="http://schemas.microsoft.com/office/drawing/2014/main" id="{63618D52-E550-90A2-91D6-30BC7923DDC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35713" y="3922678"/>
            <a:ext cx="414432" cy="414432"/>
          </a:xfrm>
          <a:prstGeom prst="rect">
            <a:avLst/>
          </a:prstGeom>
        </p:spPr>
      </p:pic>
      <p:sp>
        <p:nvSpPr>
          <p:cNvPr id="21" name="Rectangle: Top Corners Rounded 20">
            <a:extLst>
              <a:ext uri="{FF2B5EF4-FFF2-40B4-BE49-F238E27FC236}">
                <a16:creationId xmlns:a16="http://schemas.microsoft.com/office/drawing/2014/main" id="{B6690208-6E0F-2A00-3142-2DD7378B352F}"/>
              </a:ext>
            </a:extLst>
          </p:cNvPr>
          <p:cNvSpPr/>
          <p:nvPr/>
        </p:nvSpPr>
        <p:spPr>
          <a:xfrm>
            <a:off x="807186" y="6352541"/>
            <a:ext cx="7386319" cy="328034"/>
          </a:xfrm>
          <a:prstGeom prst="round2Same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TextBox 21">
            <a:extLst>
              <a:ext uri="{FF2B5EF4-FFF2-40B4-BE49-F238E27FC236}">
                <a16:creationId xmlns:a16="http://schemas.microsoft.com/office/drawing/2014/main" id="{AEC833C4-3FDD-653D-B74B-A29BED892FD6}"/>
              </a:ext>
            </a:extLst>
          </p:cNvPr>
          <p:cNvSpPr txBox="1"/>
          <p:nvPr/>
        </p:nvSpPr>
        <p:spPr>
          <a:xfrm>
            <a:off x="1175818" y="6376925"/>
            <a:ext cx="7029719" cy="276999"/>
          </a:xfrm>
          <a:prstGeom prst="rect">
            <a:avLst/>
          </a:prstGeom>
          <a:noFill/>
        </p:spPr>
        <p:txBody>
          <a:bodyPr wrap="square">
            <a:spAutoFit/>
          </a:bodyPr>
          <a:lstStyle/>
          <a:p>
            <a:r>
              <a:rPr lang="en-GB" sz="1200" b="1">
                <a:latin typeface="Arial" panose="020B0604020202020204" pitchFamily="34" charset="0"/>
                <a:cs typeface="Arial" panose="020B0604020202020204" pitchFamily="34" charset="0"/>
              </a:rPr>
              <a:t>P</a:t>
            </a:r>
            <a:r>
              <a:rPr lang="en-GB" sz="1200" b="1" i="0">
                <a:effectLst/>
                <a:latin typeface="Arial" panose="020B0604020202020204" pitchFamily="34" charset="0"/>
                <a:cs typeface="Arial" panose="020B0604020202020204" pitchFamily="34" charset="0"/>
              </a:rPr>
              <a:t>atients with a medical emergency should always be advised to ring </a:t>
            </a:r>
            <a:r>
              <a:rPr lang="en-GB" sz="1200" b="1" i="0">
                <a:effectLst/>
                <a:latin typeface="Arial" panose="020B0604020202020204" pitchFamily="34" charset="0"/>
                <a:cs typeface="Arial" panose="020B0604020202020204" pitchFamily="34" charset="0"/>
                <a:hlinkClick r:id="rId16"/>
              </a:rPr>
              <a:t>999</a:t>
            </a:r>
            <a:r>
              <a:rPr lang="en-GB" sz="1200" b="1" i="0">
                <a:effectLst/>
                <a:latin typeface="Arial" panose="020B0604020202020204" pitchFamily="34" charset="0"/>
                <a:cs typeface="Arial" panose="020B0604020202020204" pitchFamily="34" charset="0"/>
              </a:rPr>
              <a:t> or go to </a:t>
            </a:r>
            <a:r>
              <a:rPr lang="en-GB" sz="1200" b="1" i="0">
                <a:effectLst/>
                <a:latin typeface="Arial" panose="020B0604020202020204" pitchFamily="34" charset="0"/>
                <a:cs typeface="Arial" panose="020B0604020202020204" pitchFamily="34" charset="0"/>
                <a:hlinkClick r:id="rId17"/>
              </a:rPr>
              <a:t>A&amp;E</a:t>
            </a:r>
            <a:r>
              <a:rPr lang="en-GB" sz="1200" b="1" i="0">
                <a:effectLst/>
                <a:latin typeface="Arial" panose="020B0604020202020204" pitchFamily="34" charset="0"/>
                <a:cs typeface="Arial" panose="020B0604020202020204" pitchFamily="34" charset="0"/>
              </a:rPr>
              <a:t> instead.</a:t>
            </a:r>
          </a:p>
        </p:txBody>
      </p:sp>
      <p:pic>
        <p:nvPicPr>
          <p:cNvPr id="23" name="Graphic 22" descr="Warning with solid fill">
            <a:extLst>
              <a:ext uri="{FF2B5EF4-FFF2-40B4-BE49-F238E27FC236}">
                <a16:creationId xmlns:a16="http://schemas.microsoft.com/office/drawing/2014/main" id="{E49F74CE-DD75-DE26-068E-2D69A44C29F3}"/>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82650" y="6350670"/>
            <a:ext cx="315401" cy="315401"/>
          </a:xfrm>
          <a:prstGeom prst="rect">
            <a:avLst/>
          </a:prstGeom>
        </p:spPr>
      </p:pic>
      <p:pic>
        <p:nvPicPr>
          <p:cNvPr id="25" name="Graphic 24" descr="Badge Question Mark outline">
            <a:extLst>
              <a:ext uri="{FF2B5EF4-FFF2-40B4-BE49-F238E27FC236}">
                <a16:creationId xmlns:a16="http://schemas.microsoft.com/office/drawing/2014/main" id="{C689BAA2-A065-1B88-9267-4E28E44483E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35713" y="4903406"/>
            <a:ext cx="414432" cy="414432"/>
          </a:xfrm>
          <a:prstGeom prst="rect">
            <a:avLst/>
          </a:prstGeom>
        </p:spPr>
      </p:pic>
      <p:sp>
        <p:nvSpPr>
          <p:cNvPr id="6" name="Rectangle: Top Corners Rounded 5">
            <a:extLst>
              <a:ext uri="{FF2B5EF4-FFF2-40B4-BE49-F238E27FC236}">
                <a16:creationId xmlns:a16="http://schemas.microsoft.com/office/drawing/2014/main" id="{DCE5FF91-2B8D-3805-CAAD-0042F726B076}"/>
              </a:ext>
            </a:extLst>
          </p:cNvPr>
          <p:cNvSpPr/>
          <p:nvPr/>
        </p:nvSpPr>
        <p:spPr>
          <a:xfrm>
            <a:off x="9311099" y="1668929"/>
            <a:ext cx="2534395" cy="4051875"/>
          </a:xfrm>
          <a:prstGeom prst="round2SameRect">
            <a:avLst/>
          </a:prstGeom>
          <a:solidFill>
            <a:srgbClr val="B0C61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ndParaRPr>
          </a:p>
        </p:txBody>
      </p:sp>
      <p:sp>
        <p:nvSpPr>
          <p:cNvPr id="7" name="Oval 6">
            <a:extLst>
              <a:ext uri="{FF2B5EF4-FFF2-40B4-BE49-F238E27FC236}">
                <a16:creationId xmlns:a16="http://schemas.microsoft.com/office/drawing/2014/main" id="{875EC87B-40F1-745F-9334-24C6171E6226}"/>
              </a:ext>
            </a:extLst>
          </p:cNvPr>
          <p:cNvSpPr/>
          <p:nvPr/>
        </p:nvSpPr>
        <p:spPr>
          <a:xfrm>
            <a:off x="11475836" y="1658656"/>
            <a:ext cx="570325" cy="588826"/>
          </a:xfrm>
          <a:prstGeom prst="ellipse">
            <a:avLst/>
          </a:prstGeom>
          <a:solidFill>
            <a:srgbClr val="F2F7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id="{44DD59D6-2EDD-8F16-F5E6-BB88B2E069F8}"/>
              </a:ext>
            </a:extLst>
          </p:cNvPr>
          <p:cNvSpPr txBox="1"/>
          <p:nvPr/>
        </p:nvSpPr>
        <p:spPr>
          <a:xfrm>
            <a:off x="9466812" y="1752053"/>
            <a:ext cx="4084530" cy="292388"/>
          </a:xfrm>
          <a:prstGeom prst="rect">
            <a:avLst/>
          </a:prstGeom>
          <a:noFill/>
        </p:spPr>
        <p:txBody>
          <a:bodyPr wrap="square">
            <a:spAutoFit/>
          </a:bodyPr>
          <a:lstStyle/>
          <a:p>
            <a:r>
              <a:rPr lang="en-GB" sz="1300" b="1">
                <a:solidFill>
                  <a:prstClr val="black"/>
                </a:solidFill>
                <a:latin typeface="Arial" panose="020B0604020202020204" pitchFamily="34" charset="0"/>
                <a:cs typeface="Arial" panose="020B0604020202020204" pitchFamily="34" charset="0"/>
              </a:rPr>
              <a:t>Benefits:</a:t>
            </a:r>
          </a:p>
        </p:txBody>
      </p:sp>
      <p:pic>
        <p:nvPicPr>
          <p:cNvPr id="11" name="Graphic 10" descr="Comment Like outline">
            <a:extLst>
              <a:ext uri="{FF2B5EF4-FFF2-40B4-BE49-F238E27FC236}">
                <a16:creationId xmlns:a16="http://schemas.microsoft.com/office/drawing/2014/main" id="{0910F6BA-D5CD-1118-28BC-01C86D46C2C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511583" y="1744834"/>
            <a:ext cx="457200" cy="457200"/>
          </a:xfrm>
          <a:prstGeom prst="rect">
            <a:avLst/>
          </a:prstGeom>
        </p:spPr>
      </p:pic>
      <p:sp>
        <p:nvSpPr>
          <p:cNvPr id="12" name="TextBox 11">
            <a:extLst>
              <a:ext uri="{FF2B5EF4-FFF2-40B4-BE49-F238E27FC236}">
                <a16:creationId xmlns:a16="http://schemas.microsoft.com/office/drawing/2014/main" id="{D72D4481-FA01-E0DA-16FD-3A49A9FD9AB4}"/>
              </a:ext>
            </a:extLst>
          </p:cNvPr>
          <p:cNvSpPr txBox="1"/>
          <p:nvPr/>
        </p:nvSpPr>
        <p:spPr>
          <a:xfrm>
            <a:off x="9331359" y="2167053"/>
            <a:ext cx="2482216" cy="3293209"/>
          </a:xfrm>
          <a:prstGeom prst="rect">
            <a:avLst/>
          </a:prstGeom>
          <a:noFill/>
        </p:spPr>
        <p:txBody>
          <a:bodyPr wrap="square">
            <a:spAutoFit/>
          </a:bodyPr>
          <a:lstStyle/>
          <a:p>
            <a:pPr lvl="1"/>
            <a:r>
              <a:rPr lang="en-GB" sz="1300">
                <a:solidFill>
                  <a:srgbClr val="000000"/>
                </a:solidFill>
                <a:latin typeface="Arial" panose="020B0604020202020204" pitchFamily="34" charset="0"/>
                <a:cs typeface="Arial" panose="020B0604020202020204" pitchFamily="34" charset="0"/>
              </a:rPr>
              <a:t>Patients have easy access to accurate service information</a:t>
            </a:r>
          </a:p>
          <a:p>
            <a:pPr lvl="1"/>
            <a:endParaRPr lang="en-GB" sz="1300">
              <a:solidFill>
                <a:srgbClr val="000000"/>
              </a:solidFill>
              <a:latin typeface="Arial" panose="020B0604020202020204" pitchFamily="34" charset="0"/>
              <a:cs typeface="Arial" panose="020B0604020202020204" pitchFamily="34" charset="0"/>
            </a:endParaRPr>
          </a:p>
          <a:p>
            <a:pPr lvl="1"/>
            <a:r>
              <a:rPr lang="en-GB" sz="1300">
                <a:solidFill>
                  <a:srgbClr val="000000"/>
                </a:solidFill>
                <a:latin typeface="Arial" panose="020B0604020202020204" pitchFamily="34" charset="0"/>
                <a:cs typeface="Arial" panose="020B0604020202020204" pitchFamily="34" charset="0"/>
              </a:rPr>
              <a:t>Increased awareness of available services, directing patients to the right service first time</a:t>
            </a:r>
          </a:p>
          <a:p>
            <a:pPr lvl="1"/>
            <a:endParaRPr lang="en-GB" sz="1300">
              <a:solidFill>
                <a:srgbClr val="000000"/>
              </a:solidFill>
              <a:latin typeface="Arial" panose="020B0604020202020204" pitchFamily="34" charset="0"/>
              <a:cs typeface="Arial" panose="020B0604020202020204" pitchFamily="34" charset="0"/>
            </a:endParaRPr>
          </a:p>
          <a:p>
            <a:pPr lvl="1"/>
            <a:r>
              <a:rPr lang="en-GB" sz="1300">
                <a:solidFill>
                  <a:srgbClr val="231F20"/>
                </a:solidFill>
                <a:latin typeface="Arial" panose="020B0604020202020204" pitchFamily="34" charset="0"/>
                <a:cs typeface="Arial" panose="020B0604020202020204" pitchFamily="34" charset="0"/>
              </a:rPr>
              <a:t>Sh</a:t>
            </a:r>
            <a:r>
              <a:rPr lang="en-GB" sz="1300" b="0" i="0">
                <a:solidFill>
                  <a:srgbClr val="231F20"/>
                </a:solidFill>
                <a:effectLst/>
                <a:latin typeface="Arial" panose="020B0604020202020204" pitchFamily="34" charset="0"/>
                <a:cs typeface="Arial" panose="020B0604020202020204" pitchFamily="34" charset="0"/>
              </a:rPr>
              <a:t>ift to lower acuity services where appropriate, reducing GP surgery demand</a:t>
            </a:r>
          </a:p>
          <a:p>
            <a:pPr lvl="1"/>
            <a:endParaRPr lang="en-GB" sz="1300">
              <a:solidFill>
                <a:srgbClr val="231F20"/>
              </a:solidFill>
              <a:latin typeface="Arial" panose="020B0604020202020204" pitchFamily="34" charset="0"/>
              <a:cs typeface="Arial" panose="020B0604020202020204" pitchFamily="34" charset="0"/>
            </a:endParaRPr>
          </a:p>
          <a:p>
            <a:pPr lvl="1"/>
            <a:r>
              <a:rPr lang="en-GB" sz="1300">
                <a:solidFill>
                  <a:srgbClr val="231F20"/>
                </a:solidFill>
                <a:latin typeface="Arial" panose="020B0604020202020204" pitchFamily="34" charset="0"/>
                <a:cs typeface="Arial" panose="020B0604020202020204" pitchFamily="34" charset="0"/>
              </a:rPr>
              <a:t>Improved patient experience</a:t>
            </a:r>
            <a:endParaRPr lang="en-GB" sz="1300">
              <a:solidFill>
                <a:srgbClr val="000000"/>
              </a:solidFill>
              <a:latin typeface="Arial" panose="020B0604020202020204" pitchFamily="34" charset="0"/>
              <a:cs typeface="Arial" panose="020B0604020202020204" pitchFamily="34" charset="0"/>
            </a:endParaRPr>
          </a:p>
        </p:txBody>
      </p:sp>
      <p:pic>
        <p:nvPicPr>
          <p:cNvPr id="27" name="Graphic 26" descr="Information outline">
            <a:extLst>
              <a:ext uri="{FF2B5EF4-FFF2-40B4-BE49-F238E27FC236}">
                <a16:creationId xmlns:a16="http://schemas.microsoft.com/office/drawing/2014/main" id="{D0AC398D-93B1-4E12-CBA5-9206AD8E38AD}"/>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380417" y="2207380"/>
            <a:ext cx="390936" cy="390936"/>
          </a:xfrm>
          <a:prstGeom prst="rect">
            <a:avLst/>
          </a:prstGeom>
        </p:spPr>
      </p:pic>
      <p:pic>
        <p:nvPicPr>
          <p:cNvPr id="29" name="Graphic 28" descr="Signpost outline">
            <a:extLst>
              <a:ext uri="{FF2B5EF4-FFF2-40B4-BE49-F238E27FC236}">
                <a16:creationId xmlns:a16="http://schemas.microsoft.com/office/drawing/2014/main" id="{ADC83F68-9B55-D600-0EDD-CBD4BDDBBFE6}"/>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380417" y="3006094"/>
            <a:ext cx="390936" cy="390936"/>
          </a:xfrm>
          <a:prstGeom prst="rect">
            <a:avLst/>
          </a:prstGeom>
        </p:spPr>
      </p:pic>
      <p:pic>
        <p:nvPicPr>
          <p:cNvPr id="31" name="Graphic 30" descr="Transfer outline">
            <a:extLst>
              <a:ext uri="{FF2B5EF4-FFF2-40B4-BE49-F238E27FC236}">
                <a16:creationId xmlns:a16="http://schemas.microsoft.com/office/drawing/2014/main" id="{60B46EBF-5139-DABF-E425-F4AB4208FB43}"/>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421828" y="4023556"/>
            <a:ext cx="308113" cy="390936"/>
          </a:xfrm>
          <a:prstGeom prst="rect">
            <a:avLst/>
          </a:prstGeom>
        </p:spPr>
      </p:pic>
      <p:pic>
        <p:nvPicPr>
          <p:cNvPr id="33" name="Graphic 32" descr="Rating 3 Star with solid fill">
            <a:extLst>
              <a:ext uri="{FF2B5EF4-FFF2-40B4-BE49-F238E27FC236}">
                <a16:creationId xmlns:a16="http://schemas.microsoft.com/office/drawing/2014/main" id="{382CCCF8-A60D-2C23-6635-6C53398F8112}"/>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380417" y="4928617"/>
            <a:ext cx="390936" cy="390936"/>
          </a:xfrm>
          <a:prstGeom prst="rect">
            <a:avLst/>
          </a:prstGeom>
        </p:spPr>
      </p:pic>
      <p:grpSp>
        <p:nvGrpSpPr>
          <p:cNvPr id="9" name="Group 8">
            <a:extLst>
              <a:ext uri="{FF2B5EF4-FFF2-40B4-BE49-F238E27FC236}">
                <a16:creationId xmlns:a16="http://schemas.microsoft.com/office/drawing/2014/main" id="{76A2ACC3-E181-042E-FA50-90D482F2C391}"/>
              </a:ext>
            </a:extLst>
          </p:cNvPr>
          <p:cNvGrpSpPr/>
          <p:nvPr/>
        </p:nvGrpSpPr>
        <p:grpSpPr>
          <a:xfrm>
            <a:off x="4613753" y="1668926"/>
            <a:ext cx="4425213" cy="4047801"/>
            <a:chOff x="4613753" y="1668926"/>
            <a:chExt cx="4425213" cy="4047801"/>
          </a:xfrm>
        </p:grpSpPr>
        <p:pic>
          <p:nvPicPr>
            <p:cNvPr id="4" name="AEC9FB6D-FD85-4AE0-84A7-93BC6DC29C24" descr="IMG_2824.jpg">
              <a:extLst>
                <a:ext uri="{FF2B5EF4-FFF2-40B4-BE49-F238E27FC236}">
                  <a16:creationId xmlns:a16="http://schemas.microsoft.com/office/drawing/2014/main" id="{D7F094B7-3E7A-2691-6CAF-3AC9574614DB}"/>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613753" y="1668926"/>
              <a:ext cx="1980729" cy="40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922B85DF-196D-43A0-83F1-97F40E515516" descr="IMG_2825.jpg">
              <a:extLst>
                <a:ext uri="{FF2B5EF4-FFF2-40B4-BE49-F238E27FC236}">
                  <a16:creationId xmlns:a16="http://schemas.microsoft.com/office/drawing/2014/main" id="{9C6C3FC1-C7E2-8D3B-22D1-72969C9ACB28}"/>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7058237" y="1668929"/>
              <a:ext cx="1980729" cy="404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600FA9E4-FA29-E7A5-2580-BC1F8D511A9B}"/>
                </a:ext>
              </a:extLst>
            </p:cNvPr>
            <p:cNvSpPr/>
            <p:nvPr/>
          </p:nvSpPr>
          <p:spPr>
            <a:xfrm>
              <a:off x="4675114" y="4765570"/>
              <a:ext cx="1858006" cy="27567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53627F64-097E-BF36-E3D7-8B12764C704E}"/>
                </a:ext>
              </a:extLst>
            </p:cNvPr>
            <p:cNvCxnSpPr>
              <a:cxnSpLocks/>
            </p:cNvCxnSpPr>
            <p:nvPr/>
          </p:nvCxnSpPr>
          <p:spPr>
            <a:xfrm>
              <a:off x="6700215" y="3595473"/>
              <a:ext cx="26324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08422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071879" cy="876396"/>
          </a:xfrm>
        </p:spPr>
        <p:txBody>
          <a:bodyPr>
            <a:noAutofit/>
          </a:bodyPr>
          <a:lstStyle/>
          <a:p>
            <a:r>
              <a:rPr lang="en-GB" sz="2600" b="1">
                <a:latin typeface="Arial"/>
                <a:ea typeface="Calibri" panose="020F0502020204030204" pitchFamily="34" charset="0"/>
                <a:cs typeface="Arial"/>
              </a:rPr>
              <a:t>Register with a GP surgery </a:t>
            </a:r>
          </a:p>
        </p:txBody>
      </p:sp>
      <p:pic>
        <p:nvPicPr>
          <p:cNvPr id="2" name="Graphic 1" descr="Home with solid fill">
            <a:hlinkClick r:id="rId3" action="ppaction://hlinksldjump"/>
            <a:extLst>
              <a:ext uri="{FF2B5EF4-FFF2-40B4-BE49-F238E27FC236}">
                <a16:creationId xmlns:a16="http://schemas.microsoft.com/office/drawing/2014/main" id="{03C71F86-4F41-40EB-7D7F-46EAFDAE48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4166" y="6020119"/>
            <a:ext cx="761999" cy="761999"/>
          </a:xfrm>
          <a:prstGeom prst="rect">
            <a:avLst/>
          </a:prstGeom>
        </p:spPr>
      </p:pic>
      <p:sp>
        <p:nvSpPr>
          <p:cNvPr id="8" name="TextBox 7">
            <a:extLst>
              <a:ext uri="{FF2B5EF4-FFF2-40B4-BE49-F238E27FC236}">
                <a16:creationId xmlns:a16="http://schemas.microsoft.com/office/drawing/2014/main" id="{E17B77F9-2EC9-3F0A-13CC-74F4FF475E03}"/>
              </a:ext>
            </a:extLst>
          </p:cNvPr>
          <p:cNvSpPr txBox="1"/>
          <p:nvPr/>
        </p:nvSpPr>
        <p:spPr>
          <a:xfrm>
            <a:off x="257112" y="1091131"/>
            <a:ext cx="11490129" cy="492443"/>
          </a:xfrm>
          <a:prstGeom prst="rect">
            <a:avLst/>
          </a:prstGeom>
          <a:noFill/>
        </p:spPr>
        <p:txBody>
          <a:bodyPr wrap="square">
            <a:spAutoFit/>
          </a:bodyPr>
          <a:lstStyle/>
          <a:p>
            <a:pPr marL="285750" indent="-285750">
              <a:buFont typeface="Arial" panose="020B0604020202020204" pitchFamily="34" charset="0"/>
              <a:buChar char="•"/>
            </a:pPr>
            <a:r>
              <a:rPr lang="en-GB" sz="1300">
                <a:solidFill>
                  <a:srgbClr val="000000"/>
                </a:solidFill>
                <a:latin typeface="Arial" panose="020B0604020202020204" pitchFamily="34" charset="0"/>
                <a:cs typeface="Arial" panose="020B0604020202020204" pitchFamily="34" charset="0"/>
              </a:rPr>
              <a:t>Patients can find a GP and apply to register themselves or someone they care for via the NHS App, but only if their GP has enrolled with this </a:t>
            </a:r>
            <a:r>
              <a:rPr lang="en-GB" sz="1300">
                <a:solidFill>
                  <a:srgbClr val="000000"/>
                </a:solidFill>
                <a:latin typeface="Arial" panose="020B0604020202020204" pitchFamily="34" charset="0"/>
                <a:cs typeface="Arial" panose="020B0604020202020204" pitchFamily="34" charset="0"/>
                <a:hlinkClick r:id="rId6"/>
              </a:rPr>
              <a:t>service</a:t>
            </a:r>
            <a:r>
              <a:rPr lang="en-GB" sz="1300">
                <a:solidFill>
                  <a:srgbClr val="000000"/>
                </a:solidFill>
                <a:latin typeface="Arial" panose="020B0604020202020204" pitchFamily="34" charset="0"/>
                <a:cs typeface="Arial" panose="020B0604020202020204" pitchFamily="34" charset="0"/>
              </a:rPr>
              <a:t>. It is simpler, easier and more inclusive for both patients and GP surgeries, whilst also reducing the administrative time required to complete the process.</a:t>
            </a:r>
          </a:p>
        </p:txBody>
      </p:sp>
      <p:sp>
        <p:nvSpPr>
          <p:cNvPr id="34" name="Rectangle: Folded Corner 33">
            <a:extLst>
              <a:ext uri="{FF2B5EF4-FFF2-40B4-BE49-F238E27FC236}">
                <a16:creationId xmlns:a16="http://schemas.microsoft.com/office/drawing/2014/main" id="{0C05391A-8582-B080-57C6-BF306A6635E7}"/>
              </a:ext>
            </a:extLst>
          </p:cNvPr>
          <p:cNvSpPr/>
          <p:nvPr/>
        </p:nvSpPr>
        <p:spPr>
          <a:xfrm>
            <a:off x="513712" y="1689756"/>
            <a:ext cx="5435026" cy="2343164"/>
          </a:xfrm>
          <a:prstGeom prst="foldedCorner">
            <a:avLst>
              <a:gd name="adj" fmla="val 68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How it works</a:t>
            </a:r>
            <a:br>
              <a:rPr lang="en-GB" sz="1250" b="1" i="0">
                <a:solidFill>
                  <a:srgbClr val="0070C0"/>
                </a:solidFill>
                <a:effectLst/>
                <a:latin typeface="Arial" panose="020B0604020202020204" pitchFamily="34" charset="0"/>
                <a:cs typeface="Arial" panose="020B0604020202020204" pitchFamily="34" charset="0"/>
              </a:rPr>
            </a:br>
            <a:endParaRPr lang="en-GB" sz="800" b="1">
              <a:solidFill>
                <a:schemeClr val="tx1"/>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Patients can access this service by clicking on the ‘Services’ icon and selecting ‘</a:t>
            </a:r>
            <a:r>
              <a:rPr lang="en-GB" sz="1250">
                <a:solidFill>
                  <a:schemeClr val="tx1"/>
                </a:solidFill>
                <a:latin typeface="Arial" panose="020B0604020202020204" pitchFamily="34" charset="0"/>
                <a:cs typeface="Arial" panose="020B0604020202020204" pitchFamily="34" charset="0"/>
                <a:hlinkClick r:id="rId7"/>
              </a:rPr>
              <a:t>Find NHS services near you</a:t>
            </a:r>
            <a:r>
              <a:rPr lang="en-GB" sz="1250">
                <a:solidFill>
                  <a:srgbClr val="000000"/>
                </a:solidFill>
                <a:latin typeface="Arial" panose="020B0604020202020204" pitchFamily="34" charset="0"/>
                <a:cs typeface="Arial" panose="020B0604020202020204" pitchFamily="34" charset="0"/>
              </a:rPr>
              <a:t>’ &gt; ‘GP’. After entering their postcode, they can click to ‘</a:t>
            </a:r>
            <a:r>
              <a:rPr lang="en-GB" sz="1250">
                <a:solidFill>
                  <a:schemeClr val="tx1"/>
                </a:solidFill>
                <a:latin typeface="Arial" panose="020B0604020202020204" pitchFamily="34" charset="0"/>
                <a:cs typeface="Arial" panose="020B0604020202020204" pitchFamily="34" charset="0"/>
                <a:hlinkClick r:id="rId8"/>
              </a:rPr>
              <a:t>Register online with this GP</a:t>
            </a:r>
            <a:r>
              <a:rPr lang="en-GB" sz="1250">
                <a:solidFill>
                  <a:srgbClr val="000000"/>
                </a:solidFill>
                <a:latin typeface="Arial" panose="020B0604020202020204" pitchFamily="34" charset="0"/>
                <a:cs typeface="Arial" panose="020B0604020202020204" pitchFamily="34" charset="0"/>
              </a:rPr>
              <a:t>’ if that GP surgery has enrolled with the service. </a:t>
            </a:r>
          </a:p>
          <a:p>
            <a:pPr lvl="1"/>
            <a:endParaRPr lang="en-GB" sz="1000">
              <a:solidFill>
                <a:schemeClr val="tx1"/>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You can view a step-by step guide for patients </a:t>
            </a:r>
            <a:r>
              <a:rPr lang="en-GB" sz="1250">
                <a:solidFill>
                  <a:schemeClr val="tx1"/>
                </a:solidFill>
                <a:latin typeface="Arial" panose="020B0604020202020204" pitchFamily="34" charset="0"/>
                <a:cs typeface="Arial" panose="020B0604020202020204" pitchFamily="34" charset="0"/>
                <a:hlinkClick r:id="rId9"/>
              </a:rPr>
              <a:t>here</a:t>
            </a:r>
            <a:r>
              <a:rPr lang="en-GB" sz="1250">
                <a:solidFill>
                  <a:schemeClr val="tx1"/>
                </a:solidFill>
                <a:latin typeface="Arial" panose="020B0604020202020204" pitchFamily="34" charset="0"/>
                <a:cs typeface="Arial" panose="020B0604020202020204" pitchFamily="34" charset="0"/>
              </a:rPr>
              <a:t>. </a:t>
            </a:r>
            <a:r>
              <a:rPr lang="en-GB" sz="1250">
                <a:solidFill>
                  <a:srgbClr val="000000"/>
                </a:solidFill>
                <a:latin typeface="Arial" panose="020B0604020202020204" pitchFamily="34" charset="0"/>
                <a:cs typeface="Arial" panose="020B0604020202020204" pitchFamily="34" charset="0"/>
              </a:rPr>
              <a:t>Watch this </a:t>
            </a:r>
            <a:r>
              <a:rPr lang="en-GB" sz="1250">
                <a:solidFill>
                  <a:srgbClr val="000000"/>
                </a:solidFill>
                <a:latin typeface="Arial" panose="020B0604020202020204" pitchFamily="34" charset="0"/>
                <a:cs typeface="Arial" panose="020B0604020202020204" pitchFamily="34" charset="0"/>
                <a:hlinkClick r:id="rId10"/>
              </a:rPr>
              <a:t>demo</a:t>
            </a:r>
            <a:r>
              <a:rPr lang="en-GB" sz="1250">
                <a:solidFill>
                  <a:srgbClr val="000000"/>
                </a:solidFill>
                <a:latin typeface="Arial" panose="020B0604020202020204" pitchFamily="34" charset="0"/>
                <a:cs typeface="Arial" panose="020B0604020202020204" pitchFamily="34" charset="0"/>
              </a:rPr>
              <a:t> on how patients can register with a GP via the App.</a:t>
            </a:r>
          </a:p>
          <a:p>
            <a:pPr lvl="1"/>
            <a:endParaRPr lang="en-GB" sz="10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There is also an updated paper form for patients with limited or no access to the online service which you can download </a:t>
            </a:r>
            <a:r>
              <a:rPr lang="en-GB" sz="1250">
                <a:solidFill>
                  <a:srgbClr val="000000"/>
                </a:solidFill>
                <a:latin typeface="Arial" panose="020B0604020202020204" pitchFamily="34" charset="0"/>
                <a:cs typeface="Arial" panose="020B0604020202020204" pitchFamily="34" charset="0"/>
                <a:hlinkClick r:id="rId11"/>
              </a:rPr>
              <a:t>here</a:t>
            </a:r>
            <a:endParaRPr lang="en-GB" sz="1250">
              <a:solidFill>
                <a:srgbClr val="000000"/>
              </a:solidFill>
              <a:latin typeface="Arial" panose="020B0604020202020204" pitchFamily="34" charset="0"/>
              <a:cs typeface="Arial" panose="020B0604020202020204" pitchFamily="34" charset="0"/>
            </a:endParaRPr>
          </a:p>
          <a:p>
            <a:pPr lvl="1"/>
            <a:endParaRPr lang="en-GB" sz="1250">
              <a:solidFill>
                <a:srgbClr val="000000"/>
              </a:solidFill>
              <a:latin typeface="Arial" panose="020B0604020202020204" pitchFamily="34" charset="0"/>
              <a:cs typeface="Arial" panose="020B0604020202020204" pitchFamily="34" charset="0"/>
            </a:endParaRPr>
          </a:p>
          <a:p>
            <a:pPr lvl="1"/>
            <a:endParaRPr lang="en-GB" sz="1250">
              <a:solidFill>
                <a:srgbClr val="000000"/>
              </a:solidFill>
              <a:latin typeface="Arial" panose="020B0604020202020204" pitchFamily="34" charset="0"/>
              <a:cs typeface="Arial" panose="020B0604020202020204" pitchFamily="34" charset="0"/>
            </a:endParaRPr>
          </a:p>
          <a:p>
            <a:pPr lvl="1"/>
            <a:endParaRPr lang="en-GB" sz="1250">
              <a:solidFill>
                <a:schemeClr val="tx1"/>
              </a:solidFill>
              <a:latin typeface="Arial" panose="020B0604020202020204" pitchFamily="34" charset="0"/>
              <a:cs typeface="Arial" panose="020B0604020202020204" pitchFamily="34" charset="0"/>
            </a:endParaRPr>
          </a:p>
        </p:txBody>
      </p:sp>
      <p:pic>
        <p:nvPicPr>
          <p:cNvPr id="46" name="Graphic 45" descr="Cursor with solid fill">
            <a:extLst>
              <a:ext uri="{FF2B5EF4-FFF2-40B4-BE49-F238E27FC236}">
                <a16:creationId xmlns:a16="http://schemas.microsoft.com/office/drawing/2014/main" id="{855BC1FB-4DE5-8B49-D910-80D67EDCA1A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572750" y="1997720"/>
            <a:ext cx="414432" cy="414432"/>
          </a:xfrm>
          <a:prstGeom prst="rect">
            <a:avLst/>
          </a:prstGeom>
        </p:spPr>
      </p:pic>
      <p:sp>
        <p:nvSpPr>
          <p:cNvPr id="63" name="Speech Bubble: Rectangle 62">
            <a:extLst>
              <a:ext uri="{FF2B5EF4-FFF2-40B4-BE49-F238E27FC236}">
                <a16:creationId xmlns:a16="http://schemas.microsoft.com/office/drawing/2014/main" id="{1405EDA4-2921-7800-28C6-0E9C9CEAA826}"/>
              </a:ext>
            </a:extLst>
          </p:cNvPr>
          <p:cNvSpPr/>
          <p:nvPr/>
        </p:nvSpPr>
        <p:spPr>
          <a:xfrm>
            <a:off x="7487371" y="4341320"/>
            <a:ext cx="3819797" cy="2323705"/>
          </a:xfrm>
          <a:prstGeom prst="wedgeRectCallout">
            <a:avLst>
              <a:gd name="adj1" fmla="val 57062"/>
              <a:gd name="adj2" fmla="val -20014"/>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800" b="1">
              <a:solidFill>
                <a:schemeClr val="tx1"/>
              </a:solidFill>
              <a:latin typeface="Arial" panose="020B0604020202020204" pitchFamily="34" charset="0"/>
              <a:cs typeface="Arial" panose="020B0604020202020204" pitchFamily="34" charset="0"/>
            </a:endParaRPr>
          </a:p>
          <a:p>
            <a:pPr marL="493200" lvl="1"/>
            <a:r>
              <a:rPr lang="en-GB" sz="1250">
                <a:solidFill>
                  <a:prstClr val="black"/>
                </a:solidFill>
                <a:latin typeface="Arial" panose="020B0604020202020204" pitchFamily="34" charset="0"/>
                <a:cs typeface="Arial" panose="020B0604020202020204" pitchFamily="34" charset="0"/>
              </a:rPr>
              <a:t>Your surgery will need to enrol with the service to offer online registration to patients through the NHS App - click </a:t>
            </a:r>
            <a:r>
              <a:rPr lang="en-GB" sz="1250">
                <a:solidFill>
                  <a:prstClr val="black"/>
                </a:solidFill>
                <a:latin typeface="Arial" panose="020B0604020202020204" pitchFamily="34" charset="0"/>
                <a:cs typeface="Arial" panose="020B0604020202020204" pitchFamily="34" charset="0"/>
                <a:hlinkClick r:id="rId14"/>
              </a:rPr>
              <a:t>here</a:t>
            </a:r>
            <a:r>
              <a:rPr lang="en-GB" sz="1250">
                <a:solidFill>
                  <a:prstClr val="black"/>
                </a:solidFill>
                <a:latin typeface="Arial" panose="020B0604020202020204" pitchFamily="34" charset="0"/>
                <a:cs typeface="Arial" panose="020B0604020202020204" pitchFamily="34" charset="0"/>
              </a:rPr>
              <a:t> to find out how to self-enrol</a:t>
            </a:r>
          </a:p>
          <a:p>
            <a:pPr marL="493200" lvl="1"/>
            <a:endParaRPr lang="en-GB" sz="1250">
              <a:solidFill>
                <a:prstClr val="black"/>
              </a:solidFill>
              <a:latin typeface="Arial" panose="020B0604020202020204" pitchFamily="34" charset="0"/>
              <a:cs typeface="Arial" panose="020B0604020202020204" pitchFamily="34" charset="0"/>
            </a:endParaRPr>
          </a:p>
          <a:p>
            <a:pPr marL="493200" lvl="1"/>
            <a:r>
              <a:rPr lang="en-GB" sz="1250">
                <a:solidFill>
                  <a:srgbClr val="000000"/>
                </a:solidFill>
                <a:latin typeface="Arial" panose="020B0604020202020204" pitchFamily="34" charset="0"/>
                <a:cs typeface="Arial" panose="020B0604020202020204" pitchFamily="34" charset="0"/>
              </a:rPr>
              <a:t>This </a:t>
            </a:r>
            <a:r>
              <a:rPr lang="en-GB" sz="1250">
                <a:solidFill>
                  <a:srgbClr val="000000"/>
                </a:solidFill>
                <a:latin typeface="Arial" panose="020B0604020202020204" pitchFamily="34" charset="0"/>
                <a:cs typeface="Arial" panose="020B0604020202020204" pitchFamily="34" charset="0"/>
                <a:hlinkClick r:id="rId15"/>
              </a:rPr>
              <a:t>webinar</a:t>
            </a:r>
            <a:r>
              <a:rPr lang="en-GB" sz="1250">
                <a:solidFill>
                  <a:srgbClr val="000000"/>
                </a:solidFill>
                <a:latin typeface="Arial" panose="020B0604020202020204" pitchFamily="34" charset="0"/>
                <a:cs typeface="Arial" panose="020B0604020202020204" pitchFamily="34" charset="0"/>
              </a:rPr>
              <a:t> explains how practices can set up this service</a:t>
            </a:r>
            <a:r>
              <a:rPr lang="en-GB" sz="1250">
                <a:solidFill>
                  <a:prstClr val="black"/>
                </a:solidFill>
                <a:latin typeface="Arial" panose="020B0604020202020204" pitchFamily="34" charset="0"/>
                <a:cs typeface="Arial" panose="020B0604020202020204" pitchFamily="34" charset="0"/>
              </a:rPr>
              <a:t> and there is also a </a:t>
            </a:r>
            <a:r>
              <a:rPr lang="en-GB" sz="1250">
                <a:solidFill>
                  <a:prstClr val="black"/>
                </a:solidFill>
                <a:latin typeface="Arial" panose="020B0604020202020204" pitchFamily="34" charset="0"/>
                <a:cs typeface="Arial" panose="020B0604020202020204" pitchFamily="34" charset="0"/>
                <a:hlinkClick r:id="rId6"/>
              </a:rPr>
              <a:t>resource hub</a:t>
            </a:r>
            <a:r>
              <a:rPr lang="en-GB" sz="1250">
                <a:solidFill>
                  <a:prstClr val="black"/>
                </a:solidFill>
                <a:latin typeface="Arial" panose="020B0604020202020204" pitchFamily="34" charset="0"/>
                <a:cs typeface="Arial" panose="020B0604020202020204" pitchFamily="34" charset="0"/>
              </a:rPr>
              <a:t> for further details </a:t>
            </a:r>
          </a:p>
          <a:p>
            <a:pPr marL="493200" lvl="1"/>
            <a:endParaRPr lang="en-GB" sz="1250">
              <a:solidFill>
                <a:prstClr val="black"/>
              </a:solidFill>
              <a:latin typeface="Arial" panose="020B0604020202020204" pitchFamily="34" charset="0"/>
              <a:cs typeface="Arial" panose="020B0604020202020204" pitchFamily="34" charset="0"/>
            </a:endParaRPr>
          </a:p>
          <a:p>
            <a:pPr marL="493200" lvl="1"/>
            <a:r>
              <a:rPr lang="en-GB" sz="1250">
                <a:solidFill>
                  <a:prstClr val="black"/>
                </a:solidFill>
                <a:latin typeface="Arial" panose="020B0604020202020204" pitchFamily="34" charset="0"/>
                <a:cs typeface="Arial" panose="020B0604020202020204" pitchFamily="34" charset="0"/>
              </a:rPr>
              <a:t>Once enrolled, you can use these </a:t>
            </a:r>
            <a:r>
              <a:rPr lang="en-GB" sz="1250">
                <a:solidFill>
                  <a:prstClr val="black"/>
                </a:solidFill>
                <a:latin typeface="Arial" panose="020B0604020202020204" pitchFamily="34" charset="0"/>
                <a:cs typeface="Arial" panose="020B0604020202020204" pitchFamily="34" charset="0"/>
                <a:hlinkClick r:id="rId16"/>
              </a:rPr>
              <a:t>materials</a:t>
            </a:r>
            <a:r>
              <a:rPr lang="en-GB" sz="1250">
                <a:solidFill>
                  <a:prstClr val="black"/>
                </a:solidFill>
                <a:latin typeface="Arial" panose="020B0604020202020204" pitchFamily="34" charset="0"/>
                <a:cs typeface="Arial" panose="020B0604020202020204" pitchFamily="34" charset="0"/>
              </a:rPr>
              <a:t> to promote the service</a:t>
            </a:r>
          </a:p>
          <a:p>
            <a:pPr marL="36000"/>
            <a:endParaRPr lang="en-GB" sz="1250">
              <a:solidFill>
                <a:srgbClr val="000000"/>
              </a:solidFill>
              <a:latin typeface="Arial" panose="020B0604020202020204" pitchFamily="34" charset="0"/>
              <a:cs typeface="Arial" panose="020B0604020202020204" pitchFamily="34" charset="0"/>
            </a:endParaRPr>
          </a:p>
        </p:txBody>
      </p:sp>
      <p:sp>
        <p:nvSpPr>
          <p:cNvPr id="1032" name="Rectangle: Single Corner Rounded 1031">
            <a:extLst>
              <a:ext uri="{FF2B5EF4-FFF2-40B4-BE49-F238E27FC236}">
                <a16:creationId xmlns:a16="http://schemas.microsoft.com/office/drawing/2014/main" id="{D9CC69A3-D617-9FED-94A1-E239F709B570}"/>
              </a:ext>
            </a:extLst>
          </p:cNvPr>
          <p:cNvSpPr/>
          <p:nvPr/>
        </p:nvSpPr>
        <p:spPr>
          <a:xfrm>
            <a:off x="7487372" y="4142110"/>
            <a:ext cx="3819797" cy="284844"/>
          </a:xfrm>
          <a:prstGeom prst="round1Rect">
            <a:avLst/>
          </a:prstGeom>
          <a:solidFill>
            <a:srgbClr val="C00000"/>
          </a:solidFill>
          <a:ln w="12700" cap="flat" cmpd="sng" algn="ctr">
            <a:noFill/>
            <a:prstDash val="solid"/>
            <a:miter lim="800000"/>
          </a:ln>
          <a:effectLst/>
        </p:spPr>
        <p:txBody>
          <a:bodyPr rtlCol="0" anchor="ctr"/>
          <a:lstStyle/>
          <a:p>
            <a:pPr marL="36000" marR="0" lvl="0" indent="0" defTabSz="91440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What your practice needs to do to set this up</a:t>
            </a:r>
            <a:endParaRPr kumimoji="0" lang="en-GB" sz="13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6" name="Graphic 5" descr="Paper with solid fill">
            <a:extLst>
              <a:ext uri="{FF2B5EF4-FFF2-40B4-BE49-F238E27FC236}">
                <a16:creationId xmlns:a16="http://schemas.microsoft.com/office/drawing/2014/main" id="{E40C632F-0E3A-A19F-440F-80D6FEEF6089}"/>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03342" y="3494829"/>
            <a:ext cx="340904" cy="340904"/>
          </a:xfrm>
          <a:prstGeom prst="rect">
            <a:avLst/>
          </a:prstGeom>
        </p:spPr>
      </p:pic>
      <p:pic>
        <p:nvPicPr>
          <p:cNvPr id="3" name="Graphic 2" descr="List with solid fill">
            <a:extLst>
              <a:ext uri="{FF2B5EF4-FFF2-40B4-BE49-F238E27FC236}">
                <a16:creationId xmlns:a16="http://schemas.microsoft.com/office/drawing/2014/main" id="{AFC3D44A-DC7E-266E-97A7-14F1E38C98F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66578" y="2954798"/>
            <a:ext cx="414433" cy="342844"/>
          </a:xfrm>
          <a:prstGeom prst="rect">
            <a:avLst/>
          </a:prstGeom>
        </p:spPr>
      </p:pic>
      <p:sp>
        <p:nvSpPr>
          <p:cNvPr id="62" name="Rectangle: Top Corners Rounded 61">
            <a:extLst>
              <a:ext uri="{FF2B5EF4-FFF2-40B4-BE49-F238E27FC236}">
                <a16:creationId xmlns:a16="http://schemas.microsoft.com/office/drawing/2014/main" id="{1153305A-591F-13C0-5934-5506C0626267}"/>
              </a:ext>
            </a:extLst>
          </p:cNvPr>
          <p:cNvSpPr/>
          <p:nvPr/>
        </p:nvSpPr>
        <p:spPr>
          <a:xfrm>
            <a:off x="813307" y="4128890"/>
            <a:ext cx="6532373" cy="2536135"/>
          </a:xfrm>
          <a:prstGeom prst="round2SameRect">
            <a:avLst/>
          </a:prstGeom>
          <a:solidFill>
            <a:schemeClr val="accent4">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a typeface="+mn-ea"/>
              <a:cs typeface="+mn-cs"/>
            </a:endParaRPr>
          </a:p>
        </p:txBody>
      </p:sp>
      <p:sp>
        <p:nvSpPr>
          <p:cNvPr id="1024" name="TextBox 1023">
            <a:extLst>
              <a:ext uri="{FF2B5EF4-FFF2-40B4-BE49-F238E27FC236}">
                <a16:creationId xmlns:a16="http://schemas.microsoft.com/office/drawing/2014/main" id="{8695C5F6-A8BA-F15D-F805-BC4E5D5789E1}"/>
              </a:ext>
            </a:extLst>
          </p:cNvPr>
          <p:cNvSpPr txBox="1"/>
          <p:nvPr/>
        </p:nvSpPr>
        <p:spPr>
          <a:xfrm>
            <a:off x="845234" y="4455938"/>
            <a:ext cx="3268017" cy="2377574"/>
          </a:xfrm>
          <a:prstGeom prst="rect">
            <a:avLst/>
          </a:prstGeom>
          <a:noFill/>
        </p:spPr>
        <p:txBody>
          <a:bodyPr wrap="square">
            <a:spAutoFit/>
          </a:bodyPr>
          <a:lstStyle/>
          <a:p>
            <a:pPr lvl="1"/>
            <a:r>
              <a:rPr lang="en-GB" sz="1250" b="0" i="0">
                <a:solidFill>
                  <a:srgbClr val="000000"/>
                </a:solidFill>
                <a:effectLst/>
                <a:latin typeface="Arial" panose="020B0604020202020204" pitchFamily="34" charset="0"/>
                <a:cs typeface="Arial" panose="020B0604020202020204" pitchFamily="34" charset="0"/>
              </a:rPr>
              <a:t>Can halve the time taken to register a patient – it should only take practice staff </a:t>
            </a:r>
            <a:r>
              <a:rPr lang="en-GB" sz="1250" b="1" i="0">
                <a:solidFill>
                  <a:srgbClr val="000000"/>
                </a:solidFill>
                <a:effectLst/>
                <a:latin typeface="Arial" panose="020B0604020202020204" pitchFamily="34" charset="0"/>
                <a:cs typeface="Arial" panose="020B0604020202020204" pitchFamily="34" charset="0"/>
              </a:rPr>
              <a:t>10-15 minutes</a:t>
            </a:r>
          </a:p>
          <a:p>
            <a:pPr lvl="1"/>
            <a:endParaRPr lang="en-GB" sz="1200" b="1">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Validates answers provided by the patient to improve the accuracy of registration information</a:t>
            </a:r>
          </a:p>
          <a:p>
            <a:pPr lvl="1"/>
            <a:endParaRPr lang="en-GB" sz="12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Can use NHS login, which is less work for your surgery as patients will already have verified their identity</a:t>
            </a:r>
          </a:p>
          <a:p>
            <a:pPr lvl="1"/>
            <a:endParaRPr lang="en-GB" sz="1200">
              <a:solidFill>
                <a:srgbClr val="000000"/>
              </a:solidFill>
              <a:latin typeface="Arial" panose="020B0604020202020204" pitchFamily="34" charset="0"/>
              <a:cs typeface="Arial" panose="020B0604020202020204" pitchFamily="34" charset="0"/>
            </a:endParaRPr>
          </a:p>
        </p:txBody>
      </p:sp>
      <p:sp>
        <p:nvSpPr>
          <p:cNvPr id="1025" name="Oval 1024">
            <a:extLst>
              <a:ext uri="{FF2B5EF4-FFF2-40B4-BE49-F238E27FC236}">
                <a16:creationId xmlns:a16="http://schemas.microsoft.com/office/drawing/2014/main" id="{68C6DC25-37A8-15DF-95CE-4CF24ADAA104}"/>
              </a:ext>
            </a:extLst>
          </p:cNvPr>
          <p:cNvSpPr/>
          <p:nvPr/>
        </p:nvSpPr>
        <p:spPr>
          <a:xfrm>
            <a:off x="491695" y="4106428"/>
            <a:ext cx="570325" cy="588826"/>
          </a:xfrm>
          <a:prstGeom prst="ellipse">
            <a:avLst/>
          </a:prstGeom>
          <a:solidFill>
            <a:srgbClr val="F2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Graphic 1025" descr="Stopwatch 25% with solid fill">
            <a:extLst>
              <a:ext uri="{FF2B5EF4-FFF2-40B4-BE49-F238E27FC236}">
                <a16:creationId xmlns:a16="http://schemas.microsoft.com/office/drawing/2014/main" id="{C4CD5868-02AC-7705-075F-5FCD3CF81CC7}"/>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70664" y="4476144"/>
            <a:ext cx="361750" cy="361750"/>
          </a:xfrm>
          <a:prstGeom prst="rect">
            <a:avLst/>
          </a:prstGeom>
        </p:spPr>
      </p:pic>
      <p:sp>
        <p:nvSpPr>
          <p:cNvPr id="1027" name="TextBox 1026">
            <a:extLst>
              <a:ext uri="{FF2B5EF4-FFF2-40B4-BE49-F238E27FC236}">
                <a16:creationId xmlns:a16="http://schemas.microsoft.com/office/drawing/2014/main" id="{70A79C59-4AA4-DDDE-6C6F-C153AD992164}"/>
              </a:ext>
            </a:extLst>
          </p:cNvPr>
          <p:cNvSpPr txBox="1"/>
          <p:nvPr/>
        </p:nvSpPr>
        <p:spPr>
          <a:xfrm>
            <a:off x="1097767" y="4159429"/>
            <a:ext cx="4084530" cy="292388"/>
          </a:xfrm>
          <a:prstGeom prst="rect">
            <a:avLst/>
          </a:prstGeom>
          <a:noFill/>
        </p:spPr>
        <p:txBody>
          <a:bodyPr wrap="square">
            <a:spAutoFit/>
          </a:bodyPr>
          <a:lstStyle/>
          <a:p>
            <a:r>
              <a:rPr lang="en-GB" sz="1300" b="1">
                <a:solidFill>
                  <a:prstClr val="black"/>
                </a:solidFill>
                <a:latin typeface="Arial" panose="020B0604020202020204" pitchFamily="34" charset="0"/>
                <a:cs typeface="Arial" panose="020B0604020202020204" pitchFamily="34" charset="0"/>
              </a:rPr>
              <a:t>Benefits:</a:t>
            </a:r>
          </a:p>
        </p:txBody>
      </p:sp>
      <p:pic>
        <p:nvPicPr>
          <p:cNvPr id="1031" name="Graphic 1030" descr="Comment Like outline">
            <a:extLst>
              <a:ext uri="{FF2B5EF4-FFF2-40B4-BE49-F238E27FC236}">
                <a16:creationId xmlns:a16="http://schemas.microsoft.com/office/drawing/2014/main" id="{561E39CE-2A32-A3ED-E217-DEF2F261BEE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27442" y="4182446"/>
            <a:ext cx="457200" cy="457200"/>
          </a:xfrm>
          <a:prstGeom prst="rect">
            <a:avLst/>
          </a:prstGeom>
        </p:spPr>
      </p:pic>
      <p:sp>
        <p:nvSpPr>
          <p:cNvPr id="1033" name="TextBox 1032">
            <a:extLst>
              <a:ext uri="{FF2B5EF4-FFF2-40B4-BE49-F238E27FC236}">
                <a16:creationId xmlns:a16="http://schemas.microsoft.com/office/drawing/2014/main" id="{D9D1B70E-D987-D0BC-7094-C6854228D78B}"/>
              </a:ext>
            </a:extLst>
          </p:cNvPr>
          <p:cNvSpPr txBox="1"/>
          <p:nvPr/>
        </p:nvSpPr>
        <p:spPr>
          <a:xfrm>
            <a:off x="4152636" y="4461603"/>
            <a:ext cx="3248901" cy="2192908"/>
          </a:xfrm>
          <a:prstGeom prst="rect">
            <a:avLst/>
          </a:prstGeom>
          <a:noFill/>
        </p:spPr>
        <p:txBody>
          <a:bodyPr wrap="square">
            <a:spAutoFit/>
          </a:bodyPr>
          <a:lstStyle/>
          <a:p>
            <a:pPr lvl="1"/>
            <a:r>
              <a:rPr lang="en-GB" sz="1250">
                <a:solidFill>
                  <a:srgbClr val="000000"/>
                </a:solidFill>
                <a:latin typeface="Arial" panose="020B0604020202020204" pitchFamily="34" charset="0"/>
                <a:cs typeface="Arial" panose="020B0604020202020204" pitchFamily="34" charset="0"/>
              </a:rPr>
              <a:t>Standardises information needed to onboard a patient, making it easier to read and in the correct format</a:t>
            </a:r>
          </a:p>
          <a:p>
            <a:pPr lvl="1"/>
            <a:endParaRPr lang="en-GB" sz="12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Free for patients and GP surgeries – your surgery could save up to </a:t>
            </a:r>
            <a:r>
              <a:rPr lang="en-GB" sz="1250" b="1">
                <a:solidFill>
                  <a:srgbClr val="000000"/>
                </a:solidFill>
                <a:latin typeface="Arial" panose="020B0604020202020204" pitchFamily="34" charset="0"/>
                <a:cs typeface="Arial" panose="020B0604020202020204" pitchFamily="34" charset="0"/>
              </a:rPr>
              <a:t>£2,156 a year</a:t>
            </a:r>
          </a:p>
          <a:p>
            <a:pPr lvl="1"/>
            <a:endParaRPr lang="en-GB" sz="1200" b="1">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Follows accessibility guidelines and regulations which minimises support needed from staff</a:t>
            </a:r>
          </a:p>
        </p:txBody>
      </p:sp>
      <p:pic>
        <p:nvPicPr>
          <p:cNvPr id="1034" name="Graphic 1033" descr="Lock outline">
            <a:extLst>
              <a:ext uri="{FF2B5EF4-FFF2-40B4-BE49-F238E27FC236}">
                <a16:creationId xmlns:a16="http://schemas.microsoft.com/office/drawing/2014/main" id="{C14A47BC-49CA-13BE-55A1-DFBD93A63516}"/>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977903" y="5971227"/>
            <a:ext cx="345488" cy="345488"/>
          </a:xfrm>
          <a:prstGeom prst="rect">
            <a:avLst/>
          </a:prstGeom>
        </p:spPr>
      </p:pic>
      <p:pic>
        <p:nvPicPr>
          <p:cNvPr id="1035" name="Graphic 1034" descr="Piggy Bank outline">
            <a:extLst>
              <a:ext uri="{FF2B5EF4-FFF2-40B4-BE49-F238E27FC236}">
                <a16:creationId xmlns:a16="http://schemas.microsoft.com/office/drawing/2014/main" id="{30AE72A7-7A8F-2859-E8D0-BD8F43BB278D}"/>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256753" y="5230892"/>
            <a:ext cx="345488" cy="345488"/>
          </a:xfrm>
          <a:prstGeom prst="rect">
            <a:avLst/>
          </a:prstGeom>
        </p:spPr>
      </p:pic>
      <p:pic>
        <p:nvPicPr>
          <p:cNvPr id="1036" name="Graphic 1035" descr="Wheelchair outline">
            <a:extLst>
              <a:ext uri="{FF2B5EF4-FFF2-40B4-BE49-F238E27FC236}">
                <a16:creationId xmlns:a16="http://schemas.microsoft.com/office/drawing/2014/main" id="{4E6A22D9-60AA-E302-77B7-38EEEB73C44D}"/>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256753" y="5971227"/>
            <a:ext cx="345488" cy="345488"/>
          </a:xfrm>
          <a:prstGeom prst="rect">
            <a:avLst/>
          </a:prstGeom>
        </p:spPr>
      </p:pic>
      <p:pic>
        <p:nvPicPr>
          <p:cNvPr id="1038" name="Graphic 1037" descr="Thumbs up sign outline">
            <a:extLst>
              <a:ext uri="{FF2B5EF4-FFF2-40B4-BE49-F238E27FC236}">
                <a16:creationId xmlns:a16="http://schemas.microsoft.com/office/drawing/2014/main" id="{AEE48EAD-3C8A-484E-F140-14228FABA6A1}"/>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601714" y="4469366"/>
            <a:ext cx="392230" cy="392230"/>
          </a:xfrm>
          <a:prstGeom prst="rect">
            <a:avLst/>
          </a:prstGeom>
        </p:spPr>
      </p:pic>
      <p:pic>
        <p:nvPicPr>
          <p:cNvPr id="1041" name="Graphic 1040" descr="Vlog outline">
            <a:extLst>
              <a:ext uri="{FF2B5EF4-FFF2-40B4-BE49-F238E27FC236}">
                <a16:creationId xmlns:a16="http://schemas.microsoft.com/office/drawing/2014/main" id="{2536F421-F832-6359-8BA8-07F59C6CD591}"/>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7597201" y="5458658"/>
            <a:ext cx="392230" cy="392230"/>
          </a:xfrm>
          <a:prstGeom prst="rect">
            <a:avLst/>
          </a:prstGeom>
        </p:spPr>
      </p:pic>
      <p:pic>
        <p:nvPicPr>
          <p:cNvPr id="1042" name="Graphic 1041" descr="Speech outline">
            <a:extLst>
              <a:ext uri="{FF2B5EF4-FFF2-40B4-BE49-F238E27FC236}">
                <a16:creationId xmlns:a16="http://schemas.microsoft.com/office/drawing/2014/main" id="{B40E3DB5-655F-CE87-68A3-E17C211D4720}"/>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7571315" y="6168628"/>
            <a:ext cx="444001" cy="444001"/>
          </a:xfrm>
          <a:prstGeom prst="rect">
            <a:avLst/>
          </a:prstGeom>
        </p:spPr>
      </p:pic>
      <p:pic>
        <p:nvPicPr>
          <p:cNvPr id="1043" name="Graphic 1042" descr="CheckList with solid fill">
            <a:extLst>
              <a:ext uri="{FF2B5EF4-FFF2-40B4-BE49-F238E27FC236}">
                <a16:creationId xmlns:a16="http://schemas.microsoft.com/office/drawing/2014/main" id="{8A913556-B2C3-F39F-5339-3A85A40E1813}"/>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4259171" y="4515551"/>
            <a:ext cx="345489" cy="345489"/>
          </a:xfrm>
          <a:prstGeom prst="rect">
            <a:avLst/>
          </a:prstGeom>
        </p:spPr>
      </p:pic>
      <p:pic>
        <p:nvPicPr>
          <p:cNvPr id="1046" name="Graphic 1045" descr="Badge Tick1 outline">
            <a:extLst>
              <a:ext uri="{FF2B5EF4-FFF2-40B4-BE49-F238E27FC236}">
                <a16:creationId xmlns:a16="http://schemas.microsoft.com/office/drawing/2014/main" id="{7A4FDA81-30C4-02FA-9157-57BF33F86741}"/>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969772" y="5222761"/>
            <a:ext cx="361750" cy="361750"/>
          </a:xfrm>
          <a:prstGeom prst="rect">
            <a:avLst/>
          </a:prstGeom>
        </p:spPr>
      </p:pic>
      <p:pic>
        <p:nvPicPr>
          <p:cNvPr id="4" name="AEC9FB6D-FD85-4AE0-84A7-93BC6DC29C24" descr="IMG_2824.jpg">
            <a:extLst>
              <a:ext uri="{FF2B5EF4-FFF2-40B4-BE49-F238E27FC236}">
                <a16:creationId xmlns:a16="http://schemas.microsoft.com/office/drawing/2014/main" id="{9F4D9791-9CC9-A324-D4E4-B9ED99A1D9A3}"/>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6104282" y="1685782"/>
            <a:ext cx="1148536" cy="234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F3D8A32-1EF3-3F9B-7282-B0193631B8D9}"/>
              </a:ext>
            </a:extLst>
          </p:cNvPr>
          <p:cNvSpPr/>
          <p:nvPr/>
        </p:nvSpPr>
        <p:spPr>
          <a:xfrm>
            <a:off x="6139653" y="3449918"/>
            <a:ext cx="1077793" cy="22197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BC6053EB-C1B1-9F81-8B8B-A15E61B59E41}"/>
              </a:ext>
            </a:extLst>
          </p:cNvPr>
          <p:cNvCxnSpPr>
            <a:cxnSpLocks/>
          </p:cNvCxnSpPr>
          <p:nvPr/>
        </p:nvCxnSpPr>
        <p:spPr>
          <a:xfrm>
            <a:off x="7304830" y="2761083"/>
            <a:ext cx="26324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922B85DF-196D-43A0-83F1-97F40E515516" descr="IMG_2825.jpg">
            <a:extLst>
              <a:ext uri="{FF2B5EF4-FFF2-40B4-BE49-F238E27FC236}">
                <a16:creationId xmlns:a16="http://schemas.microsoft.com/office/drawing/2014/main" id="{DDD62FBF-5CED-4173-D560-0EE0B399A17E}"/>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7593291" y="1685782"/>
            <a:ext cx="1148537" cy="2347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EEC53C33-CF57-4AF9-B613-D66BF3E3ADA9" descr="IMG_2826.jpg">
            <a:extLst>
              <a:ext uri="{FF2B5EF4-FFF2-40B4-BE49-F238E27FC236}">
                <a16:creationId xmlns:a16="http://schemas.microsoft.com/office/drawing/2014/main" id="{DD116DE5-BC29-6780-2B62-65A4D6767E6B}"/>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082301" y="1696888"/>
            <a:ext cx="1135174" cy="233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27E3E6E7-8DBE-4762-9DB6-0E3B1F9E1B7B" descr="IMG_2827.jpg">
            <a:extLst>
              <a:ext uri="{FF2B5EF4-FFF2-40B4-BE49-F238E27FC236}">
                <a16:creationId xmlns:a16="http://schemas.microsoft.com/office/drawing/2014/main" id="{E320CBC6-271A-BE88-B55D-FCA1CC387576}"/>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557948" y="1709215"/>
            <a:ext cx="1147145" cy="232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1A4DB929-B9C8-9EBB-E4ED-A5215C336DE0}"/>
              </a:ext>
            </a:extLst>
          </p:cNvPr>
          <p:cNvCxnSpPr>
            <a:cxnSpLocks/>
          </p:cNvCxnSpPr>
          <p:nvPr/>
        </p:nvCxnSpPr>
        <p:spPr>
          <a:xfrm>
            <a:off x="8770180" y="2761083"/>
            <a:ext cx="26324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D92E95C-BABE-ED7E-5C44-8C59F4CC5C7D}"/>
              </a:ext>
            </a:extLst>
          </p:cNvPr>
          <p:cNvCxnSpPr>
            <a:cxnSpLocks/>
          </p:cNvCxnSpPr>
          <p:nvPr/>
        </p:nvCxnSpPr>
        <p:spPr>
          <a:xfrm>
            <a:off x="10245827" y="2761083"/>
            <a:ext cx="26324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256BCC6-01CB-00CB-C7E3-B3D58C6C0652}"/>
              </a:ext>
            </a:extLst>
          </p:cNvPr>
          <p:cNvSpPr/>
          <p:nvPr/>
        </p:nvSpPr>
        <p:spPr>
          <a:xfrm>
            <a:off x="7614555" y="2232710"/>
            <a:ext cx="187901" cy="143693"/>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6ABB994-95E4-7AD1-8142-695DF7DCB794}"/>
              </a:ext>
            </a:extLst>
          </p:cNvPr>
          <p:cNvSpPr/>
          <p:nvPr/>
        </p:nvSpPr>
        <p:spPr>
          <a:xfrm>
            <a:off x="10571312" y="3414740"/>
            <a:ext cx="912332" cy="12913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7046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811732" cy="876396"/>
          </a:xfrm>
        </p:spPr>
        <p:txBody>
          <a:bodyPr>
            <a:noAutofit/>
          </a:bodyPr>
          <a:lstStyle/>
          <a:p>
            <a:r>
              <a:rPr lang="en-GB" sz="2600" b="1">
                <a:latin typeface="Arial"/>
                <a:ea typeface="Calibri" panose="020F0502020204030204" pitchFamily="34" charset="0"/>
                <a:cs typeface="Arial"/>
              </a:rPr>
              <a:t>Access health information (Health and Medicines A-Z)</a:t>
            </a:r>
          </a:p>
        </p:txBody>
      </p:sp>
      <p:pic>
        <p:nvPicPr>
          <p:cNvPr id="2" name="Graphic 1" descr="Home with solid fill">
            <a:hlinkClick r:id="rId2" action="ppaction://hlinksldjump"/>
            <a:extLst>
              <a:ext uri="{FF2B5EF4-FFF2-40B4-BE49-F238E27FC236}">
                <a16:creationId xmlns:a16="http://schemas.microsoft.com/office/drawing/2014/main" id="{130E5F3F-FCE4-7582-4A8D-2E13F8B988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4166" y="6020119"/>
            <a:ext cx="761999" cy="761999"/>
          </a:xfrm>
          <a:prstGeom prst="rect">
            <a:avLst/>
          </a:prstGeom>
        </p:spPr>
      </p:pic>
      <p:sp>
        <p:nvSpPr>
          <p:cNvPr id="3" name="TextBox 2">
            <a:extLst>
              <a:ext uri="{FF2B5EF4-FFF2-40B4-BE49-F238E27FC236}">
                <a16:creationId xmlns:a16="http://schemas.microsoft.com/office/drawing/2014/main" id="{67D1628A-C19F-0241-DAB3-9FEA40DE9DED}"/>
              </a:ext>
            </a:extLst>
          </p:cNvPr>
          <p:cNvSpPr txBox="1"/>
          <p:nvPr/>
        </p:nvSpPr>
        <p:spPr>
          <a:xfrm>
            <a:off x="257112" y="1140714"/>
            <a:ext cx="11680192" cy="492443"/>
          </a:xfrm>
          <a:prstGeom prst="rect">
            <a:avLst/>
          </a:prstGeom>
          <a:noFill/>
        </p:spPr>
        <p:txBody>
          <a:bodyPr wrap="square">
            <a:spAutoFit/>
          </a:bodyPr>
          <a:lstStyle/>
          <a:p>
            <a:pPr marL="171450" indent="-171450">
              <a:buFont typeface="Arial" panose="020B0604020202020204" pitchFamily="34" charset="0"/>
              <a:buChar char="•"/>
            </a:pPr>
            <a:r>
              <a:rPr lang="en-GB" sz="1300">
                <a:latin typeface="Arial" panose="020B0604020202020204" pitchFamily="34" charset="0"/>
                <a:cs typeface="Arial" panose="020B0604020202020204" pitchFamily="34" charset="0"/>
              </a:rPr>
              <a:t>Patients can check their symptoms using the </a:t>
            </a:r>
            <a:r>
              <a:rPr lang="en-GB" sz="1300">
                <a:latin typeface="Arial" panose="020B0604020202020204" pitchFamily="34" charset="0"/>
                <a:cs typeface="Arial" panose="020B0604020202020204" pitchFamily="34" charset="0"/>
                <a:hlinkClick r:id="rId5"/>
              </a:rPr>
              <a:t>Health A-Z</a:t>
            </a:r>
            <a:r>
              <a:rPr lang="en-GB" sz="1300">
                <a:latin typeface="Arial" panose="020B0604020202020204" pitchFamily="34" charset="0"/>
                <a:cs typeface="Arial" panose="020B0604020202020204" pitchFamily="34" charset="0"/>
              </a:rPr>
              <a:t>, which provides information and advice about a wide range of health conditions, symptoms and treatments. They can also access the </a:t>
            </a:r>
            <a:r>
              <a:rPr lang="en-GB" sz="1300">
                <a:latin typeface="Arial" panose="020B0604020202020204" pitchFamily="34" charset="0"/>
                <a:cs typeface="Arial" panose="020B0604020202020204" pitchFamily="34" charset="0"/>
                <a:hlinkClick r:id="rId6"/>
              </a:rPr>
              <a:t>Medicines A-Z </a:t>
            </a:r>
            <a:r>
              <a:rPr lang="en-GB" sz="1300">
                <a:latin typeface="Arial" panose="020B0604020202020204" pitchFamily="34" charset="0"/>
                <a:cs typeface="Arial" panose="020B0604020202020204" pitchFamily="34" charset="0"/>
              </a:rPr>
              <a:t>for information on a range of prescribed and over the counter medications.</a:t>
            </a:r>
          </a:p>
        </p:txBody>
      </p:sp>
      <p:sp>
        <p:nvSpPr>
          <p:cNvPr id="6" name="Rectangle: Folded Corner 5">
            <a:extLst>
              <a:ext uri="{FF2B5EF4-FFF2-40B4-BE49-F238E27FC236}">
                <a16:creationId xmlns:a16="http://schemas.microsoft.com/office/drawing/2014/main" id="{EF50B5A6-6EB5-833D-ED83-28DA03BD358B}"/>
              </a:ext>
            </a:extLst>
          </p:cNvPr>
          <p:cNvSpPr/>
          <p:nvPr/>
        </p:nvSpPr>
        <p:spPr>
          <a:xfrm>
            <a:off x="506179" y="1798346"/>
            <a:ext cx="3411304" cy="4068197"/>
          </a:xfrm>
          <a:prstGeom prst="foldedCorner">
            <a:avLst>
              <a:gd name="adj" fmla="val 841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How it works</a:t>
            </a:r>
            <a:br>
              <a:rPr lang="en-GB" sz="1400" b="1" i="0">
                <a:solidFill>
                  <a:srgbClr val="0070C0"/>
                </a:solidFill>
                <a:effectLst/>
                <a:latin typeface="Arial" panose="020B0604020202020204" pitchFamily="34" charset="0"/>
                <a:cs typeface="Arial" panose="020B0604020202020204" pitchFamily="34" charset="0"/>
              </a:rPr>
            </a:br>
            <a:endParaRPr lang="en-GB" sz="1100" b="1" i="0">
              <a:solidFill>
                <a:schemeClr val="tx1"/>
              </a:solidFill>
              <a:effectLst/>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Patients can access health information on the NHS website via the ‘Services’ section. </a:t>
            </a:r>
          </a:p>
          <a:p>
            <a:pPr lvl="1"/>
            <a:endParaRPr lang="en-GB" sz="130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The Health A-Z can be accessed by clicking on ‘Browse NHS health information’. It is a useful resource to find out about a current diagnosis and to get information on treatment. It can also help patients to self-diagnose non-serious medical conditions.</a:t>
            </a:r>
          </a:p>
          <a:p>
            <a:pPr lvl="1"/>
            <a:endParaRPr lang="en-GB" sz="130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The Medicines A-Z can be accessed by clicking on ‘Browse NHS medicines information. It provides information about medication, such as how and when to take it, side effects and common questions.</a:t>
            </a:r>
          </a:p>
          <a:p>
            <a:pPr lvl="1"/>
            <a:endParaRPr lang="en-GB" sz="1400">
              <a:solidFill>
                <a:schemeClr val="tx1"/>
              </a:solidFill>
              <a:latin typeface="Arial" panose="020B0604020202020204" pitchFamily="34" charset="0"/>
              <a:cs typeface="Arial" panose="020B0604020202020204" pitchFamily="34" charset="0"/>
            </a:endParaRPr>
          </a:p>
        </p:txBody>
      </p:sp>
      <p:pic>
        <p:nvPicPr>
          <p:cNvPr id="10" name="Graphic 9" descr="Cursor with solid fill">
            <a:extLst>
              <a:ext uri="{FF2B5EF4-FFF2-40B4-BE49-F238E27FC236}">
                <a16:creationId xmlns:a16="http://schemas.microsoft.com/office/drawing/2014/main" id="{A230C613-F783-2F21-C3C9-90FA0F2DD7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77288" y="2151926"/>
            <a:ext cx="414432" cy="414432"/>
          </a:xfrm>
          <a:prstGeom prst="rect">
            <a:avLst/>
          </a:prstGeom>
        </p:spPr>
      </p:pic>
      <p:pic>
        <p:nvPicPr>
          <p:cNvPr id="8" name="Graphic 7" descr="Information with solid fill">
            <a:extLst>
              <a:ext uri="{FF2B5EF4-FFF2-40B4-BE49-F238E27FC236}">
                <a16:creationId xmlns:a16="http://schemas.microsoft.com/office/drawing/2014/main" id="{01918EA1-2A6E-E2FF-273A-74A1EB90C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7288" y="4585096"/>
            <a:ext cx="414432" cy="414432"/>
          </a:xfrm>
          <a:prstGeom prst="rect">
            <a:avLst/>
          </a:prstGeom>
        </p:spPr>
      </p:pic>
      <p:sp>
        <p:nvSpPr>
          <p:cNvPr id="19" name="Rectangle: Top Corners Rounded 18">
            <a:extLst>
              <a:ext uri="{FF2B5EF4-FFF2-40B4-BE49-F238E27FC236}">
                <a16:creationId xmlns:a16="http://schemas.microsoft.com/office/drawing/2014/main" id="{C1DCB281-86F0-2550-DB5A-9784EA52938D}"/>
              </a:ext>
            </a:extLst>
          </p:cNvPr>
          <p:cNvSpPr/>
          <p:nvPr/>
        </p:nvSpPr>
        <p:spPr>
          <a:xfrm>
            <a:off x="807186" y="6352541"/>
            <a:ext cx="7386319" cy="328034"/>
          </a:xfrm>
          <a:prstGeom prst="round2Same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Box 19">
            <a:extLst>
              <a:ext uri="{FF2B5EF4-FFF2-40B4-BE49-F238E27FC236}">
                <a16:creationId xmlns:a16="http://schemas.microsoft.com/office/drawing/2014/main" id="{2A57FF93-AA89-0DB8-8834-3F3ECBE12A68}"/>
              </a:ext>
            </a:extLst>
          </p:cNvPr>
          <p:cNvSpPr txBox="1"/>
          <p:nvPr/>
        </p:nvSpPr>
        <p:spPr>
          <a:xfrm>
            <a:off x="1175818" y="6376925"/>
            <a:ext cx="7029719" cy="276999"/>
          </a:xfrm>
          <a:prstGeom prst="rect">
            <a:avLst/>
          </a:prstGeom>
          <a:noFill/>
        </p:spPr>
        <p:txBody>
          <a:bodyPr wrap="square">
            <a:spAutoFit/>
          </a:bodyPr>
          <a:lstStyle/>
          <a:p>
            <a:r>
              <a:rPr lang="en-GB" sz="1200" b="1">
                <a:latin typeface="Arial" panose="020B0604020202020204" pitchFamily="34" charset="0"/>
                <a:cs typeface="Arial" panose="020B0604020202020204" pitchFamily="34" charset="0"/>
              </a:rPr>
              <a:t>P</a:t>
            </a:r>
            <a:r>
              <a:rPr lang="en-GB" sz="1200" b="1" i="0">
                <a:effectLst/>
                <a:latin typeface="Arial" panose="020B0604020202020204" pitchFamily="34" charset="0"/>
                <a:cs typeface="Arial" panose="020B0604020202020204" pitchFamily="34" charset="0"/>
              </a:rPr>
              <a:t>atients with a medical emergency should always be advised to ring </a:t>
            </a:r>
            <a:r>
              <a:rPr lang="en-GB" sz="1200" b="1" i="0">
                <a:effectLst/>
                <a:latin typeface="Arial" panose="020B0604020202020204" pitchFamily="34" charset="0"/>
                <a:cs typeface="Arial" panose="020B0604020202020204" pitchFamily="34" charset="0"/>
                <a:hlinkClick r:id="rId11"/>
              </a:rPr>
              <a:t>999</a:t>
            </a:r>
            <a:r>
              <a:rPr lang="en-GB" sz="1200" b="1" i="0">
                <a:effectLst/>
                <a:latin typeface="Arial" panose="020B0604020202020204" pitchFamily="34" charset="0"/>
                <a:cs typeface="Arial" panose="020B0604020202020204" pitchFamily="34" charset="0"/>
              </a:rPr>
              <a:t> or go to </a:t>
            </a:r>
            <a:r>
              <a:rPr lang="en-GB" sz="1200" b="1" i="0">
                <a:effectLst/>
                <a:latin typeface="Arial" panose="020B0604020202020204" pitchFamily="34" charset="0"/>
                <a:cs typeface="Arial" panose="020B0604020202020204" pitchFamily="34" charset="0"/>
                <a:hlinkClick r:id="rId12"/>
              </a:rPr>
              <a:t>A&amp;E</a:t>
            </a:r>
            <a:r>
              <a:rPr lang="en-GB" sz="1200" b="1" i="0">
                <a:effectLst/>
                <a:latin typeface="Arial" panose="020B0604020202020204" pitchFamily="34" charset="0"/>
                <a:cs typeface="Arial" panose="020B0604020202020204" pitchFamily="34" charset="0"/>
              </a:rPr>
              <a:t> instead.</a:t>
            </a:r>
          </a:p>
        </p:txBody>
      </p:sp>
      <p:pic>
        <p:nvPicPr>
          <p:cNvPr id="21" name="Graphic 20" descr="Warning with solid fill">
            <a:extLst>
              <a:ext uri="{FF2B5EF4-FFF2-40B4-BE49-F238E27FC236}">
                <a16:creationId xmlns:a16="http://schemas.microsoft.com/office/drawing/2014/main" id="{D44231F0-13E8-EDC6-5792-56DB6A95F00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2650" y="6350670"/>
            <a:ext cx="315401" cy="315401"/>
          </a:xfrm>
          <a:prstGeom prst="rect">
            <a:avLst/>
          </a:prstGeom>
        </p:spPr>
      </p:pic>
      <p:pic>
        <p:nvPicPr>
          <p:cNvPr id="26" name="1D9793C3-0239-492B-8EC8-532BF6E30E34" descr="IMG_2832.jpg">
            <a:extLst>
              <a:ext uri="{FF2B5EF4-FFF2-40B4-BE49-F238E27FC236}">
                <a16:creationId xmlns:a16="http://schemas.microsoft.com/office/drawing/2014/main" id="{C662327E-CD2F-41A4-FBB4-0FCD74F9AE4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80188" y="2023968"/>
            <a:ext cx="1572802" cy="321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FE97B022-53A2-4717-87A9-F201035CE405" descr="IMG_2833.jpg">
            <a:extLst>
              <a:ext uri="{FF2B5EF4-FFF2-40B4-BE49-F238E27FC236}">
                <a16:creationId xmlns:a16="http://schemas.microsoft.com/office/drawing/2014/main" id="{92CAE979-B652-BFB4-33BF-610FC3C5B4A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929556" y="2023969"/>
            <a:ext cx="1572802" cy="321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82609277-7C0B-4955-AF18-F6C16F3E7B49" descr="IMG_2834.jpg">
            <a:extLst>
              <a:ext uri="{FF2B5EF4-FFF2-40B4-BE49-F238E27FC236}">
                <a16:creationId xmlns:a16="http://schemas.microsoft.com/office/drawing/2014/main" id="{5D0C1F04-87D8-D52E-03F9-84B3FF95604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39821" y="2033832"/>
            <a:ext cx="1567975" cy="320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Top Corners Rounded 28">
            <a:extLst>
              <a:ext uri="{FF2B5EF4-FFF2-40B4-BE49-F238E27FC236}">
                <a16:creationId xmlns:a16="http://schemas.microsoft.com/office/drawing/2014/main" id="{52396C78-AEC6-43C3-A149-C667FF1F3AB5}"/>
              </a:ext>
            </a:extLst>
          </p:cNvPr>
          <p:cNvSpPr/>
          <p:nvPr/>
        </p:nvSpPr>
        <p:spPr>
          <a:xfrm>
            <a:off x="9545259" y="1802203"/>
            <a:ext cx="2336117" cy="3915083"/>
          </a:xfrm>
          <a:prstGeom prst="round2SameRect">
            <a:avLst/>
          </a:prstGeom>
          <a:solidFill>
            <a:srgbClr val="B0C61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ndParaRPr>
          </a:p>
        </p:txBody>
      </p:sp>
      <p:sp>
        <p:nvSpPr>
          <p:cNvPr id="30" name="TextBox 29">
            <a:extLst>
              <a:ext uri="{FF2B5EF4-FFF2-40B4-BE49-F238E27FC236}">
                <a16:creationId xmlns:a16="http://schemas.microsoft.com/office/drawing/2014/main" id="{8A9E069A-0EB7-4B82-2C2B-48D422CEC006}"/>
              </a:ext>
            </a:extLst>
          </p:cNvPr>
          <p:cNvSpPr txBox="1"/>
          <p:nvPr/>
        </p:nvSpPr>
        <p:spPr>
          <a:xfrm>
            <a:off x="9555124" y="2281277"/>
            <a:ext cx="2208785" cy="3293209"/>
          </a:xfrm>
          <a:prstGeom prst="rect">
            <a:avLst/>
          </a:prstGeom>
          <a:noFill/>
        </p:spPr>
        <p:txBody>
          <a:bodyPr wrap="square">
            <a:spAutoFit/>
          </a:bodyPr>
          <a:lstStyle/>
          <a:p>
            <a:pPr lvl="1"/>
            <a:r>
              <a:rPr lang="en-GB" sz="1300">
                <a:solidFill>
                  <a:srgbClr val="000000"/>
                </a:solidFill>
                <a:latin typeface="Arial" panose="020B0604020202020204" pitchFamily="34" charset="0"/>
                <a:cs typeface="Arial" panose="020B0604020202020204" pitchFamily="34" charset="0"/>
              </a:rPr>
              <a:t>Empowers patients to manage their own health, directing them to high quality, trusted information </a:t>
            </a:r>
          </a:p>
          <a:p>
            <a:pPr lvl="1"/>
            <a:endParaRPr lang="en-GB" sz="1300">
              <a:solidFill>
                <a:srgbClr val="000000"/>
              </a:solidFill>
              <a:latin typeface="Arial" panose="020B0604020202020204" pitchFamily="34" charset="0"/>
              <a:cs typeface="Arial" panose="020B0604020202020204" pitchFamily="34" charset="0"/>
            </a:endParaRPr>
          </a:p>
          <a:p>
            <a:pPr lvl="1"/>
            <a:r>
              <a:rPr lang="en-GB" sz="1300">
                <a:solidFill>
                  <a:srgbClr val="000000"/>
                </a:solidFill>
                <a:latin typeface="Arial" panose="020B0604020202020204" pitchFamily="34" charset="0"/>
                <a:cs typeface="Arial" panose="020B0604020202020204" pitchFamily="34" charset="0"/>
              </a:rPr>
              <a:t>Can reduce the number of calls and visits to the practice, as well as potentially avoidable appointments, thereby releasing time for practice staff to deal with more urgent cases</a:t>
            </a:r>
          </a:p>
        </p:txBody>
      </p:sp>
      <p:sp>
        <p:nvSpPr>
          <p:cNvPr id="31" name="Oval 30">
            <a:extLst>
              <a:ext uri="{FF2B5EF4-FFF2-40B4-BE49-F238E27FC236}">
                <a16:creationId xmlns:a16="http://schemas.microsoft.com/office/drawing/2014/main" id="{95943B86-7E5B-606C-B7A6-5992A71FB778}"/>
              </a:ext>
            </a:extLst>
          </p:cNvPr>
          <p:cNvSpPr/>
          <p:nvPr/>
        </p:nvSpPr>
        <p:spPr>
          <a:xfrm>
            <a:off x="11559867" y="1767026"/>
            <a:ext cx="570325" cy="588826"/>
          </a:xfrm>
          <a:prstGeom prst="ellipse">
            <a:avLst/>
          </a:prstGeom>
          <a:solidFill>
            <a:srgbClr val="F2F7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32" name="TextBox 31">
            <a:extLst>
              <a:ext uri="{FF2B5EF4-FFF2-40B4-BE49-F238E27FC236}">
                <a16:creationId xmlns:a16="http://schemas.microsoft.com/office/drawing/2014/main" id="{0DE8E763-0B38-0E66-9AC4-0BB3E284C827}"/>
              </a:ext>
            </a:extLst>
          </p:cNvPr>
          <p:cNvSpPr txBox="1"/>
          <p:nvPr/>
        </p:nvSpPr>
        <p:spPr>
          <a:xfrm>
            <a:off x="9689493" y="1890766"/>
            <a:ext cx="1425640" cy="292388"/>
          </a:xfrm>
          <a:prstGeom prst="rect">
            <a:avLst/>
          </a:prstGeom>
          <a:noFill/>
        </p:spPr>
        <p:txBody>
          <a:bodyPr wrap="square">
            <a:spAutoFit/>
          </a:bodyPr>
          <a:lstStyle/>
          <a:p>
            <a:r>
              <a:rPr lang="en-GB" sz="1300" b="1">
                <a:solidFill>
                  <a:prstClr val="black"/>
                </a:solidFill>
                <a:latin typeface="Arial" panose="020B0604020202020204" pitchFamily="34" charset="0"/>
                <a:cs typeface="Arial" panose="020B0604020202020204" pitchFamily="34" charset="0"/>
              </a:rPr>
              <a:t>Benefits:</a:t>
            </a:r>
          </a:p>
        </p:txBody>
      </p:sp>
      <p:pic>
        <p:nvPicPr>
          <p:cNvPr id="33" name="Graphic 32" descr="Comment Like outline">
            <a:extLst>
              <a:ext uri="{FF2B5EF4-FFF2-40B4-BE49-F238E27FC236}">
                <a16:creationId xmlns:a16="http://schemas.microsoft.com/office/drawing/2014/main" id="{EDFA4069-2E06-C68A-21B6-4E34523EE9F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595614" y="1853204"/>
            <a:ext cx="457200" cy="457200"/>
          </a:xfrm>
          <a:prstGeom prst="rect">
            <a:avLst/>
          </a:prstGeom>
        </p:spPr>
      </p:pic>
      <p:pic>
        <p:nvPicPr>
          <p:cNvPr id="34" name="Graphic 33" descr="Medal outline">
            <a:extLst>
              <a:ext uri="{FF2B5EF4-FFF2-40B4-BE49-F238E27FC236}">
                <a16:creationId xmlns:a16="http://schemas.microsoft.com/office/drawing/2014/main" id="{D369B6A3-DF22-32A1-B350-B20BEEB80301}"/>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15326" y="2359106"/>
            <a:ext cx="367401" cy="367401"/>
          </a:xfrm>
          <a:prstGeom prst="rect">
            <a:avLst/>
          </a:prstGeom>
        </p:spPr>
      </p:pic>
      <p:pic>
        <p:nvPicPr>
          <p:cNvPr id="35" name="Graphic 34" descr="Stopwatch 25% with solid fill">
            <a:extLst>
              <a:ext uri="{FF2B5EF4-FFF2-40B4-BE49-F238E27FC236}">
                <a16:creationId xmlns:a16="http://schemas.microsoft.com/office/drawing/2014/main" id="{DCFD3453-0F45-5713-1F52-E5219507BD6F}"/>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620977" y="3478553"/>
            <a:ext cx="361750" cy="361750"/>
          </a:xfrm>
          <a:prstGeom prst="rect">
            <a:avLst/>
          </a:prstGeom>
        </p:spPr>
      </p:pic>
      <p:sp>
        <p:nvSpPr>
          <p:cNvPr id="36" name="Rectangle 35">
            <a:extLst>
              <a:ext uri="{FF2B5EF4-FFF2-40B4-BE49-F238E27FC236}">
                <a16:creationId xmlns:a16="http://schemas.microsoft.com/office/drawing/2014/main" id="{B248E1E7-B594-523A-20FE-5D6A86ADCE7C}"/>
              </a:ext>
            </a:extLst>
          </p:cNvPr>
          <p:cNvSpPr/>
          <p:nvPr/>
        </p:nvSpPr>
        <p:spPr>
          <a:xfrm>
            <a:off x="4147124" y="3644757"/>
            <a:ext cx="1396425" cy="35436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93607BFA-25B9-89CE-D4E3-F2DD533AAE2D}"/>
              </a:ext>
            </a:extLst>
          </p:cNvPr>
          <p:cNvSpPr/>
          <p:nvPr/>
        </p:nvSpPr>
        <p:spPr>
          <a:xfrm>
            <a:off x="4147123" y="4044054"/>
            <a:ext cx="1396426" cy="35436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Arrow Connector 37">
            <a:extLst>
              <a:ext uri="{FF2B5EF4-FFF2-40B4-BE49-F238E27FC236}">
                <a16:creationId xmlns:a16="http://schemas.microsoft.com/office/drawing/2014/main" id="{87EEAF8B-0066-449F-0864-0AB7CC4C0A7D}"/>
              </a:ext>
            </a:extLst>
          </p:cNvPr>
          <p:cNvCxnSpPr>
            <a:cxnSpLocks/>
          </p:cNvCxnSpPr>
          <p:nvPr/>
        </p:nvCxnSpPr>
        <p:spPr>
          <a:xfrm>
            <a:off x="5543549" y="3817598"/>
            <a:ext cx="33473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90D9FF97-A15B-03D1-9D35-7AF09A046309}"/>
              </a:ext>
            </a:extLst>
          </p:cNvPr>
          <p:cNvCxnSpPr>
            <a:cxnSpLocks/>
            <a:stCxn id="37" idx="3"/>
            <a:endCxn id="28" idx="2"/>
          </p:cNvCxnSpPr>
          <p:nvPr/>
        </p:nvCxnSpPr>
        <p:spPr>
          <a:xfrm>
            <a:off x="5543549" y="4221237"/>
            <a:ext cx="2980260" cy="1016894"/>
          </a:xfrm>
          <a:prstGeom prst="bentConnector4">
            <a:avLst>
              <a:gd name="adj1" fmla="val 7889"/>
              <a:gd name="adj2" fmla="val 122480"/>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2" name="Graphic 51" descr="Information with solid fill">
            <a:extLst>
              <a:ext uri="{FF2B5EF4-FFF2-40B4-BE49-F238E27FC236}">
                <a16:creationId xmlns:a16="http://schemas.microsoft.com/office/drawing/2014/main" id="{0BABDFE9-EBD0-1117-35A8-AB1994320D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0317" y="2969094"/>
            <a:ext cx="414432" cy="414432"/>
          </a:xfrm>
          <a:prstGeom prst="rect">
            <a:avLst/>
          </a:prstGeom>
        </p:spPr>
      </p:pic>
    </p:spTree>
    <p:extLst>
      <p:ext uri="{BB962C8B-B14F-4D97-AF65-F5344CB8AC3E}">
        <p14:creationId xmlns:p14="http://schemas.microsoft.com/office/powerpoint/2010/main" val="3519482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071879" cy="876396"/>
          </a:xfrm>
        </p:spPr>
        <p:txBody>
          <a:bodyPr>
            <a:noAutofit/>
          </a:bodyPr>
          <a:lstStyle/>
          <a:p>
            <a:r>
              <a:rPr lang="en-GB" sz="2600" b="1">
                <a:latin typeface="Arial"/>
                <a:ea typeface="Calibri" panose="020F0502020204030204" pitchFamily="34" charset="0"/>
                <a:cs typeface="Arial"/>
              </a:rPr>
              <a:t>View GP health record securely</a:t>
            </a:r>
          </a:p>
        </p:txBody>
      </p:sp>
      <p:pic>
        <p:nvPicPr>
          <p:cNvPr id="2" name="Graphic 1" descr="Home with solid fill">
            <a:hlinkClick r:id="rId3" action="ppaction://hlinksldjump"/>
            <a:extLst>
              <a:ext uri="{FF2B5EF4-FFF2-40B4-BE49-F238E27FC236}">
                <a16:creationId xmlns:a16="http://schemas.microsoft.com/office/drawing/2014/main" id="{03C71F86-4F41-40EB-7D7F-46EAFDAE48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39923" y="6016828"/>
            <a:ext cx="761999" cy="761999"/>
          </a:xfrm>
          <a:prstGeom prst="rect">
            <a:avLst/>
          </a:prstGeom>
        </p:spPr>
      </p:pic>
      <p:sp>
        <p:nvSpPr>
          <p:cNvPr id="6" name="TextBox 5">
            <a:extLst>
              <a:ext uri="{FF2B5EF4-FFF2-40B4-BE49-F238E27FC236}">
                <a16:creationId xmlns:a16="http://schemas.microsoft.com/office/drawing/2014/main" id="{8D1161AB-6E05-F3C0-BA25-DD5EA1AABB1C}"/>
              </a:ext>
            </a:extLst>
          </p:cNvPr>
          <p:cNvSpPr txBox="1"/>
          <p:nvPr/>
        </p:nvSpPr>
        <p:spPr>
          <a:xfrm>
            <a:off x="257112" y="1039772"/>
            <a:ext cx="11934888" cy="461665"/>
          </a:xfrm>
          <a:prstGeom prst="rect">
            <a:avLst/>
          </a:prstGeom>
          <a:noFill/>
        </p:spPr>
        <p:txBody>
          <a:bodyPr wrap="square">
            <a:spAutoFit/>
          </a:bodyPr>
          <a:lstStyle/>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Patients can </a:t>
            </a:r>
            <a:r>
              <a:rPr lang="en-GB" sz="1200">
                <a:latin typeface="Arial" panose="020B0604020202020204" pitchFamily="34" charset="0"/>
                <a:cs typeface="Arial" panose="020B0604020202020204" pitchFamily="34" charset="0"/>
                <a:hlinkClick r:id="rId6"/>
              </a:rPr>
              <a:t>view their GP health record</a:t>
            </a:r>
            <a:r>
              <a:rPr lang="en-GB" sz="1200">
                <a:latin typeface="Arial" panose="020B0604020202020204" pitchFamily="34" charset="0"/>
                <a:cs typeface="Arial" panose="020B0604020202020204" pitchFamily="34" charset="0"/>
              </a:rPr>
              <a:t> through the NHS App, </a:t>
            </a:r>
            <a:r>
              <a:rPr lang="en-GB" sz="1200">
                <a:latin typeface="Arial" panose="020B0604020202020204" pitchFamily="34" charset="0"/>
                <a:cs typeface="Arial" panose="020B0604020202020204" pitchFamily="34" charset="0"/>
                <a:hlinkClick r:id="rId7"/>
              </a:rPr>
              <a:t>NHS website</a:t>
            </a:r>
            <a:r>
              <a:rPr lang="en-GB" sz="1200">
                <a:latin typeface="Arial" panose="020B0604020202020204" pitchFamily="34" charset="0"/>
                <a:cs typeface="Arial" panose="020B0604020202020204" pitchFamily="34" charset="0"/>
              </a:rPr>
              <a:t> or </a:t>
            </a:r>
            <a:r>
              <a:rPr lang="en-GB" sz="1200">
                <a:latin typeface="Arial" panose="020B0604020202020204" pitchFamily="34" charset="0"/>
                <a:cs typeface="Arial" panose="020B0604020202020204" pitchFamily="34" charset="0"/>
                <a:hlinkClick r:id="rId8"/>
              </a:rPr>
              <a:t>other GP online services/apps</a:t>
            </a:r>
            <a:r>
              <a:rPr lang="en-GB" sz="1200">
                <a:latin typeface="Arial" panose="020B0604020202020204" pitchFamily="34" charset="0"/>
                <a:cs typeface="Arial" panose="020B0604020202020204" pitchFamily="34" charset="0"/>
              </a:rPr>
              <a:t> to make it easier for them to understand and make choices about their health. They can view information about their medicines, conditions, test results and more. They can also </a:t>
            </a:r>
            <a:r>
              <a:rPr lang="en-GB" sz="1200">
                <a:latin typeface="Arial" panose="020B0604020202020204" pitchFamily="34" charset="0"/>
                <a:cs typeface="Arial" panose="020B0604020202020204" pitchFamily="34" charset="0"/>
                <a:hlinkClick r:id="rId9"/>
              </a:rPr>
              <a:t>access someone else’s records</a:t>
            </a:r>
            <a:r>
              <a:rPr lang="en-GB" sz="1200">
                <a:latin typeface="Arial" panose="020B0604020202020204" pitchFamily="34" charset="0"/>
                <a:cs typeface="Arial" panose="020B0604020202020204" pitchFamily="34" charset="0"/>
              </a:rPr>
              <a:t> if authorised to do so.</a:t>
            </a:r>
          </a:p>
        </p:txBody>
      </p:sp>
      <p:sp>
        <p:nvSpPr>
          <p:cNvPr id="11" name="Rectangle: Folded Corner 10">
            <a:extLst>
              <a:ext uri="{FF2B5EF4-FFF2-40B4-BE49-F238E27FC236}">
                <a16:creationId xmlns:a16="http://schemas.microsoft.com/office/drawing/2014/main" id="{C255ADC6-51BA-B9B9-996B-67D9FEFDC95A}"/>
              </a:ext>
            </a:extLst>
          </p:cNvPr>
          <p:cNvSpPr/>
          <p:nvPr/>
        </p:nvSpPr>
        <p:spPr>
          <a:xfrm>
            <a:off x="365618" y="1648455"/>
            <a:ext cx="8047799" cy="2173445"/>
          </a:xfrm>
          <a:prstGeom prst="foldedCorner">
            <a:avLst>
              <a:gd name="adj" fmla="val 710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How it works</a:t>
            </a:r>
            <a:br>
              <a:rPr lang="en-GB" sz="1200" b="1" i="0">
                <a:solidFill>
                  <a:srgbClr val="0070C0"/>
                </a:solidFill>
                <a:effectLst/>
                <a:latin typeface="Arial" panose="020B0604020202020204" pitchFamily="34" charset="0"/>
                <a:cs typeface="Arial" panose="020B0604020202020204" pitchFamily="34" charset="0"/>
              </a:rPr>
            </a:br>
            <a:endParaRPr lang="en-GB" sz="800" b="1" i="0">
              <a:solidFill>
                <a:srgbClr val="0070C0"/>
              </a:solidFill>
              <a:effectLst/>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Patients can access their records by clicking on ‘GP health record’ on the homepage or in the ‘Your health’ section. A security message will flag that they will be accessing personal and sensitive data. </a:t>
            </a:r>
          </a:p>
          <a:p>
            <a:pPr lvl="1"/>
            <a:endParaRPr lang="en-GB" sz="900" b="1">
              <a:solidFill>
                <a:srgbClr val="000000"/>
              </a:solidFill>
              <a:latin typeface="Arial" panose="020B0604020202020204" pitchFamily="34" charset="0"/>
              <a:cs typeface="Arial" panose="020B0604020202020204" pitchFamily="34" charset="0"/>
            </a:endParaRPr>
          </a:p>
          <a:p>
            <a:pPr lvl="1"/>
            <a:r>
              <a:rPr lang="en-GB" sz="1200" b="1">
                <a:solidFill>
                  <a:srgbClr val="000000"/>
                </a:solidFill>
                <a:latin typeface="Arial" panose="020B0604020202020204" pitchFamily="34" charset="0"/>
                <a:cs typeface="Arial" panose="020B0604020202020204" pitchFamily="34" charset="0"/>
              </a:rPr>
              <a:t>- Summary Care Record </a:t>
            </a:r>
            <a:r>
              <a:rPr lang="en-GB" sz="1200">
                <a:solidFill>
                  <a:srgbClr val="000000"/>
                </a:solidFill>
                <a:latin typeface="Arial" panose="020B0604020202020204" pitchFamily="34" charset="0"/>
                <a:cs typeface="Arial" panose="020B0604020202020204" pitchFamily="34" charset="0"/>
              </a:rPr>
              <a:t>–</a:t>
            </a:r>
            <a:r>
              <a:rPr lang="en-GB" sz="1200" b="1">
                <a:solidFill>
                  <a:srgbClr val="000000"/>
                </a:solidFill>
                <a:latin typeface="Arial" panose="020B0604020202020204" pitchFamily="34" charset="0"/>
                <a:cs typeface="Arial" panose="020B0604020202020204" pitchFamily="34" charset="0"/>
              </a:rPr>
              <a:t> </a:t>
            </a:r>
            <a:r>
              <a:rPr lang="en-GB" sz="1200">
                <a:solidFill>
                  <a:srgbClr val="000000"/>
                </a:solidFill>
                <a:latin typeface="Arial" panose="020B0604020202020204" pitchFamily="34" charset="0"/>
                <a:cs typeface="Arial" panose="020B0604020202020204" pitchFamily="34" charset="0"/>
              </a:rPr>
              <a:t>patients can see information about their medicines and allergies</a:t>
            </a:r>
          </a:p>
          <a:p>
            <a:pPr lvl="1"/>
            <a:r>
              <a:rPr lang="en-GB" sz="1200" b="1">
                <a:solidFill>
                  <a:srgbClr val="000000"/>
                </a:solidFill>
                <a:latin typeface="Arial" panose="020B0604020202020204" pitchFamily="34" charset="0"/>
                <a:cs typeface="Arial" panose="020B0604020202020204" pitchFamily="34" charset="0"/>
              </a:rPr>
              <a:t>- Detailed Coded Record </a:t>
            </a:r>
            <a:r>
              <a:rPr lang="en-GB" sz="1200">
                <a:solidFill>
                  <a:srgbClr val="000000"/>
                </a:solidFill>
                <a:latin typeface="Arial" panose="020B0604020202020204" pitchFamily="34" charset="0"/>
                <a:cs typeface="Arial" panose="020B0604020202020204" pitchFamily="34" charset="0"/>
              </a:rPr>
              <a:t>– patients need to contact their GP surgery to request access to information such as test results and immunisations</a:t>
            </a:r>
          </a:p>
          <a:p>
            <a:pPr lvl="1"/>
            <a:endParaRPr lang="en-GB" sz="800" b="1">
              <a:solidFill>
                <a:srgbClr val="000000"/>
              </a:solidFill>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Most patients will automatically be given access to information added to their record from November 2023 onwards. This includes letters, test results and appointment notes. Some may also have access to information added before this date. F</a:t>
            </a:r>
            <a:r>
              <a:rPr lang="en-GB" sz="1200" i="0">
                <a:solidFill>
                  <a:srgbClr val="000000"/>
                </a:solidFill>
                <a:effectLst/>
                <a:latin typeface="Arial" panose="020B0604020202020204" pitchFamily="34" charset="0"/>
                <a:cs typeface="Arial" panose="020B0604020202020204" pitchFamily="34" charset="0"/>
              </a:rPr>
              <a:t>urther details and support can be found </a:t>
            </a:r>
            <a:r>
              <a:rPr lang="en-GB" sz="1200" i="0">
                <a:solidFill>
                  <a:srgbClr val="000000"/>
                </a:solidFill>
                <a:effectLst/>
                <a:latin typeface="Arial" panose="020B0604020202020204" pitchFamily="34" charset="0"/>
                <a:cs typeface="Arial" panose="020B0604020202020204" pitchFamily="34" charset="0"/>
                <a:hlinkClick r:id="rId10"/>
              </a:rPr>
              <a:t>here</a:t>
            </a:r>
            <a:r>
              <a:rPr lang="en-GB" sz="1200" i="0">
                <a:solidFill>
                  <a:srgbClr val="000000"/>
                </a:solidFill>
                <a:effectLst/>
                <a:latin typeface="Arial" panose="020B0604020202020204" pitchFamily="34" charset="0"/>
                <a:cs typeface="Arial" panose="020B0604020202020204" pitchFamily="34" charset="0"/>
              </a:rPr>
              <a:t>.</a:t>
            </a:r>
          </a:p>
        </p:txBody>
      </p:sp>
      <p:sp>
        <p:nvSpPr>
          <p:cNvPr id="3" name="Speech Bubble: Rectangle 2">
            <a:extLst>
              <a:ext uri="{FF2B5EF4-FFF2-40B4-BE49-F238E27FC236}">
                <a16:creationId xmlns:a16="http://schemas.microsoft.com/office/drawing/2014/main" id="{6AA8ACE0-0FC0-DE63-DFFF-0D2D5630564D}"/>
              </a:ext>
            </a:extLst>
          </p:cNvPr>
          <p:cNvSpPr/>
          <p:nvPr/>
        </p:nvSpPr>
        <p:spPr>
          <a:xfrm>
            <a:off x="5022025" y="3917135"/>
            <a:ext cx="4014921" cy="2426679"/>
          </a:xfrm>
          <a:prstGeom prst="wedgeRectCallout">
            <a:avLst>
              <a:gd name="adj1" fmla="val 23906"/>
              <a:gd name="adj2" fmla="val 55776"/>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400">
              <a:solidFill>
                <a:schemeClr val="tx1"/>
              </a:solidFill>
              <a:latin typeface="Arial" panose="020B0604020202020204" pitchFamily="34" charset="0"/>
              <a:cs typeface="Arial" panose="020B0604020202020204" pitchFamily="34" charset="0"/>
            </a:endParaRPr>
          </a:p>
          <a:p>
            <a:pPr lvl="1"/>
            <a:r>
              <a:rPr lang="en-GB" sz="1200">
                <a:solidFill>
                  <a:srgbClr val="202A30"/>
                </a:solidFill>
                <a:latin typeface="Arial" panose="020B0604020202020204" pitchFamily="34" charset="0"/>
                <a:cs typeface="Arial" panose="020B0604020202020204" pitchFamily="34" charset="0"/>
              </a:rPr>
              <a:t>Any c</a:t>
            </a:r>
            <a:r>
              <a:rPr lang="en-GB" sz="1200" b="0" i="0">
                <a:solidFill>
                  <a:srgbClr val="202A30"/>
                </a:solidFill>
                <a:effectLst/>
                <a:latin typeface="Arial" panose="020B0604020202020204" pitchFamily="34" charset="0"/>
                <a:cs typeface="Arial" panose="020B0604020202020204" pitchFamily="34" charset="0"/>
              </a:rPr>
              <a:t>hanges to your workflow should be clearly documented and understood by staff - ensure that any sensitive or third-party information is </a:t>
            </a:r>
            <a:r>
              <a:rPr lang="en-GB" sz="1200" b="0" i="0">
                <a:solidFill>
                  <a:srgbClr val="000000"/>
                </a:solidFill>
                <a:effectLst/>
                <a:latin typeface="Arial" panose="020B0604020202020204" pitchFamily="34" charset="0"/>
                <a:cs typeface="Arial" panose="020B0604020202020204" pitchFamily="34" charset="0"/>
              </a:rPr>
              <a:t>redacted and know when it may be inappropriate to give a patient access to their record. You can review or remove access at any point. Find out more </a:t>
            </a:r>
            <a:r>
              <a:rPr lang="en-GB" sz="1200" b="0" i="0">
                <a:solidFill>
                  <a:srgbClr val="000000"/>
                </a:solidFill>
                <a:effectLst/>
                <a:latin typeface="Arial" panose="020B0604020202020204" pitchFamily="34" charset="0"/>
                <a:cs typeface="Arial" panose="020B0604020202020204" pitchFamily="34" charset="0"/>
                <a:hlinkClick r:id="rId11"/>
              </a:rPr>
              <a:t>here</a:t>
            </a:r>
            <a:r>
              <a:rPr lang="en-GB" sz="1200" b="0" i="0">
                <a:solidFill>
                  <a:srgbClr val="000000"/>
                </a:solidFill>
                <a:effectLst/>
                <a:latin typeface="Arial" panose="020B0604020202020204" pitchFamily="34" charset="0"/>
                <a:cs typeface="Arial" panose="020B0604020202020204" pitchFamily="34" charset="0"/>
              </a:rPr>
              <a:t>.</a:t>
            </a:r>
          </a:p>
          <a:p>
            <a:pPr lvl="1"/>
            <a:endParaRPr lang="en-GB" sz="800">
              <a:solidFill>
                <a:srgbClr val="202A30"/>
              </a:solidFill>
              <a:latin typeface="Arial" panose="020B0604020202020204" pitchFamily="34" charset="0"/>
              <a:cs typeface="Arial" panose="020B0604020202020204" pitchFamily="34" charset="0"/>
            </a:endParaRPr>
          </a:p>
          <a:p>
            <a:pPr lvl="1"/>
            <a:r>
              <a:rPr lang="en-GB" sz="1200">
                <a:solidFill>
                  <a:schemeClr val="tx1"/>
                </a:solidFill>
                <a:latin typeface="Arial" panose="020B0604020202020204" pitchFamily="34" charset="0"/>
                <a:cs typeface="Arial" panose="020B0604020202020204" pitchFamily="34" charset="0"/>
              </a:rPr>
              <a:t>See </a:t>
            </a:r>
            <a:r>
              <a:rPr lang="en-GB" sz="1200">
                <a:solidFill>
                  <a:schemeClr val="tx1"/>
                </a:solidFill>
                <a:latin typeface="Arial" panose="020B0604020202020204" pitchFamily="34" charset="0"/>
                <a:cs typeface="Arial" panose="020B0604020202020204" pitchFamily="34" charset="0"/>
                <a:hlinkClick r:id="rId12"/>
              </a:rPr>
              <a:t>guidance</a:t>
            </a:r>
            <a:r>
              <a:rPr lang="en-GB" sz="1200">
                <a:solidFill>
                  <a:schemeClr val="tx1"/>
                </a:solidFill>
                <a:latin typeface="Arial" panose="020B0604020202020204" pitchFamily="34" charset="0"/>
                <a:cs typeface="Arial" panose="020B0604020202020204" pitchFamily="34" charset="0"/>
              </a:rPr>
              <a:t> and </a:t>
            </a:r>
            <a:r>
              <a:rPr lang="en-GB" sz="1200">
                <a:solidFill>
                  <a:schemeClr val="tx1"/>
                </a:solidFill>
                <a:latin typeface="Arial" panose="020B0604020202020204" pitchFamily="34" charset="0"/>
                <a:cs typeface="Arial" panose="020B0604020202020204" pitchFamily="34" charset="0"/>
                <a:hlinkClick r:id="rId13"/>
              </a:rPr>
              <a:t>FAQs</a:t>
            </a:r>
            <a:r>
              <a:rPr lang="en-GB" sz="1200">
                <a:solidFill>
                  <a:schemeClr val="tx1"/>
                </a:solidFill>
                <a:latin typeface="Arial" panose="020B0604020202020204" pitchFamily="34" charset="0"/>
                <a:cs typeface="Arial" panose="020B0604020202020204" pitchFamily="34" charset="0"/>
              </a:rPr>
              <a:t> to support your staff with switching on record access. </a:t>
            </a:r>
          </a:p>
          <a:p>
            <a:pPr lvl="1"/>
            <a:endParaRPr lang="en-GB" sz="900">
              <a:solidFill>
                <a:schemeClr val="tx1"/>
              </a:solidFill>
              <a:latin typeface="Arial" panose="020B0604020202020204" pitchFamily="34" charset="0"/>
              <a:cs typeface="Arial" panose="020B0604020202020204" pitchFamily="34" charset="0"/>
            </a:endParaRPr>
          </a:p>
          <a:p>
            <a:pPr lvl="1"/>
            <a:r>
              <a:rPr lang="en-GB" sz="1200">
                <a:solidFill>
                  <a:schemeClr val="tx1"/>
                </a:solidFill>
                <a:latin typeface="Arial" panose="020B0604020202020204" pitchFamily="34" charset="0"/>
                <a:cs typeface="Arial" panose="020B0604020202020204" pitchFamily="34" charset="0"/>
              </a:rPr>
              <a:t>Use these </a:t>
            </a:r>
            <a:r>
              <a:rPr lang="en-GB" sz="1200">
                <a:solidFill>
                  <a:schemeClr val="tx1"/>
                </a:solidFill>
                <a:latin typeface="Arial" panose="020B0604020202020204" pitchFamily="34" charset="0"/>
                <a:cs typeface="Arial" panose="020B0604020202020204" pitchFamily="34" charset="0"/>
                <a:hlinkClick r:id="rId14"/>
              </a:rPr>
              <a:t>resources</a:t>
            </a:r>
            <a:r>
              <a:rPr lang="en-GB" sz="1200">
                <a:solidFill>
                  <a:schemeClr val="tx1"/>
                </a:solidFill>
                <a:latin typeface="Arial" panose="020B0604020202020204" pitchFamily="34" charset="0"/>
                <a:cs typeface="Arial" panose="020B0604020202020204" pitchFamily="34" charset="0"/>
              </a:rPr>
              <a:t> to promote record access via the NHS App</a:t>
            </a:r>
          </a:p>
        </p:txBody>
      </p:sp>
      <p:sp>
        <p:nvSpPr>
          <p:cNvPr id="7" name="Rectangle: Single Corner Rounded 6">
            <a:extLst>
              <a:ext uri="{FF2B5EF4-FFF2-40B4-BE49-F238E27FC236}">
                <a16:creationId xmlns:a16="http://schemas.microsoft.com/office/drawing/2014/main" id="{9207F7DB-1498-26EF-71B4-6FCE4AA72E06}"/>
              </a:ext>
            </a:extLst>
          </p:cNvPr>
          <p:cNvSpPr/>
          <p:nvPr/>
        </p:nvSpPr>
        <p:spPr>
          <a:xfrm>
            <a:off x="5022024" y="3892091"/>
            <a:ext cx="4003933" cy="256707"/>
          </a:xfrm>
          <a:prstGeom prst="round1Rect">
            <a:avLst/>
          </a:prstGeom>
          <a:solidFill>
            <a:srgbClr val="C00000"/>
          </a:solidFill>
          <a:ln w="12700" cap="flat" cmpd="sng" algn="ctr">
            <a:noFill/>
            <a:prstDash val="solid"/>
            <a:miter lim="800000"/>
          </a:ln>
          <a:effectLst/>
        </p:spPr>
        <p:txBody>
          <a:bodyPr rtlCol="0" anchor="ctr"/>
          <a:lstStyle/>
          <a:p>
            <a:pPr marL="3600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What your practice needs to do</a:t>
            </a:r>
            <a:endParaRPr kumimoji="0" lang="en-GB" sz="12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4" name="Graphic 23" descr="Cursor with solid fill">
            <a:extLst>
              <a:ext uri="{FF2B5EF4-FFF2-40B4-BE49-F238E27FC236}">
                <a16:creationId xmlns:a16="http://schemas.microsoft.com/office/drawing/2014/main" id="{C6EED2C2-A570-D8F1-507D-5347DB22487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20375" y="1980029"/>
            <a:ext cx="414432" cy="414432"/>
          </a:xfrm>
          <a:prstGeom prst="rect">
            <a:avLst/>
          </a:prstGeom>
        </p:spPr>
      </p:pic>
      <p:pic>
        <p:nvPicPr>
          <p:cNvPr id="40" name="Graphic 39" descr="List with solid fill">
            <a:extLst>
              <a:ext uri="{FF2B5EF4-FFF2-40B4-BE49-F238E27FC236}">
                <a16:creationId xmlns:a16="http://schemas.microsoft.com/office/drawing/2014/main" id="{8C85E4F7-8456-6103-4E54-802BC8AA542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064123" y="4188972"/>
            <a:ext cx="417630" cy="345488"/>
          </a:xfrm>
          <a:prstGeom prst="rect">
            <a:avLst/>
          </a:prstGeom>
        </p:spPr>
      </p:pic>
      <p:pic>
        <p:nvPicPr>
          <p:cNvPr id="41" name="Graphic 40" descr="Chat bubble outline">
            <a:extLst>
              <a:ext uri="{FF2B5EF4-FFF2-40B4-BE49-F238E27FC236}">
                <a16:creationId xmlns:a16="http://schemas.microsoft.com/office/drawing/2014/main" id="{DF4B5D83-06A2-F956-724E-56441E9B5C5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104682" y="5923297"/>
            <a:ext cx="345488" cy="345488"/>
          </a:xfrm>
          <a:prstGeom prst="rect">
            <a:avLst/>
          </a:prstGeom>
        </p:spPr>
      </p:pic>
      <p:pic>
        <p:nvPicPr>
          <p:cNvPr id="43" name="Graphic 42" descr="Postit Notes with solid fill">
            <a:extLst>
              <a:ext uri="{FF2B5EF4-FFF2-40B4-BE49-F238E27FC236}">
                <a16:creationId xmlns:a16="http://schemas.microsoft.com/office/drawing/2014/main" id="{695A3DE9-3662-25E7-56EE-37D4027DE66B}"/>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104682" y="5388186"/>
            <a:ext cx="345488" cy="345488"/>
          </a:xfrm>
          <a:prstGeom prst="rect">
            <a:avLst/>
          </a:prstGeom>
        </p:spPr>
      </p:pic>
      <p:pic>
        <p:nvPicPr>
          <p:cNvPr id="44" name="Graphic 43" descr="Information outline">
            <a:extLst>
              <a:ext uri="{FF2B5EF4-FFF2-40B4-BE49-F238E27FC236}">
                <a16:creationId xmlns:a16="http://schemas.microsoft.com/office/drawing/2014/main" id="{A9DFD360-019D-2DD7-F1F1-83F579EF314A}"/>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36572" y="3160179"/>
            <a:ext cx="382038" cy="382038"/>
          </a:xfrm>
          <a:prstGeom prst="rect">
            <a:avLst/>
          </a:prstGeom>
        </p:spPr>
      </p:pic>
      <p:pic>
        <p:nvPicPr>
          <p:cNvPr id="5" name="Picture 4">
            <a:extLst>
              <a:ext uri="{FF2B5EF4-FFF2-40B4-BE49-F238E27FC236}">
                <a16:creationId xmlns:a16="http://schemas.microsoft.com/office/drawing/2014/main" id="{D3A56435-C3D8-F3A2-0067-C533CC99B7A5}"/>
              </a:ext>
            </a:extLst>
          </p:cNvPr>
          <p:cNvPicPr>
            <a:picLocks noChangeAspect="1"/>
          </p:cNvPicPr>
          <p:nvPr/>
        </p:nvPicPr>
        <p:blipFill>
          <a:blip r:embed="rId25">
            <a:clrChange>
              <a:clrFrom>
                <a:srgbClr val="F6F8F8"/>
              </a:clrFrom>
              <a:clrTo>
                <a:srgbClr val="F6F8F8">
                  <a:alpha val="0"/>
                </a:srgbClr>
              </a:clrTo>
            </a:clrChange>
          </a:blip>
          <a:stretch>
            <a:fillRect/>
          </a:stretch>
        </p:blipFill>
        <p:spPr>
          <a:xfrm>
            <a:off x="8468174" y="1521252"/>
            <a:ext cx="3634093" cy="2030732"/>
          </a:xfrm>
          <a:prstGeom prst="rect">
            <a:avLst/>
          </a:prstGeom>
        </p:spPr>
      </p:pic>
      <p:sp>
        <p:nvSpPr>
          <p:cNvPr id="53" name="Rectangle: Top Corners Rounded 52">
            <a:extLst>
              <a:ext uri="{FF2B5EF4-FFF2-40B4-BE49-F238E27FC236}">
                <a16:creationId xmlns:a16="http://schemas.microsoft.com/office/drawing/2014/main" id="{8D2C1BA0-D06C-BC8D-5656-C2CE2F8C6561}"/>
              </a:ext>
            </a:extLst>
          </p:cNvPr>
          <p:cNvSpPr/>
          <p:nvPr/>
        </p:nvSpPr>
        <p:spPr>
          <a:xfrm>
            <a:off x="9160271" y="3598358"/>
            <a:ext cx="2754823" cy="2476576"/>
          </a:xfrm>
          <a:prstGeom prst="round2SameRect">
            <a:avLst/>
          </a:prstGeom>
          <a:solidFill>
            <a:srgbClr val="B0C61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ndParaRPr>
          </a:p>
        </p:txBody>
      </p:sp>
      <p:sp>
        <p:nvSpPr>
          <p:cNvPr id="54" name="TextBox 53">
            <a:extLst>
              <a:ext uri="{FF2B5EF4-FFF2-40B4-BE49-F238E27FC236}">
                <a16:creationId xmlns:a16="http://schemas.microsoft.com/office/drawing/2014/main" id="{D9BBC3D4-86C4-8741-F536-79439F0B03DB}"/>
              </a:ext>
            </a:extLst>
          </p:cNvPr>
          <p:cNvSpPr txBox="1"/>
          <p:nvPr/>
        </p:nvSpPr>
        <p:spPr>
          <a:xfrm>
            <a:off x="9171259" y="3951276"/>
            <a:ext cx="2754823" cy="2123658"/>
          </a:xfrm>
          <a:prstGeom prst="rect">
            <a:avLst/>
          </a:prstGeom>
          <a:noFill/>
        </p:spPr>
        <p:txBody>
          <a:bodyPr wrap="square">
            <a:spAutoFit/>
          </a:bodyPr>
          <a:lstStyle/>
          <a:p>
            <a:pPr lvl="1"/>
            <a:r>
              <a:rPr lang="en-GB" sz="1200">
                <a:solidFill>
                  <a:srgbClr val="000000"/>
                </a:solidFill>
                <a:latin typeface="Arial" panose="020B0604020202020204" pitchFamily="34" charset="0"/>
                <a:cs typeface="Arial" panose="020B0604020202020204" pitchFamily="34" charset="0"/>
              </a:rPr>
              <a:t>Reduces patient queries related to test results or referrals, which saves staff time</a:t>
            </a:r>
          </a:p>
          <a:p>
            <a:pPr lvl="1"/>
            <a:endParaRPr lang="en-GB" sz="1200">
              <a:solidFill>
                <a:srgbClr val="000000"/>
              </a:solidFill>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Empowers patients to manage their health and care</a:t>
            </a:r>
          </a:p>
          <a:p>
            <a:pPr lvl="1"/>
            <a:endParaRPr lang="en-GB" sz="1200">
              <a:solidFill>
                <a:srgbClr val="000000"/>
              </a:solidFill>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Reduces costs associated with printing and sending letters, also reducing carbon footprint</a:t>
            </a:r>
          </a:p>
        </p:txBody>
      </p:sp>
      <p:sp>
        <p:nvSpPr>
          <p:cNvPr id="55" name="Oval 54">
            <a:extLst>
              <a:ext uri="{FF2B5EF4-FFF2-40B4-BE49-F238E27FC236}">
                <a16:creationId xmlns:a16="http://schemas.microsoft.com/office/drawing/2014/main" id="{E48F0264-D0AD-7D3C-CB39-888A1491E78B}"/>
              </a:ext>
            </a:extLst>
          </p:cNvPr>
          <p:cNvSpPr/>
          <p:nvPr/>
        </p:nvSpPr>
        <p:spPr>
          <a:xfrm>
            <a:off x="11556460" y="3606718"/>
            <a:ext cx="570325" cy="588826"/>
          </a:xfrm>
          <a:prstGeom prst="ellipse">
            <a:avLst/>
          </a:prstGeom>
          <a:solidFill>
            <a:srgbClr val="F2F7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pic>
        <p:nvPicPr>
          <p:cNvPr id="56" name="Graphic 55" descr="Stopwatch 25% with solid fill">
            <a:extLst>
              <a:ext uri="{FF2B5EF4-FFF2-40B4-BE49-F238E27FC236}">
                <a16:creationId xmlns:a16="http://schemas.microsoft.com/office/drawing/2014/main" id="{8FF95F66-BF4C-8422-FF62-E8F6008A2E7E}"/>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266643" y="3983791"/>
            <a:ext cx="361750" cy="361750"/>
          </a:xfrm>
          <a:prstGeom prst="rect">
            <a:avLst/>
          </a:prstGeom>
        </p:spPr>
      </p:pic>
      <p:sp>
        <p:nvSpPr>
          <p:cNvPr id="57" name="TextBox 56">
            <a:extLst>
              <a:ext uri="{FF2B5EF4-FFF2-40B4-BE49-F238E27FC236}">
                <a16:creationId xmlns:a16="http://schemas.microsoft.com/office/drawing/2014/main" id="{4098DE1B-4C33-CB47-5FE1-952AA11F0FCF}"/>
              </a:ext>
            </a:extLst>
          </p:cNvPr>
          <p:cNvSpPr txBox="1"/>
          <p:nvPr/>
        </p:nvSpPr>
        <p:spPr>
          <a:xfrm>
            <a:off x="9312327" y="3633182"/>
            <a:ext cx="1552354" cy="292388"/>
          </a:xfrm>
          <a:prstGeom prst="rect">
            <a:avLst/>
          </a:prstGeom>
          <a:noFill/>
        </p:spPr>
        <p:txBody>
          <a:bodyPr wrap="square">
            <a:spAutoFit/>
          </a:bodyPr>
          <a:lstStyle/>
          <a:p>
            <a:r>
              <a:rPr lang="en-GB" sz="1300" b="1">
                <a:solidFill>
                  <a:prstClr val="black"/>
                </a:solidFill>
                <a:latin typeface="Arial" panose="020B0604020202020204" pitchFamily="34" charset="0"/>
                <a:cs typeface="Arial" panose="020B0604020202020204" pitchFamily="34" charset="0"/>
              </a:rPr>
              <a:t>Benefits:</a:t>
            </a:r>
          </a:p>
        </p:txBody>
      </p:sp>
      <p:pic>
        <p:nvPicPr>
          <p:cNvPr id="58" name="Graphic 57" descr="Comment Like outline">
            <a:extLst>
              <a:ext uri="{FF2B5EF4-FFF2-40B4-BE49-F238E27FC236}">
                <a16:creationId xmlns:a16="http://schemas.microsoft.com/office/drawing/2014/main" id="{9ED4116A-050A-BE74-B08F-4F579012FA7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592207" y="3692896"/>
            <a:ext cx="457200" cy="457200"/>
          </a:xfrm>
          <a:prstGeom prst="rect">
            <a:avLst/>
          </a:prstGeom>
        </p:spPr>
      </p:pic>
      <p:pic>
        <p:nvPicPr>
          <p:cNvPr id="59" name="Graphic 58" descr="Medal outline">
            <a:extLst>
              <a:ext uri="{FF2B5EF4-FFF2-40B4-BE49-F238E27FC236}">
                <a16:creationId xmlns:a16="http://schemas.microsoft.com/office/drawing/2014/main" id="{FCBACF37-2D4A-3293-1994-DE7257FFA9AE}"/>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274774" y="4900059"/>
            <a:ext cx="345488" cy="345488"/>
          </a:xfrm>
          <a:prstGeom prst="rect">
            <a:avLst/>
          </a:prstGeom>
        </p:spPr>
      </p:pic>
      <p:pic>
        <p:nvPicPr>
          <p:cNvPr id="60" name="Graphic 59" descr="Piggy Bank outline">
            <a:extLst>
              <a:ext uri="{FF2B5EF4-FFF2-40B4-BE49-F238E27FC236}">
                <a16:creationId xmlns:a16="http://schemas.microsoft.com/office/drawing/2014/main" id="{B0A4A6AB-1903-A931-6540-5A61D4043267}"/>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295218" y="5403162"/>
            <a:ext cx="345488" cy="345488"/>
          </a:xfrm>
          <a:prstGeom prst="rect">
            <a:avLst/>
          </a:prstGeom>
        </p:spPr>
      </p:pic>
      <p:sp>
        <p:nvSpPr>
          <p:cNvPr id="61" name="Speech Bubble: Rectangle 60">
            <a:extLst>
              <a:ext uri="{FF2B5EF4-FFF2-40B4-BE49-F238E27FC236}">
                <a16:creationId xmlns:a16="http://schemas.microsoft.com/office/drawing/2014/main" id="{FA3B3A37-1052-070B-F174-089672796BCA}"/>
              </a:ext>
            </a:extLst>
          </p:cNvPr>
          <p:cNvSpPr/>
          <p:nvPr/>
        </p:nvSpPr>
        <p:spPr>
          <a:xfrm>
            <a:off x="349713" y="3922752"/>
            <a:ext cx="4566860" cy="2426679"/>
          </a:xfrm>
          <a:prstGeom prst="wedgeRectCallout">
            <a:avLst>
              <a:gd name="adj1" fmla="val -54424"/>
              <a:gd name="adj2" fmla="val 2082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br>
              <a:rPr lang="en-GB" sz="1300" b="1" i="0">
                <a:solidFill>
                  <a:srgbClr val="0070C0"/>
                </a:solidFill>
                <a:effectLst/>
                <a:latin typeface="Arial" panose="020B0604020202020204" pitchFamily="34" charset="0"/>
                <a:cs typeface="Arial" panose="020B0604020202020204" pitchFamily="34" charset="0"/>
              </a:rPr>
            </a:br>
            <a:endParaRPr lang="en-GB" sz="300" b="1">
              <a:solidFill>
                <a:schemeClr val="tx1"/>
              </a:solidFill>
              <a:latin typeface="Arial" panose="020B0604020202020204" pitchFamily="34" charset="0"/>
              <a:cs typeface="Arial" panose="020B0604020202020204" pitchFamily="34" charset="0"/>
            </a:endParaRPr>
          </a:p>
          <a:p>
            <a:pPr marL="360000" lvl="1"/>
            <a:r>
              <a:rPr lang="en-GB" sz="1200" b="1">
                <a:solidFill>
                  <a:schemeClr val="tx1"/>
                </a:solidFill>
                <a:latin typeface="Arial" panose="020B0604020202020204" pitchFamily="34" charset="0"/>
                <a:cs typeface="Arial" panose="020B0604020202020204" pitchFamily="34" charset="0"/>
              </a:rPr>
              <a:t>From Nov 2023 onwards, new entries in the GP record will be visible to all patients aged 16+ and with an online account </a:t>
            </a:r>
            <a:r>
              <a:rPr lang="en-GB" sz="1200">
                <a:solidFill>
                  <a:schemeClr val="tx1"/>
                </a:solidFill>
                <a:latin typeface="Arial" panose="020B0604020202020204" pitchFamily="34" charset="0"/>
                <a:cs typeface="Arial" panose="020B0604020202020204" pitchFamily="34" charset="0"/>
              </a:rPr>
              <a:t>- unless they have decided to opt-out or any exceptions apply. See the </a:t>
            </a:r>
            <a:r>
              <a:rPr lang="en-GB" sz="1200">
                <a:solidFill>
                  <a:schemeClr val="tx1"/>
                </a:solidFill>
                <a:latin typeface="Arial" panose="020B0604020202020204" pitchFamily="34" charset="0"/>
                <a:cs typeface="Arial" panose="020B0604020202020204" pitchFamily="34" charset="0"/>
                <a:hlinkClick r:id="rId34"/>
              </a:rPr>
              <a:t>GP readiness checklist</a:t>
            </a:r>
            <a:r>
              <a:rPr lang="en-GB" sz="1200">
                <a:solidFill>
                  <a:schemeClr val="tx1"/>
                </a:solidFill>
                <a:latin typeface="Arial" panose="020B0604020202020204" pitchFamily="34" charset="0"/>
                <a:cs typeface="Arial" panose="020B0604020202020204" pitchFamily="34" charset="0"/>
              </a:rPr>
              <a:t> and </a:t>
            </a:r>
            <a:r>
              <a:rPr lang="en-GB" sz="1200">
                <a:solidFill>
                  <a:schemeClr val="tx1"/>
                </a:solidFill>
                <a:latin typeface="Arial" panose="020B0604020202020204" pitchFamily="34" charset="0"/>
                <a:cs typeface="Arial" panose="020B0604020202020204" pitchFamily="34" charset="0"/>
                <a:hlinkClick r:id="rId35"/>
              </a:rPr>
              <a:t>bitesize videos</a:t>
            </a:r>
            <a:r>
              <a:rPr lang="en-GB" sz="1200">
                <a:solidFill>
                  <a:schemeClr val="tx1"/>
                </a:solidFill>
                <a:latin typeface="Arial" panose="020B0604020202020204" pitchFamily="34" charset="0"/>
                <a:cs typeface="Arial" panose="020B0604020202020204" pitchFamily="34" charset="0"/>
              </a:rPr>
              <a:t> or speak to your local commissioner for further support. You can also:</a:t>
            </a:r>
          </a:p>
          <a:p>
            <a:pPr marL="360000" lvl="1"/>
            <a:endParaRPr lang="en-GB" sz="600">
              <a:solidFill>
                <a:schemeClr val="tx1"/>
              </a:solidFill>
              <a:latin typeface="Arial" panose="020B0604020202020204" pitchFamily="34" charset="0"/>
              <a:cs typeface="Arial" panose="020B0604020202020204" pitchFamily="34" charset="0"/>
            </a:endParaRPr>
          </a:p>
          <a:p>
            <a:pPr marL="648000" lvl="2" indent="-285750">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watch this </a:t>
            </a:r>
            <a:r>
              <a:rPr lang="en-GB" sz="1200">
                <a:solidFill>
                  <a:schemeClr val="tx1"/>
                </a:solidFill>
                <a:latin typeface="Arial" panose="020B0604020202020204" pitchFamily="34" charset="0"/>
                <a:cs typeface="Arial" panose="020B0604020202020204" pitchFamily="34" charset="0"/>
                <a:hlinkClick r:id="rId36"/>
              </a:rPr>
              <a:t>webinar</a:t>
            </a:r>
            <a:r>
              <a:rPr lang="en-GB" sz="1200">
                <a:solidFill>
                  <a:schemeClr val="tx1"/>
                </a:solidFill>
                <a:latin typeface="Arial" panose="020B0604020202020204" pitchFamily="34" charset="0"/>
                <a:cs typeface="Arial" panose="020B0604020202020204" pitchFamily="34" charset="0"/>
              </a:rPr>
              <a:t> on safeguarding and reducing harm </a:t>
            </a:r>
          </a:p>
          <a:p>
            <a:pPr marL="648000" lvl="2" indent="-285750">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view these </a:t>
            </a:r>
            <a:r>
              <a:rPr lang="en-GB" sz="1200">
                <a:solidFill>
                  <a:schemeClr val="tx1"/>
                </a:solidFill>
                <a:latin typeface="Arial" panose="020B0604020202020204" pitchFamily="34" charset="0"/>
                <a:cs typeface="Arial" panose="020B0604020202020204" pitchFamily="34" charset="0"/>
                <a:hlinkClick r:id="rId37"/>
              </a:rPr>
              <a:t>case studies</a:t>
            </a:r>
            <a:r>
              <a:rPr lang="en-GB" sz="1200">
                <a:solidFill>
                  <a:schemeClr val="tx1"/>
                </a:solidFill>
                <a:latin typeface="Arial" panose="020B0604020202020204" pitchFamily="34" charset="0"/>
                <a:cs typeface="Arial" panose="020B0604020202020204" pitchFamily="34" charset="0"/>
              </a:rPr>
              <a:t> to understand the benefits of record access</a:t>
            </a:r>
          </a:p>
          <a:p>
            <a:pPr marL="648000" lvl="2" indent="-285750">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view the </a:t>
            </a:r>
            <a:r>
              <a:rPr lang="en-GB" sz="1200">
                <a:solidFill>
                  <a:schemeClr val="tx1"/>
                </a:solidFill>
                <a:latin typeface="Arial" panose="020B0604020202020204" pitchFamily="34" charset="0"/>
                <a:cs typeface="Arial" panose="020B0604020202020204" pitchFamily="34" charset="0"/>
                <a:hlinkClick r:id="rId38"/>
              </a:rPr>
              <a:t>guidance</a:t>
            </a:r>
            <a:r>
              <a:rPr lang="en-GB" sz="1200">
                <a:solidFill>
                  <a:schemeClr val="tx1"/>
                </a:solidFill>
                <a:latin typeface="Arial" panose="020B0604020202020204" pitchFamily="34" charset="0"/>
                <a:cs typeface="Arial" panose="020B0604020202020204" pitchFamily="34" charset="0"/>
              </a:rPr>
              <a:t> on updating clinical system configuration settings</a:t>
            </a:r>
          </a:p>
        </p:txBody>
      </p:sp>
      <p:sp>
        <p:nvSpPr>
          <p:cNvPr id="62" name="Rectangle: Single Corner Rounded 61">
            <a:extLst>
              <a:ext uri="{FF2B5EF4-FFF2-40B4-BE49-F238E27FC236}">
                <a16:creationId xmlns:a16="http://schemas.microsoft.com/office/drawing/2014/main" id="{77BB3605-9DAD-A258-7215-045AF7CBC1BA}"/>
              </a:ext>
            </a:extLst>
          </p:cNvPr>
          <p:cNvSpPr/>
          <p:nvPr/>
        </p:nvSpPr>
        <p:spPr>
          <a:xfrm>
            <a:off x="349713" y="3892091"/>
            <a:ext cx="4566860" cy="266748"/>
          </a:xfrm>
          <a:prstGeom prst="round1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i="0">
                <a:solidFill>
                  <a:schemeClr val="bg1"/>
                </a:solidFill>
                <a:effectLst/>
                <a:latin typeface="Arial" panose="020B0604020202020204" pitchFamily="34" charset="0"/>
                <a:cs typeface="Arial" panose="020B0604020202020204" pitchFamily="34" charset="0"/>
              </a:rPr>
              <a:t>Prospective record access - </a:t>
            </a:r>
            <a:r>
              <a:rPr lang="en-GB" sz="1200" b="1" i="0">
                <a:solidFill>
                  <a:schemeClr val="bg1"/>
                </a:solidFill>
                <a:effectLst/>
                <a:latin typeface="Arial" panose="020B0604020202020204" pitchFamily="34" charset="0"/>
                <a:cs typeface="Arial" panose="020B0604020202020204" pitchFamily="34" charset="0"/>
                <a:hlinkClick r:id="rId39">
                  <a:extLst>
                    <a:ext uri="{A12FA001-AC4F-418D-AE19-62706E023703}">
                      <ahyp:hlinkClr xmlns:ahyp="http://schemas.microsoft.com/office/drawing/2018/hyperlinkcolor" val="tx"/>
                    </a:ext>
                  </a:extLst>
                </a:hlinkClick>
              </a:rPr>
              <a:t>changes</a:t>
            </a:r>
            <a:r>
              <a:rPr lang="en-GB" sz="1200" b="1" i="0">
                <a:solidFill>
                  <a:schemeClr val="bg1"/>
                </a:solidFill>
                <a:effectLst/>
                <a:latin typeface="Arial" panose="020B0604020202020204" pitchFamily="34" charset="0"/>
                <a:cs typeface="Arial" panose="020B0604020202020204" pitchFamily="34" charset="0"/>
              </a:rPr>
              <a:t> to 2023/24 GP contract</a:t>
            </a:r>
            <a:endParaRPr lang="en-GB" sz="1200">
              <a:solidFill>
                <a:schemeClr val="bg1"/>
              </a:solidFill>
              <a:latin typeface="Arial" panose="020B0604020202020204" pitchFamily="34" charset="0"/>
              <a:cs typeface="Arial" panose="020B0604020202020204" pitchFamily="34" charset="0"/>
            </a:endParaRPr>
          </a:p>
        </p:txBody>
      </p:sp>
      <p:pic>
        <p:nvPicPr>
          <p:cNvPr id="63" name="Graphic 62" descr="Warning with solid fill">
            <a:extLst>
              <a:ext uri="{FF2B5EF4-FFF2-40B4-BE49-F238E27FC236}">
                <a16:creationId xmlns:a16="http://schemas.microsoft.com/office/drawing/2014/main" id="{2AAF859F-6E8A-267F-F9AD-C5A001BC0D86}"/>
              </a:ext>
            </a:extLst>
          </p:cNvPr>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414474" y="4229030"/>
            <a:ext cx="315401" cy="315401"/>
          </a:xfrm>
          <a:prstGeom prst="rect">
            <a:avLst/>
          </a:prstGeom>
        </p:spPr>
      </p:pic>
    </p:spTree>
    <p:extLst>
      <p:ext uri="{BB962C8B-B14F-4D97-AF65-F5344CB8AC3E}">
        <p14:creationId xmlns:p14="http://schemas.microsoft.com/office/powerpoint/2010/main" val="2765626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071879" cy="876396"/>
          </a:xfrm>
        </p:spPr>
        <p:txBody>
          <a:bodyPr>
            <a:noAutofit/>
          </a:bodyPr>
          <a:lstStyle/>
          <a:p>
            <a:r>
              <a:rPr lang="en-GB" sz="2600" b="1">
                <a:latin typeface="Arial"/>
                <a:ea typeface="Calibri" panose="020F0502020204030204" pitchFamily="34" charset="0"/>
                <a:cs typeface="Arial"/>
              </a:rPr>
              <a:t>View test results and care plans</a:t>
            </a:r>
          </a:p>
        </p:txBody>
      </p:sp>
      <p:pic>
        <p:nvPicPr>
          <p:cNvPr id="2" name="Graphic 1" descr="Home with solid fill">
            <a:hlinkClick r:id="rId3" action="ppaction://hlinksldjump"/>
            <a:extLst>
              <a:ext uri="{FF2B5EF4-FFF2-40B4-BE49-F238E27FC236}">
                <a16:creationId xmlns:a16="http://schemas.microsoft.com/office/drawing/2014/main" id="{65EC59D3-61E2-0102-8EFC-EB5ED47612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4166" y="6020119"/>
            <a:ext cx="761999" cy="761999"/>
          </a:xfrm>
          <a:prstGeom prst="rect">
            <a:avLst/>
          </a:prstGeom>
        </p:spPr>
      </p:pic>
      <p:sp>
        <p:nvSpPr>
          <p:cNvPr id="6" name="TextBox 5">
            <a:extLst>
              <a:ext uri="{FF2B5EF4-FFF2-40B4-BE49-F238E27FC236}">
                <a16:creationId xmlns:a16="http://schemas.microsoft.com/office/drawing/2014/main" id="{49CBFF90-988C-2AEE-9C59-30B9CDBE0BF7}"/>
              </a:ext>
            </a:extLst>
          </p:cNvPr>
          <p:cNvSpPr txBox="1"/>
          <p:nvPr/>
        </p:nvSpPr>
        <p:spPr>
          <a:xfrm>
            <a:off x="257112" y="1178292"/>
            <a:ext cx="11471062" cy="492443"/>
          </a:xfrm>
          <a:prstGeom prst="rect">
            <a:avLst/>
          </a:prstGeom>
          <a:noFill/>
        </p:spPr>
        <p:txBody>
          <a:bodyPr wrap="square">
            <a:spAutoFit/>
          </a:bodyPr>
          <a:lstStyle/>
          <a:p>
            <a:pPr marL="171450" indent="-171450">
              <a:buFont typeface="Arial" panose="020B0604020202020204" pitchFamily="34" charset="0"/>
              <a:buChar char="•"/>
            </a:pPr>
            <a:r>
              <a:rPr lang="en-GB" sz="1250">
                <a:solidFill>
                  <a:srgbClr val="000000"/>
                </a:solidFill>
                <a:latin typeface="Arial" panose="020B0604020202020204" pitchFamily="34" charset="0"/>
                <a:cs typeface="Arial" panose="020B0604020202020204" pitchFamily="34" charset="0"/>
              </a:rPr>
              <a:t>Patients can view their test results carried out by their GP surgery if they have been given access to their </a:t>
            </a:r>
            <a:r>
              <a:rPr lang="en-GB" sz="1250">
                <a:solidFill>
                  <a:srgbClr val="000000"/>
                </a:solidFill>
                <a:latin typeface="Arial" panose="020B0604020202020204" pitchFamily="34" charset="0"/>
                <a:cs typeface="Arial" panose="020B0604020202020204" pitchFamily="34" charset="0"/>
                <a:hlinkClick r:id="rId6" action="ppaction://hlinksldjump"/>
              </a:rPr>
              <a:t>detailed coded record</a:t>
            </a:r>
            <a:r>
              <a:rPr lang="en-GB" sz="1250">
                <a:solidFill>
                  <a:srgbClr val="000000"/>
                </a:solidFill>
                <a:latin typeface="Arial" panose="020B0604020202020204" pitchFamily="34" charset="0"/>
                <a:cs typeface="Arial" panose="020B0604020202020204" pitchFamily="34" charset="0"/>
              </a:rPr>
              <a:t>. They may also be able to view hospital test results if they have access to their </a:t>
            </a:r>
            <a:r>
              <a:rPr lang="en-GB" sz="1250">
                <a:solidFill>
                  <a:srgbClr val="000000"/>
                </a:solidFill>
                <a:latin typeface="Arial" panose="020B0604020202020204" pitchFamily="34" charset="0"/>
                <a:cs typeface="Arial" panose="020B0604020202020204" pitchFamily="34" charset="0"/>
                <a:hlinkClick r:id="rId7"/>
              </a:rPr>
              <a:t>personal health record</a:t>
            </a:r>
            <a:r>
              <a:rPr lang="en-GB" sz="1250">
                <a:solidFill>
                  <a:srgbClr val="000000"/>
                </a:solidFill>
                <a:latin typeface="Arial" panose="020B0604020202020204" pitchFamily="34" charset="0"/>
                <a:cs typeface="Arial" panose="020B0604020202020204" pitchFamily="34" charset="0"/>
              </a:rPr>
              <a:t> in their NHS App.</a:t>
            </a:r>
            <a:endParaRPr lang="en-GB" sz="1250" i="1">
              <a:solidFill>
                <a:srgbClr val="000000"/>
              </a:solidFill>
              <a:latin typeface="Arial" panose="020B0604020202020204" pitchFamily="34" charset="0"/>
              <a:cs typeface="Arial" panose="020B0604020202020204" pitchFamily="34" charset="0"/>
            </a:endParaRPr>
          </a:p>
        </p:txBody>
      </p:sp>
      <p:sp>
        <p:nvSpPr>
          <p:cNvPr id="3" name="Rectangle: Folded Corner 2">
            <a:extLst>
              <a:ext uri="{FF2B5EF4-FFF2-40B4-BE49-F238E27FC236}">
                <a16:creationId xmlns:a16="http://schemas.microsoft.com/office/drawing/2014/main" id="{4FAB9A53-3D71-C009-7E33-5DE446B72B91}"/>
              </a:ext>
            </a:extLst>
          </p:cNvPr>
          <p:cNvSpPr/>
          <p:nvPr/>
        </p:nvSpPr>
        <p:spPr>
          <a:xfrm>
            <a:off x="513708" y="1796087"/>
            <a:ext cx="6465162" cy="2577198"/>
          </a:xfrm>
          <a:prstGeom prst="foldedCorner">
            <a:avLst>
              <a:gd name="adj" fmla="val 85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How it works</a:t>
            </a:r>
            <a:br>
              <a:rPr lang="en-GB" sz="1400" b="1" i="0">
                <a:solidFill>
                  <a:srgbClr val="0070C0"/>
                </a:solidFill>
                <a:effectLst/>
                <a:latin typeface="Arial" panose="020B0604020202020204" pitchFamily="34" charset="0"/>
                <a:cs typeface="Arial" panose="020B0604020202020204" pitchFamily="34" charset="0"/>
              </a:rPr>
            </a:br>
            <a:endParaRPr lang="en-GB" sz="700" b="1">
              <a:solidFill>
                <a:schemeClr val="tx1"/>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Patients can access this service by clicking on ‘GP health record’ on the ‘Home’ screen, or via the ‘Your health’ icon, and selecting ‘Test results’.</a:t>
            </a:r>
          </a:p>
          <a:p>
            <a:pPr lvl="1"/>
            <a:endParaRPr lang="en-GB" sz="9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Test results from the GP surgery or hospital are listed once checked and filed to the record by a GP. Patients will be contacted if there is a need to discuss the results further. They can see previous test results by clicking ‘View all test results’.</a:t>
            </a:r>
          </a:p>
          <a:p>
            <a:pPr lvl="1"/>
            <a:endParaRPr lang="en-GB" sz="9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If their GP surgery or hospital supports this service, patients can manage their personal health record, which stores information about their health and care online. Health professionals can add information to this. They may also be able to view and manage their care plans. This usually includes an action plan, with details about their care, health goals and advice on monitoring their conditions.</a:t>
            </a:r>
          </a:p>
          <a:p>
            <a:pPr lvl="1"/>
            <a:endParaRPr lang="en-GB" sz="1300">
              <a:solidFill>
                <a:srgbClr val="000000"/>
              </a:solidFill>
              <a:latin typeface="Arial" panose="020B0604020202020204" pitchFamily="34" charset="0"/>
              <a:cs typeface="Arial" panose="020B0604020202020204" pitchFamily="34" charset="0"/>
            </a:endParaRPr>
          </a:p>
          <a:p>
            <a:pPr lvl="1"/>
            <a:endParaRPr lang="en-GB" sz="1300">
              <a:solidFill>
                <a:srgbClr val="000000"/>
              </a:solidFill>
              <a:latin typeface="Arial" panose="020B0604020202020204" pitchFamily="34" charset="0"/>
              <a:cs typeface="Arial" panose="020B0604020202020204" pitchFamily="34" charset="0"/>
            </a:endParaRPr>
          </a:p>
          <a:p>
            <a:pPr lvl="1"/>
            <a:endParaRPr lang="en-GB" sz="1400">
              <a:solidFill>
                <a:schemeClr val="tx1"/>
              </a:solidFill>
              <a:latin typeface="Arial" panose="020B0604020202020204" pitchFamily="34" charset="0"/>
              <a:cs typeface="Arial" panose="020B0604020202020204" pitchFamily="34" charset="0"/>
            </a:endParaRPr>
          </a:p>
        </p:txBody>
      </p:sp>
      <p:pic>
        <p:nvPicPr>
          <p:cNvPr id="7" name="Graphic 6" descr="Cursor with solid fill">
            <a:extLst>
              <a:ext uri="{FF2B5EF4-FFF2-40B4-BE49-F238E27FC236}">
                <a16:creationId xmlns:a16="http://schemas.microsoft.com/office/drawing/2014/main" id="{7741577F-DAF6-4943-303A-92623E0E42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572750" y="2074345"/>
            <a:ext cx="414432" cy="414432"/>
          </a:xfrm>
          <a:prstGeom prst="rect">
            <a:avLst/>
          </a:prstGeom>
        </p:spPr>
      </p:pic>
      <p:pic>
        <p:nvPicPr>
          <p:cNvPr id="9" name="Graphic 8" descr="Test tubes with solid fill">
            <a:extLst>
              <a:ext uri="{FF2B5EF4-FFF2-40B4-BE49-F238E27FC236}">
                <a16:creationId xmlns:a16="http://schemas.microsoft.com/office/drawing/2014/main" id="{A39EF1B9-DB83-F21D-66BF-2A974175EA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2750" y="2672360"/>
            <a:ext cx="414432" cy="414432"/>
          </a:xfrm>
          <a:prstGeom prst="rect">
            <a:avLst/>
          </a:prstGeom>
        </p:spPr>
      </p:pic>
      <p:pic>
        <p:nvPicPr>
          <p:cNvPr id="13" name="Graphic 12" descr="Care with solid fill">
            <a:extLst>
              <a:ext uri="{FF2B5EF4-FFF2-40B4-BE49-F238E27FC236}">
                <a16:creationId xmlns:a16="http://schemas.microsoft.com/office/drawing/2014/main" id="{6B40A2D0-72BC-E0AA-F2DF-6C13154FBA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2750" y="3359485"/>
            <a:ext cx="414432" cy="414432"/>
          </a:xfrm>
          <a:prstGeom prst="rect">
            <a:avLst/>
          </a:prstGeom>
        </p:spPr>
      </p:pic>
      <p:sp>
        <p:nvSpPr>
          <p:cNvPr id="14" name="Rectangle: Top Corners Rounded 13">
            <a:extLst>
              <a:ext uri="{FF2B5EF4-FFF2-40B4-BE49-F238E27FC236}">
                <a16:creationId xmlns:a16="http://schemas.microsoft.com/office/drawing/2014/main" id="{B1E976CE-25CE-82C2-6ED7-1769FCFE9A89}"/>
              </a:ext>
            </a:extLst>
          </p:cNvPr>
          <p:cNvSpPr/>
          <p:nvPr/>
        </p:nvSpPr>
        <p:spPr>
          <a:xfrm>
            <a:off x="982456" y="4478418"/>
            <a:ext cx="4898972" cy="2108157"/>
          </a:xfrm>
          <a:prstGeom prst="round2SameRect">
            <a:avLst/>
          </a:prstGeom>
          <a:solidFill>
            <a:schemeClr val="accent4">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a typeface="+mn-ea"/>
              <a:cs typeface="+mn-cs"/>
            </a:endParaRPr>
          </a:p>
        </p:txBody>
      </p:sp>
      <p:sp>
        <p:nvSpPr>
          <p:cNvPr id="15" name="TextBox 14">
            <a:extLst>
              <a:ext uri="{FF2B5EF4-FFF2-40B4-BE49-F238E27FC236}">
                <a16:creationId xmlns:a16="http://schemas.microsoft.com/office/drawing/2014/main" id="{F235395B-E807-86C1-F4B1-8CCA0F296FDE}"/>
              </a:ext>
            </a:extLst>
          </p:cNvPr>
          <p:cNvSpPr txBox="1"/>
          <p:nvPr/>
        </p:nvSpPr>
        <p:spPr>
          <a:xfrm>
            <a:off x="1025194" y="4864983"/>
            <a:ext cx="4726846" cy="1631216"/>
          </a:xfrm>
          <a:prstGeom prst="rect">
            <a:avLst/>
          </a:prstGeom>
          <a:noFill/>
        </p:spPr>
        <p:txBody>
          <a:bodyPr wrap="square">
            <a:spAutoFit/>
          </a:bodyPr>
          <a:lstStyle/>
          <a:p>
            <a:pPr lvl="1"/>
            <a:r>
              <a:rPr lang="en-GB" sz="1250">
                <a:solidFill>
                  <a:srgbClr val="000000"/>
                </a:solidFill>
                <a:latin typeface="Arial" panose="020B0604020202020204" pitchFamily="34" charset="0"/>
                <a:cs typeface="Arial" panose="020B0604020202020204" pitchFamily="34" charset="0"/>
              </a:rPr>
              <a:t>Saves admin and clinical team time and reduces the number of phone calls from patients</a:t>
            </a:r>
          </a:p>
          <a:p>
            <a:pPr lvl="1"/>
            <a:endParaRPr lang="en-GB" sz="125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Supports patients to better understand and manage their own health, particularly those with long-term conditions</a:t>
            </a:r>
          </a:p>
          <a:p>
            <a:pPr lvl="1"/>
            <a:endParaRPr lang="en-GB" sz="125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Improves communication between health professionals and patients, which leads to improved patient satisfaction</a:t>
            </a:r>
          </a:p>
        </p:txBody>
      </p:sp>
      <p:sp>
        <p:nvSpPr>
          <p:cNvPr id="16" name="Oval 15">
            <a:extLst>
              <a:ext uri="{FF2B5EF4-FFF2-40B4-BE49-F238E27FC236}">
                <a16:creationId xmlns:a16="http://schemas.microsoft.com/office/drawing/2014/main" id="{9AADF44A-B763-0FE6-2A65-80335E97F7AA}"/>
              </a:ext>
            </a:extLst>
          </p:cNvPr>
          <p:cNvSpPr/>
          <p:nvPr/>
        </p:nvSpPr>
        <p:spPr>
          <a:xfrm>
            <a:off x="660845" y="4533123"/>
            <a:ext cx="570325" cy="588826"/>
          </a:xfrm>
          <a:prstGeom prst="ellipse">
            <a:avLst/>
          </a:prstGeom>
          <a:solidFill>
            <a:srgbClr val="F2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descr="Stopwatch 25% with solid fill">
            <a:extLst>
              <a:ext uri="{FF2B5EF4-FFF2-40B4-BE49-F238E27FC236}">
                <a16:creationId xmlns:a16="http://schemas.microsoft.com/office/drawing/2014/main" id="{E2B7DC96-0EA1-BD2A-26C2-8A844AFEC4F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26928" y="4896162"/>
            <a:ext cx="361750" cy="361750"/>
          </a:xfrm>
          <a:prstGeom prst="rect">
            <a:avLst/>
          </a:prstGeom>
        </p:spPr>
      </p:pic>
      <p:sp>
        <p:nvSpPr>
          <p:cNvPr id="19" name="TextBox 18">
            <a:extLst>
              <a:ext uri="{FF2B5EF4-FFF2-40B4-BE49-F238E27FC236}">
                <a16:creationId xmlns:a16="http://schemas.microsoft.com/office/drawing/2014/main" id="{DA7F8C76-7B06-2872-544F-BF04D42AE4AB}"/>
              </a:ext>
            </a:extLst>
          </p:cNvPr>
          <p:cNvSpPr txBox="1"/>
          <p:nvPr/>
        </p:nvSpPr>
        <p:spPr>
          <a:xfrm>
            <a:off x="1105937" y="4506917"/>
            <a:ext cx="4084530" cy="292388"/>
          </a:xfrm>
          <a:prstGeom prst="rect">
            <a:avLst/>
          </a:prstGeom>
          <a:noFill/>
        </p:spPr>
        <p:txBody>
          <a:bodyPr wrap="square">
            <a:spAutoFit/>
          </a:bodyPr>
          <a:lstStyle/>
          <a:p>
            <a:r>
              <a:rPr lang="en-GB" sz="1300" b="1">
                <a:solidFill>
                  <a:prstClr val="black"/>
                </a:solidFill>
                <a:latin typeface="Arial" panose="020B0604020202020204" pitchFamily="34" charset="0"/>
                <a:cs typeface="Arial" panose="020B0604020202020204" pitchFamily="34" charset="0"/>
              </a:rPr>
              <a:t>Benefits:</a:t>
            </a:r>
          </a:p>
        </p:txBody>
      </p:sp>
      <p:pic>
        <p:nvPicPr>
          <p:cNvPr id="22" name="Graphic 21" descr="Comment Like outline">
            <a:extLst>
              <a:ext uri="{FF2B5EF4-FFF2-40B4-BE49-F238E27FC236}">
                <a16:creationId xmlns:a16="http://schemas.microsoft.com/office/drawing/2014/main" id="{1D7E4D9B-D23B-96E5-11C5-CC5EC71BE5A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96592" y="4619301"/>
            <a:ext cx="457200" cy="457200"/>
          </a:xfrm>
          <a:prstGeom prst="rect">
            <a:avLst/>
          </a:prstGeom>
        </p:spPr>
      </p:pic>
      <p:sp>
        <p:nvSpPr>
          <p:cNvPr id="27" name="Speech Bubble: Rectangle 26">
            <a:extLst>
              <a:ext uri="{FF2B5EF4-FFF2-40B4-BE49-F238E27FC236}">
                <a16:creationId xmlns:a16="http://schemas.microsoft.com/office/drawing/2014/main" id="{E8067930-9929-D273-B9ED-598A24A5121E}"/>
              </a:ext>
            </a:extLst>
          </p:cNvPr>
          <p:cNvSpPr/>
          <p:nvPr/>
        </p:nvSpPr>
        <p:spPr>
          <a:xfrm>
            <a:off x="5996994" y="4523384"/>
            <a:ext cx="5181609" cy="2068595"/>
          </a:xfrm>
          <a:prstGeom prst="wedgeRectCallout">
            <a:avLst>
              <a:gd name="adj1" fmla="val 53424"/>
              <a:gd name="adj2" fmla="val 15842"/>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250">
              <a:solidFill>
                <a:schemeClr val="tx1"/>
              </a:solidFill>
              <a:latin typeface="Arial" panose="020B0604020202020204" pitchFamily="34" charset="0"/>
              <a:cs typeface="Arial" panose="020B0604020202020204" pitchFamily="34" charset="0"/>
            </a:endParaRPr>
          </a:p>
          <a:p>
            <a:pPr lvl="1"/>
            <a:endParaRPr lang="en-GB" sz="5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Find out how to enable detailed coded record access </a:t>
            </a:r>
            <a:r>
              <a:rPr lang="en-GB" sz="1250">
                <a:solidFill>
                  <a:srgbClr val="000000"/>
                </a:solidFill>
                <a:latin typeface="Arial" panose="020B0604020202020204" pitchFamily="34" charset="0"/>
                <a:cs typeface="Arial" panose="020B0604020202020204" pitchFamily="34" charset="0"/>
                <a:hlinkClick r:id="rId18"/>
              </a:rPr>
              <a:t>here</a:t>
            </a:r>
            <a:endParaRPr lang="en-GB" sz="1250">
              <a:solidFill>
                <a:srgbClr val="000000"/>
              </a:solidFill>
              <a:latin typeface="Arial" panose="020B0604020202020204" pitchFamily="34" charset="0"/>
              <a:cs typeface="Arial" panose="020B0604020202020204" pitchFamily="34" charset="0"/>
            </a:endParaRPr>
          </a:p>
          <a:p>
            <a:pPr lvl="1"/>
            <a:endParaRPr lang="en-GB" sz="12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Encourage patients to check their results on the NHS App and explain the benefits of them viewing their results online</a:t>
            </a:r>
          </a:p>
          <a:p>
            <a:pPr lvl="1"/>
            <a:endParaRPr lang="en-GB" sz="12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Ensure practice staff are aware that patients will be able to see their results and any comments once they have been reviewed/filed. Sensitive results should be redacted or hidden as they are filed.</a:t>
            </a:r>
          </a:p>
          <a:p>
            <a:pPr lvl="1"/>
            <a:endParaRPr lang="en-GB" sz="1250">
              <a:solidFill>
                <a:srgbClr val="000000"/>
              </a:solidFill>
              <a:latin typeface="Arial" panose="020B0604020202020204" pitchFamily="34" charset="0"/>
              <a:cs typeface="Arial" panose="020B0604020202020204" pitchFamily="34" charset="0"/>
            </a:endParaRPr>
          </a:p>
        </p:txBody>
      </p:sp>
      <p:sp>
        <p:nvSpPr>
          <p:cNvPr id="28" name="Rectangle: Single Corner Rounded 27">
            <a:extLst>
              <a:ext uri="{FF2B5EF4-FFF2-40B4-BE49-F238E27FC236}">
                <a16:creationId xmlns:a16="http://schemas.microsoft.com/office/drawing/2014/main" id="{902A96D1-3DED-2D9C-C094-B0E357155DC6}"/>
              </a:ext>
            </a:extLst>
          </p:cNvPr>
          <p:cNvSpPr/>
          <p:nvPr/>
        </p:nvSpPr>
        <p:spPr>
          <a:xfrm>
            <a:off x="5996991" y="4477885"/>
            <a:ext cx="5181609" cy="284871"/>
          </a:xfrm>
          <a:prstGeom prst="round1Rect">
            <a:avLst/>
          </a:prstGeom>
          <a:solidFill>
            <a:srgbClr val="C00000"/>
          </a:solidFill>
          <a:ln w="12700" cap="flat" cmpd="sng" algn="ctr">
            <a:noFill/>
            <a:prstDash val="solid"/>
            <a:miter lim="800000"/>
          </a:ln>
          <a:effectLst/>
        </p:spPr>
        <p:txBody>
          <a:bodyPr rtlCol="0" anchor="ctr"/>
          <a:lstStyle/>
          <a:p>
            <a:pPr marL="36000" marR="0" lvl="0" indent="0" defTabSz="91440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What your practice needs to do</a:t>
            </a:r>
            <a:endParaRPr kumimoji="0" lang="en-GB" sz="13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9" name="Graphic 28" descr="List with solid fill">
            <a:extLst>
              <a:ext uri="{FF2B5EF4-FFF2-40B4-BE49-F238E27FC236}">
                <a16:creationId xmlns:a16="http://schemas.microsoft.com/office/drawing/2014/main" id="{A7063233-A229-D913-1277-8E688169825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042620" y="4818449"/>
            <a:ext cx="414432" cy="342843"/>
          </a:xfrm>
          <a:prstGeom prst="rect">
            <a:avLst/>
          </a:prstGeom>
        </p:spPr>
      </p:pic>
      <p:pic>
        <p:nvPicPr>
          <p:cNvPr id="30" name="Graphic 29" descr="Megaphone with solid fill">
            <a:extLst>
              <a:ext uri="{FF2B5EF4-FFF2-40B4-BE49-F238E27FC236}">
                <a16:creationId xmlns:a16="http://schemas.microsoft.com/office/drawing/2014/main" id="{41B83569-32D2-F683-8ED1-F9519ECEFBF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077315" y="5172825"/>
            <a:ext cx="379737" cy="379737"/>
          </a:xfrm>
          <a:prstGeom prst="rect">
            <a:avLst/>
          </a:prstGeom>
        </p:spPr>
      </p:pic>
      <p:pic>
        <p:nvPicPr>
          <p:cNvPr id="32" name="Graphic 31" descr="Care outline">
            <a:extLst>
              <a:ext uri="{FF2B5EF4-FFF2-40B4-BE49-F238E27FC236}">
                <a16:creationId xmlns:a16="http://schemas.microsoft.com/office/drawing/2014/main" id="{31E57977-ADC0-C3E7-9273-406546AE6517}"/>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26928" y="5445820"/>
            <a:ext cx="361750" cy="361750"/>
          </a:xfrm>
          <a:prstGeom prst="rect">
            <a:avLst/>
          </a:prstGeom>
        </p:spPr>
      </p:pic>
      <p:pic>
        <p:nvPicPr>
          <p:cNvPr id="38" name="Graphic 37" descr="Chat with solid fill">
            <a:extLst>
              <a:ext uri="{FF2B5EF4-FFF2-40B4-BE49-F238E27FC236}">
                <a16:creationId xmlns:a16="http://schemas.microsoft.com/office/drawing/2014/main" id="{4E5875BE-153E-8C21-5491-413AA30A7560}"/>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126928" y="6029806"/>
            <a:ext cx="361750" cy="361750"/>
          </a:xfrm>
          <a:prstGeom prst="rect">
            <a:avLst/>
          </a:prstGeom>
        </p:spPr>
      </p:pic>
      <p:pic>
        <p:nvPicPr>
          <p:cNvPr id="40" name="Graphic 39" descr="Comment Important outline">
            <a:extLst>
              <a:ext uri="{FF2B5EF4-FFF2-40B4-BE49-F238E27FC236}">
                <a16:creationId xmlns:a16="http://schemas.microsoft.com/office/drawing/2014/main" id="{82D324EA-22DA-D32E-8B96-DD62C5642165}"/>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042620" y="5759040"/>
            <a:ext cx="414432" cy="414432"/>
          </a:xfrm>
          <a:prstGeom prst="rect">
            <a:avLst/>
          </a:prstGeom>
        </p:spPr>
      </p:pic>
      <p:grpSp>
        <p:nvGrpSpPr>
          <p:cNvPr id="11" name="Group 10">
            <a:extLst>
              <a:ext uri="{FF2B5EF4-FFF2-40B4-BE49-F238E27FC236}">
                <a16:creationId xmlns:a16="http://schemas.microsoft.com/office/drawing/2014/main" id="{44C2B95A-81CD-AB6B-3337-746A1F3E8761}"/>
              </a:ext>
            </a:extLst>
          </p:cNvPr>
          <p:cNvGrpSpPr/>
          <p:nvPr/>
        </p:nvGrpSpPr>
        <p:grpSpPr>
          <a:xfrm>
            <a:off x="7194075" y="1711645"/>
            <a:ext cx="4646576" cy="2646857"/>
            <a:chOff x="4880156" y="3826044"/>
            <a:chExt cx="3218211" cy="1833209"/>
          </a:xfrm>
        </p:grpSpPr>
        <p:grpSp>
          <p:nvGrpSpPr>
            <p:cNvPr id="8" name="Group 7">
              <a:extLst>
                <a:ext uri="{FF2B5EF4-FFF2-40B4-BE49-F238E27FC236}">
                  <a16:creationId xmlns:a16="http://schemas.microsoft.com/office/drawing/2014/main" id="{A91C3E1E-BD34-C646-9948-ED858E6F2855}"/>
                </a:ext>
              </a:extLst>
            </p:cNvPr>
            <p:cNvGrpSpPr/>
            <p:nvPr/>
          </p:nvGrpSpPr>
          <p:grpSpPr>
            <a:xfrm>
              <a:off x="4880156" y="3826044"/>
              <a:ext cx="3218211" cy="1833209"/>
              <a:chOff x="4880156" y="3826044"/>
              <a:chExt cx="3218211" cy="1833209"/>
            </a:xfrm>
          </p:grpSpPr>
          <p:pic>
            <p:nvPicPr>
              <p:cNvPr id="4" name="Picture 3">
                <a:extLst>
                  <a:ext uri="{FF2B5EF4-FFF2-40B4-BE49-F238E27FC236}">
                    <a16:creationId xmlns:a16="http://schemas.microsoft.com/office/drawing/2014/main" id="{42631EF9-A05D-A76A-2A9F-0C3F2AA77165}"/>
                  </a:ext>
                </a:extLst>
              </p:cNvPr>
              <p:cNvPicPr>
                <a:picLocks noChangeAspect="1"/>
              </p:cNvPicPr>
              <p:nvPr/>
            </p:nvPicPr>
            <p:blipFill rotWithShape="1">
              <a:blip r:embed="rId29">
                <a:clrChange>
                  <a:clrFrom>
                    <a:srgbClr val="F6F8F8"/>
                  </a:clrFrom>
                  <a:clrTo>
                    <a:srgbClr val="F6F8F8">
                      <a:alpha val="0"/>
                    </a:srgbClr>
                  </a:clrTo>
                </a:clrChange>
              </a:blip>
              <a:srcRect r="1902"/>
              <a:stretch/>
            </p:blipFill>
            <p:spPr>
              <a:xfrm>
                <a:off x="4880156" y="3826044"/>
                <a:ext cx="3218211" cy="1833209"/>
              </a:xfrm>
              <a:prstGeom prst="rect">
                <a:avLst/>
              </a:prstGeom>
            </p:spPr>
          </p:pic>
          <p:pic>
            <p:nvPicPr>
              <p:cNvPr id="5" name="E889485B-92A1-45D6-835D-6431193DE29E" descr="IMG_2885.jpg">
                <a:extLst>
                  <a:ext uri="{FF2B5EF4-FFF2-40B4-BE49-F238E27FC236}">
                    <a16:creationId xmlns:a16="http://schemas.microsoft.com/office/drawing/2014/main" id="{7A5BF4E9-8455-683F-B965-4458A01D7F06}"/>
                  </a:ext>
                </a:extLst>
              </p:cNvPr>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t="6267"/>
              <a:stretch/>
            </p:blipFill>
            <p:spPr bwMode="auto">
              <a:xfrm>
                <a:off x="7372632" y="4251932"/>
                <a:ext cx="629652" cy="1124539"/>
              </a:xfrm>
              <a:prstGeom prst="rect">
                <a:avLst/>
              </a:prstGeom>
              <a:noFill/>
              <a:ln>
                <a:noFill/>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a:extLst>
                <a:ext uri="{FF2B5EF4-FFF2-40B4-BE49-F238E27FC236}">
                  <a16:creationId xmlns:a16="http://schemas.microsoft.com/office/drawing/2014/main" id="{935F311C-45BA-9EF2-5682-27E3E9270D3A}"/>
                </a:ext>
              </a:extLst>
            </p:cNvPr>
            <p:cNvSpPr/>
            <p:nvPr/>
          </p:nvSpPr>
          <p:spPr>
            <a:xfrm>
              <a:off x="7378721" y="5133856"/>
              <a:ext cx="620716" cy="6169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55903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071879" cy="876396"/>
          </a:xfrm>
        </p:spPr>
        <p:txBody>
          <a:bodyPr>
            <a:noAutofit/>
          </a:bodyPr>
          <a:lstStyle/>
          <a:p>
            <a:r>
              <a:rPr lang="en-GB" sz="2600" b="1">
                <a:latin typeface="Arial"/>
                <a:ea typeface="Calibri" panose="020F0502020204030204" pitchFamily="34" charset="0"/>
                <a:cs typeface="Arial"/>
              </a:rPr>
              <a:t>Nominate a preferred pharmacy</a:t>
            </a:r>
          </a:p>
        </p:txBody>
      </p:sp>
      <p:pic>
        <p:nvPicPr>
          <p:cNvPr id="2" name="Graphic 1" descr="Home with solid fill">
            <a:hlinkClick r:id="rId3" action="ppaction://hlinksldjump"/>
            <a:extLst>
              <a:ext uri="{FF2B5EF4-FFF2-40B4-BE49-F238E27FC236}">
                <a16:creationId xmlns:a16="http://schemas.microsoft.com/office/drawing/2014/main" id="{03C71F86-4F41-40EB-7D7F-46EAFDAE48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4166" y="6020119"/>
            <a:ext cx="761999" cy="761999"/>
          </a:xfrm>
          <a:prstGeom prst="rect">
            <a:avLst/>
          </a:prstGeom>
        </p:spPr>
      </p:pic>
      <p:sp>
        <p:nvSpPr>
          <p:cNvPr id="6" name="TextBox 5">
            <a:extLst>
              <a:ext uri="{FF2B5EF4-FFF2-40B4-BE49-F238E27FC236}">
                <a16:creationId xmlns:a16="http://schemas.microsoft.com/office/drawing/2014/main" id="{8D1161AB-6E05-F3C0-BA25-DD5EA1AABB1C}"/>
              </a:ext>
            </a:extLst>
          </p:cNvPr>
          <p:cNvSpPr txBox="1"/>
          <p:nvPr/>
        </p:nvSpPr>
        <p:spPr>
          <a:xfrm>
            <a:off x="257112" y="1178292"/>
            <a:ext cx="11471062" cy="292388"/>
          </a:xfrm>
          <a:prstGeom prst="rect">
            <a:avLst/>
          </a:prstGeom>
          <a:noFill/>
        </p:spPr>
        <p:txBody>
          <a:bodyPr wrap="square">
            <a:spAutoFit/>
          </a:bodyPr>
          <a:lstStyle/>
          <a:p>
            <a:pPr marL="171450" indent="-171450">
              <a:buFont typeface="Arial" panose="020B0604020202020204" pitchFamily="34" charset="0"/>
              <a:buChar char="•"/>
            </a:pPr>
            <a:r>
              <a:rPr lang="en-GB" sz="1300">
                <a:latin typeface="Arial" panose="020B0604020202020204" pitchFamily="34" charset="0"/>
                <a:cs typeface="Arial" panose="020B0604020202020204" pitchFamily="34" charset="0"/>
              </a:rPr>
              <a:t>Patients can choose where to collect their prescription after it has been issued by the GP – this is called a nominated pharmacy. </a:t>
            </a:r>
          </a:p>
        </p:txBody>
      </p:sp>
      <p:sp>
        <p:nvSpPr>
          <p:cNvPr id="3" name="Rectangle: Folded Corner 2">
            <a:extLst>
              <a:ext uri="{FF2B5EF4-FFF2-40B4-BE49-F238E27FC236}">
                <a16:creationId xmlns:a16="http://schemas.microsoft.com/office/drawing/2014/main" id="{459F1633-1C05-E4DE-B05F-5FA2C36C775C}"/>
              </a:ext>
            </a:extLst>
          </p:cNvPr>
          <p:cNvSpPr/>
          <p:nvPr/>
        </p:nvSpPr>
        <p:spPr>
          <a:xfrm>
            <a:off x="532555" y="3500909"/>
            <a:ext cx="6040584" cy="2929835"/>
          </a:xfrm>
          <a:prstGeom prst="foldedCorner">
            <a:avLst>
              <a:gd name="adj" fmla="val 1292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Once a patient nominates a pharmacy:</a:t>
            </a:r>
          </a:p>
          <a:p>
            <a:endParaRPr lang="en-GB" sz="1200">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The nominated pharmacy will receive their prescriptions until they change or remove this nomination</a:t>
            </a:r>
          </a:p>
          <a:p>
            <a:pPr lvl="1"/>
            <a:endParaRPr lang="en-GB" sz="120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They can change their nominated pharmacy at any time, although it is best to do so before they order any items. Any outstanding prescriptions already ordered and in transit will be delivered to the pharmacy nominated at the time of the request. </a:t>
            </a:r>
          </a:p>
          <a:p>
            <a:pPr lvl="1"/>
            <a:endParaRPr lang="en-GB" sz="120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They no longer need to collect paper prescriptions from their GP surgery</a:t>
            </a:r>
          </a:p>
          <a:p>
            <a:pPr lvl="1"/>
            <a:endParaRPr lang="en-GB" sz="120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They cannot remove a nominated pharmacy in the NHS App and will need to contact their GP surgery to ask them to remove this for them</a:t>
            </a:r>
          </a:p>
        </p:txBody>
      </p:sp>
      <p:pic>
        <p:nvPicPr>
          <p:cNvPr id="7" name="Graphic 6" descr="Checkbox Crossed with solid fill">
            <a:extLst>
              <a:ext uri="{FF2B5EF4-FFF2-40B4-BE49-F238E27FC236}">
                <a16:creationId xmlns:a16="http://schemas.microsoft.com/office/drawing/2014/main" id="{B95E9A5E-F8E8-EF17-EF99-9F63DC74B7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3983" y="5360779"/>
            <a:ext cx="487683" cy="487683"/>
          </a:xfrm>
          <a:prstGeom prst="rect">
            <a:avLst/>
          </a:prstGeom>
        </p:spPr>
      </p:pic>
      <p:sp>
        <p:nvSpPr>
          <p:cNvPr id="11" name="Rectangle: Folded Corner 10">
            <a:extLst>
              <a:ext uri="{FF2B5EF4-FFF2-40B4-BE49-F238E27FC236}">
                <a16:creationId xmlns:a16="http://schemas.microsoft.com/office/drawing/2014/main" id="{C255ADC6-51BA-B9B9-996B-67D9FEFDC95A}"/>
              </a:ext>
            </a:extLst>
          </p:cNvPr>
          <p:cNvSpPr/>
          <p:nvPr/>
        </p:nvSpPr>
        <p:spPr>
          <a:xfrm>
            <a:off x="514149" y="1654231"/>
            <a:ext cx="6105914" cy="1663127"/>
          </a:xfrm>
          <a:prstGeom prst="foldedCorne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How it works</a:t>
            </a:r>
            <a:br>
              <a:rPr lang="en-GB" sz="1300" b="1" i="0">
                <a:solidFill>
                  <a:srgbClr val="0070C0"/>
                </a:solidFill>
                <a:effectLst/>
                <a:latin typeface="Arial" panose="020B0604020202020204" pitchFamily="34" charset="0"/>
                <a:cs typeface="Arial" panose="020B0604020202020204" pitchFamily="34" charset="0"/>
              </a:rPr>
            </a:br>
            <a:endParaRPr lang="en-GB" sz="1000">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Patients can access this feature by selecting ‘View and manage prescriptions’ on the homepage (or via the ‘Your health’ icon) and clicking on ‘Your nominated pharmacy’</a:t>
            </a:r>
          </a:p>
          <a:p>
            <a:pPr lvl="1"/>
            <a:endParaRPr lang="en-GB" sz="1300">
              <a:solidFill>
                <a:schemeClr val="tx1"/>
              </a:solidFill>
              <a:latin typeface="Arial" panose="020B0604020202020204" pitchFamily="34" charset="0"/>
              <a:cs typeface="Arial" panose="020B0604020202020204" pitchFamily="34" charset="0"/>
            </a:endParaRPr>
          </a:p>
          <a:p>
            <a:pPr lvl="1"/>
            <a:r>
              <a:rPr lang="en-GB" sz="1300" b="0" i="0">
                <a:solidFill>
                  <a:schemeClr val="tx1"/>
                </a:solidFill>
                <a:effectLst/>
                <a:latin typeface="Arial" panose="020B0604020202020204" pitchFamily="34" charset="0"/>
                <a:cs typeface="Arial" panose="020B0604020202020204" pitchFamily="34" charset="0"/>
              </a:rPr>
              <a:t>To makes any changes, they can select 'Change your nominated pharmacy’. Click </a:t>
            </a:r>
            <a:r>
              <a:rPr lang="en-GB" sz="1300" b="0" i="0">
                <a:solidFill>
                  <a:schemeClr val="tx1"/>
                </a:solidFill>
                <a:effectLst/>
                <a:latin typeface="Arial" panose="020B0604020202020204" pitchFamily="34" charset="0"/>
                <a:cs typeface="Arial" panose="020B0604020202020204" pitchFamily="34" charset="0"/>
                <a:hlinkClick r:id="rId8"/>
              </a:rPr>
              <a:t>here</a:t>
            </a:r>
            <a:r>
              <a:rPr lang="en-GB" sz="1300" b="0" i="0">
                <a:solidFill>
                  <a:schemeClr val="tx1"/>
                </a:solidFill>
                <a:effectLst/>
                <a:latin typeface="Arial" panose="020B0604020202020204" pitchFamily="34" charset="0"/>
                <a:cs typeface="Arial" panose="020B0604020202020204" pitchFamily="34" charset="0"/>
              </a:rPr>
              <a:t> for further guidance.</a:t>
            </a:r>
          </a:p>
          <a:p>
            <a:endParaRPr lang="en-GB" sz="1300">
              <a:solidFill>
                <a:schemeClr val="tx1"/>
              </a:solidFill>
              <a:latin typeface="Arial" panose="020B0604020202020204" pitchFamily="34" charset="0"/>
              <a:cs typeface="Arial" panose="020B0604020202020204" pitchFamily="34" charset="0"/>
            </a:endParaRPr>
          </a:p>
        </p:txBody>
      </p:sp>
      <p:pic>
        <p:nvPicPr>
          <p:cNvPr id="13" name="Graphic 12" descr="Checkbox Ticked with solid fill">
            <a:extLst>
              <a:ext uri="{FF2B5EF4-FFF2-40B4-BE49-F238E27FC236}">
                <a16:creationId xmlns:a16="http://schemas.microsoft.com/office/drawing/2014/main" id="{30985B1A-0A1E-B972-A036-E7C90D189A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3984" y="3846066"/>
            <a:ext cx="487683" cy="487683"/>
          </a:xfrm>
          <a:prstGeom prst="rect">
            <a:avLst/>
          </a:prstGeom>
        </p:spPr>
      </p:pic>
      <p:pic>
        <p:nvPicPr>
          <p:cNvPr id="14" name="Graphic 13" descr="Checkbox Ticked with solid fill">
            <a:extLst>
              <a:ext uri="{FF2B5EF4-FFF2-40B4-BE49-F238E27FC236}">
                <a16:creationId xmlns:a16="http://schemas.microsoft.com/office/drawing/2014/main" id="{4221FDEA-2DAE-71E4-7F2A-DEAA1BFEAEF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3983" y="4436559"/>
            <a:ext cx="487683" cy="487683"/>
          </a:xfrm>
          <a:prstGeom prst="rect">
            <a:avLst/>
          </a:prstGeom>
        </p:spPr>
      </p:pic>
      <p:pic>
        <p:nvPicPr>
          <p:cNvPr id="15" name="Graphic 14" descr="Checkbox Crossed with solid fill">
            <a:extLst>
              <a:ext uri="{FF2B5EF4-FFF2-40B4-BE49-F238E27FC236}">
                <a16:creationId xmlns:a16="http://schemas.microsoft.com/office/drawing/2014/main" id="{6950BF89-6775-2964-3F13-91FA0E59D1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3983" y="5816705"/>
            <a:ext cx="487683" cy="487683"/>
          </a:xfrm>
          <a:prstGeom prst="rect">
            <a:avLst/>
          </a:prstGeom>
        </p:spPr>
      </p:pic>
      <p:pic>
        <p:nvPicPr>
          <p:cNvPr id="16" name="Graphic 15" descr="List with solid fill">
            <a:extLst>
              <a:ext uri="{FF2B5EF4-FFF2-40B4-BE49-F238E27FC236}">
                <a16:creationId xmlns:a16="http://schemas.microsoft.com/office/drawing/2014/main" id="{DEE62E5B-000D-288B-50A7-9D79512DAC9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2554" y="2810431"/>
            <a:ext cx="500970" cy="414432"/>
          </a:xfrm>
          <a:prstGeom prst="rect">
            <a:avLst/>
          </a:prstGeom>
        </p:spPr>
      </p:pic>
      <p:pic>
        <p:nvPicPr>
          <p:cNvPr id="8" name="Graphic 7" descr="Cursor with solid fill">
            <a:extLst>
              <a:ext uri="{FF2B5EF4-FFF2-40B4-BE49-F238E27FC236}">
                <a16:creationId xmlns:a16="http://schemas.microsoft.com/office/drawing/2014/main" id="{44A44F9D-2352-3D2C-E33A-7B2950BBD3A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575823" y="2013712"/>
            <a:ext cx="414432" cy="414432"/>
          </a:xfrm>
          <a:prstGeom prst="rect">
            <a:avLst/>
          </a:prstGeom>
        </p:spPr>
      </p:pic>
      <p:sp>
        <p:nvSpPr>
          <p:cNvPr id="9" name="Rectangle: Top Corners Rounded 8">
            <a:extLst>
              <a:ext uri="{FF2B5EF4-FFF2-40B4-BE49-F238E27FC236}">
                <a16:creationId xmlns:a16="http://schemas.microsoft.com/office/drawing/2014/main" id="{046F975D-2937-7AB3-508C-84D63B582D04}"/>
              </a:ext>
            </a:extLst>
          </p:cNvPr>
          <p:cNvSpPr/>
          <p:nvPr/>
        </p:nvSpPr>
        <p:spPr>
          <a:xfrm>
            <a:off x="6829078" y="4529215"/>
            <a:ext cx="4258156" cy="1663127"/>
          </a:xfrm>
          <a:prstGeom prst="round2SameRect">
            <a:avLst/>
          </a:prstGeom>
          <a:solidFill>
            <a:srgbClr val="B0C61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ndParaRPr>
          </a:p>
        </p:txBody>
      </p:sp>
      <p:sp>
        <p:nvSpPr>
          <p:cNvPr id="10" name="Oval 9">
            <a:extLst>
              <a:ext uri="{FF2B5EF4-FFF2-40B4-BE49-F238E27FC236}">
                <a16:creationId xmlns:a16="http://schemas.microsoft.com/office/drawing/2014/main" id="{BA7E85DB-BBEA-65D0-5404-45D2A9C12904}"/>
              </a:ext>
            </a:extLst>
          </p:cNvPr>
          <p:cNvSpPr/>
          <p:nvPr/>
        </p:nvSpPr>
        <p:spPr>
          <a:xfrm>
            <a:off x="10703041" y="4493001"/>
            <a:ext cx="570325" cy="588826"/>
          </a:xfrm>
          <a:prstGeom prst="ellipse">
            <a:avLst/>
          </a:prstGeom>
          <a:solidFill>
            <a:srgbClr val="F2F7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12" name="TextBox 11">
            <a:extLst>
              <a:ext uri="{FF2B5EF4-FFF2-40B4-BE49-F238E27FC236}">
                <a16:creationId xmlns:a16="http://schemas.microsoft.com/office/drawing/2014/main" id="{2B9B333F-DF3B-ECDD-0710-CCA9DCAD5137}"/>
              </a:ext>
            </a:extLst>
          </p:cNvPr>
          <p:cNvSpPr txBox="1"/>
          <p:nvPr/>
        </p:nvSpPr>
        <p:spPr>
          <a:xfrm>
            <a:off x="6954256" y="4576124"/>
            <a:ext cx="1889285" cy="292388"/>
          </a:xfrm>
          <a:prstGeom prst="rect">
            <a:avLst/>
          </a:prstGeom>
          <a:noFill/>
        </p:spPr>
        <p:txBody>
          <a:bodyPr wrap="square">
            <a:spAutoFit/>
          </a:bodyPr>
          <a:lstStyle/>
          <a:p>
            <a:r>
              <a:rPr lang="en-GB" sz="1300" b="1">
                <a:solidFill>
                  <a:prstClr val="black"/>
                </a:solidFill>
                <a:latin typeface="Arial" panose="020B0604020202020204" pitchFamily="34" charset="0"/>
                <a:cs typeface="Arial" panose="020B0604020202020204" pitchFamily="34" charset="0"/>
              </a:rPr>
              <a:t>Benefits:</a:t>
            </a:r>
          </a:p>
        </p:txBody>
      </p:sp>
      <p:pic>
        <p:nvPicPr>
          <p:cNvPr id="17" name="Graphic 16" descr="Comment Like outline">
            <a:extLst>
              <a:ext uri="{FF2B5EF4-FFF2-40B4-BE49-F238E27FC236}">
                <a16:creationId xmlns:a16="http://schemas.microsoft.com/office/drawing/2014/main" id="{C780BB8F-7733-A6DA-121D-E7C09E627DD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738788" y="4579179"/>
            <a:ext cx="457200" cy="457200"/>
          </a:xfrm>
          <a:prstGeom prst="rect">
            <a:avLst/>
          </a:prstGeom>
        </p:spPr>
      </p:pic>
      <p:sp>
        <p:nvSpPr>
          <p:cNvPr id="19" name="TextBox 18">
            <a:extLst>
              <a:ext uri="{FF2B5EF4-FFF2-40B4-BE49-F238E27FC236}">
                <a16:creationId xmlns:a16="http://schemas.microsoft.com/office/drawing/2014/main" id="{40339F69-8580-15CF-2F70-33C27BDCC22A}"/>
              </a:ext>
            </a:extLst>
          </p:cNvPr>
          <p:cNvSpPr txBox="1"/>
          <p:nvPr/>
        </p:nvSpPr>
        <p:spPr>
          <a:xfrm>
            <a:off x="6829078" y="4934771"/>
            <a:ext cx="4293903" cy="1246495"/>
          </a:xfrm>
          <a:prstGeom prst="rect">
            <a:avLst/>
          </a:prstGeom>
          <a:noFill/>
        </p:spPr>
        <p:txBody>
          <a:bodyPr wrap="square">
            <a:spAutoFit/>
          </a:bodyPr>
          <a:lstStyle/>
          <a:p>
            <a:pPr lvl="1"/>
            <a:r>
              <a:rPr lang="en-GB" sz="1300">
                <a:solidFill>
                  <a:srgbClr val="000000"/>
                </a:solidFill>
                <a:latin typeface="Arial" panose="020B0604020202020204" pitchFamily="34" charset="0"/>
                <a:cs typeface="Arial" panose="020B0604020202020204" pitchFamily="34" charset="0"/>
              </a:rPr>
              <a:t>Patients can collect their medicine from a pharmacy close to where they live or work.</a:t>
            </a:r>
          </a:p>
          <a:p>
            <a:pPr lvl="1"/>
            <a:endParaRPr lang="en-GB" sz="1000">
              <a:solidFill>
                <a:srgbClr val="000000"/>
              </a:solidFill>
              <a:latin typeface="Arial" panose="020B0604020202020204" pitchFamily="34" charset="0"/>
              <a:cs typeface="Arial" panose="020B0604020202020204" pitchFamily="34" charset="0"/>
            </a:endParaRPr>
          </a:p>
          <a:p>
            <a:pPr lvl="1"/>
            <a:r>
              <a:rPr lang="en-GB" sz="1300">
                <a:solidFill>
                  <a:srgbClr val="000000"/>
                </a:solidFill>
                <a:latin typeface="Arial" panose="020B0604020202020204" pitchFamily="34" charset="0"/>
                <a:cs typeface="Arial" panose="020B0604020202020204" pitchFamily="34" charset="0"/>
              </a:rPr>
              <a:t>Patients may not have to wait as long at the pharmacy – prescriptions can be prepared before they arrive</a:t>
            </a:r>
          </a:p>
        </p:txBody>
      </p:sp>
      <p:pic>
        <p:nvPicPr>
          <p:cNvPr id="25" name="Graphic 24" descr="Marker outline">
            <a:extLst>
              <a:ext uri="{FF2B5EF4-FFF2-40B4-BE49-F238E27FC236}">
                <a16:creationId xmlns:a16="http://schemas.microsoft.com/office/drawing/2014/main" id="{06F255CF-EED7-9ABD-983E-0E1726D08F3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902908" y="4955914"/>
            <a:ext cx="390935" cy="390935"/>
          </a:xfrm>
          <a:prstGeom prst="rect">
            <a:avLst/>
          </a:prstGeom>
        </p:spPr>
      </p:pic>
      <p:pic>
        <p:nvPicPr>
          <p:cNvPr id="27" name="Graphic 26" descr="Hourglass Finished outline">
            <a:extLst>
              <a:ext uri="{FF2B5EF4-FFF2-40B4-BE49-F238E27FC236}">
                <a16:creationId xmlns:a16="http://schemas.microsoft.com/office/drawing/2014/main" id="{CF2D4C97-FE9A-3C35-1D66-870A87E54AD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02908" y="5519256"/>
            <a:ext cx="390935" cy="390935"/>
          </a:xfrm>
          <a:prstGeom prst="rect">
            <a:avLst/>
          </a:prstGeom>
        </p:spPr>
      </p:pic>
      <p:pic>
        <p:nvPicPr>
          <p:cNvPr id="29" name="F510404E-C14E-48C6-A4B4-C6BDB7041E96" descr="IMG_2798.jpg">
            <a:extLst>
              <a:ext uri="{FF2B5EF4-FFF2-40B4-BE49-F238E27FC236}">
                <a16:creationId xmlns:a16="http://schemas.microsoft.com/office/drawing/2014/main" id="{AB9D094A-9DDA-B40C-D65B-102CDB23A6F9}"/>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916583" y="1654231"/>
            <a:ext cx="1231575" cy="251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728E4B11-E1C6-4CCD-B9EE-628DD0CFF499" descr="IMG_2800.jpg">
            <a:extLst>
              <a:ext uri="{FF2B5EF4-FFF2-40B4-BE49-F238E27FC236}">
                <a16:creationId xmlns:a16="http://schemas.microsoft.com/office/drawing/2014/main" id="{CCB5302A-DEFB-0EAD-2FCE-36A8B55C19C2}"/>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162877" y="1630023"/>
            <a:ext cx="1233154" cy="252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41821FEF-94AF-3BD9-650F-64A311B4F657}"/>
              </a:ext>
            </a:extLst>
          </p:cNvPr>
          <p:cNvPicPr>
            <a:picLocks noChangeAspect="1"/>
          </p:cNvPicPr>
          <p:nvPr/>
        </p:nvPicPr>
        <p:blipFill>
          <a:blip r:embed="rId23"/>
          <a:stretch>
            <a:fillRect/>
          </a:stretch>
        </p:blipFill>
        <p:spPr>
          <a:xfrm>
            <a:off x="8561452" y="1624333"/>
            <a:ext cx="1239701" cy="2526102"/>
          </a:xfrm>
          <a:prstGeom prst="rect">
            <a:avLst/>
          </a:prstGeom>
        </p:spPr>
      </p:pic>
      <p:cxnSp>
        <p:nvCxnSpPr>
          <p:cNvPr id="41" name="Straight Arrow Connector 40">
            <a:extLst>
              <a:ext uri="{FF2B5EF4-FFF2-40B4-BE49-F238E27FC236}">
                <a16:creationId xmlns:a16="http://schemas.microsoft.com/office/drawing/2014/main" id="{53DB91EC-CE0F-0D03-B145-8FD358732F99}"/>
              </a:ext>
            </a:extLst>
          </p:cNvPr>
          <p:cNvCxnSpPr>
            <a:cxnSpLocks/>
          </p:cNvCxnSpPr>
          <p:nvPr/>
        </p:nvCxnSpPr>
        <p:spPr>
          <a:xfrm>
            <a:off x="9858839" y="2758634"/>
            <a:ext cx="26324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8343FFFF-D920-7B3C-141F-BF8C3E6F59B8}"/>
              </a:ext>
            </a:extLst>
          </p:cNvPr>
          <p:cNvSpPr/>
          <p:nvPr/>
        </p:nvSpPr>
        <p:spPr>
          <a:xfrm>
            <a:off x="6982305" y="2949053"/>
            <a:ext cx="1077793" cy="3158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7E0EDEB2-D50D-349D-979D-BDBC28F4C14A}"/>
              </a:ext>
            </a:extLst>
          </p:cNvPr>
          <p:cNvSpPr/>
          <p:nvPr/>
        </p:nvSpPr>
        <p:spPr>
          <a:xfrm>
            <a:off x="8586154" y="3249637"/>
            <a:ext cx="1041642" cy="23178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Arrow Connector 46">
            <a:extLst>
              <a:ext uri="{FF2B5EF4-FFF2-40B4-BE49-F238E27FC236}">
                <a16:creationId xmlns:a16="http://schemas.microsoft.com/office/drawing/2014/main" id="{3F4924F4-B393-2635-AB7E-E8001576F7E8}"/>
              </a:ext>
            </a:extLst>
          </p:cNvPr>
          <p:cNvCxnSpPr>
            <a:cxnSpLocks/>
          </p:cNvCxnSpPr>
          <p:nvPr/>
        </p:nvCxnSpPr>
        <p:spPr>
          <a:xfrm>
            <a:off x="8208341" y="2758634"/>
            <a:ext cx="26324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397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071879" cy="876396"/>
          </a:xfrm>
        </p:spPr>
        <p:txBody>
          <a:bodyPr>
            <a:noAutofit/>
          </a:bodyPr>
          <a:lstStyle/>
          <a:p>
            <a:r>
              <a:rPr lang="en-GB" sz="2600" b="1">
                <a:latin typeface="Arial"/>
                <a:ea typeface="Calibri" panose="020F0502020204030204" pitchFamily="34" charset="0"/>
                <a:cs typeface="Arial"/>
              </a:rPr>
              <a:t>View a prescription barcode</a:t>
            </a:r>
          </a:p>
        </p:txBody>
      </p:sp>
      <p:pic>
        <p:nvPicPr>
          <p:cNvPr id="2" name="Graphic 1" descr="Home with solid fill">
            <a:hlinkClick r:id="rId3" action="ppaction://hlinksldjump"/>
            <a:extLst>
              <a:ext uri="{FF2B5EF4-FFF2-40B4-BE49-F238E27FC236}">
                <a16:creationId xmlns:a16="http://schemas.microsoft.com/office/drawing/2014/main" id="{03C71F86-4F41-40EB-7D7F-46EAFDAE48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4166" y="6020119"/>
            <a:ext cx="761999" cy="761999"/>
          </a:xfrm>
          <a:prstGeom prst="rect">
            <a:avLst/>
          </a:prstGeom>
        </p:spPr>
      </p:pic>
      <p:sp>
        <p:nvSpPr>
          <p:cNvPr id="6" name="TextBox 5">
            <a:extLst>
              <a:ext uri="{FF2B5EF4-FFF2-40B4-BE49-F238E27FC236}">
                <a16:creationId xmlns:a16="http://schemas.microsoft.com/office/drawing/2014/main" id="{8D1161AB-6E05-F3C0-BA25-DD5EA1AABB1C}"/>
              </a:ext>
            </a:extLst>
          </p:cNvPr>
          <p:cNvSpPr txBox="1"/>
          <p:nvPr/>
        </p:nvSpPr>
        <p:spPr>
          <a:xfrm>
            <a:off x="257112" y="1135760"/>
            <a:ext cx="11678856" cy="492443"/>
          </a:xfrm>
          <a:prstGeom prst="rect">
            <a:avLst/>
          </a:prstGeom>
          <a:noFill/>
        </p:spPr>
        <p:txBody>
          <a:bodyPr wrap="square">
            <a:spAutoFit/>
          </a:bodyPr>
          <a:lstStyle/>
          <a:p>
            <a:pPr marL="171450" indent="-171450">
              <a:buFont typeface="Arial" panose="020B0604020202020204" pitchFamily="34" charset="0"/>
              <a:buChar char="•"/>
            </a:pPr>
            <a:r>
              <a:rPr lang="en-GB" sz="1300">
                <a:latin typeface="Arial" panose="020B0604020202020204" pitchFamily="34" charset="0"/>
                <a:cs typeface="Arial" panose="020B0604020202020204" pitchFamily="34" charset="0"/>
              </a:rPr>
              <a:t>Patients can access a prescription barcode in the NHS App to collect their medicine if they don’t have a nominated pharmacy. They can show the barcode to any pharmacy of their choice to get their medicines.</a:t>
            </a:r>
          </a:p>
        </p:txBody>
      </p:sp>
      <p:sp>
        <p:nvSpPr>
          <p:cNvPr id="11" name="Rectangle: Folded Corner 10">
            <a:extLst>
              <a:ext uri="{FF2B5EF4-FFF2-40B4-BE49-F238E27FC236}">
                <a16:creationId xmlns:a16="http://schemas.microsoft.com/office/drawing/2014/main" id="{C255ADC6-51BA-B9B9-996B-67D9FEFDC95A}"/>
              </a:ext>
            </a:extLst>
          </p:cNvPr>
          <p:cNvSpPr/>
          <p:nvPr/>
        </p:nvSpPr>
        <p:spPr>
          <a:xfrm>
            <a:off x="514149" y="1841189"/>
            <a:ext cx="11421819" cy="1599686"/>
          </a:xfrm>
          <a:prstGeom prst="foldedCorner">
            <a:avLst>
              <a:gd name="adj" fmla="val 106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How it works</a:t>
            </a:r>
            <a:br>
              <a:rPr lang="en-GB" sz="1300" b="1" i="0">
                <a:solidFill>
                  <a:srgbClr val="0070C0"/>
                </a:solidFill>
                <a:effectLst/>
                <a:latin typeface="Arial" panose="020B0604020202020204" pitchFamily="34" charset="0"/>
                <a:cs typeface="Arial" panose="020B0604020202020204" pitchFamily="34" charset="0"/>
              </a:rPr>
            </a:br>
            <a:endParaRPr lang="en-GB" sz="1000">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Patients can access this feature </a:t>
            </a:r>
            <a:r>
              <a:rPr lang="en-GB" sz="1300" b="0" i="0">
                <a:solidFill>
                  <a:schemeClr val="tx1"/>
                </a:solidFill>
                <a:effectLst/>
                <a:latin typeface="Arial" panose="020B0604020202020204" pitchFamily="34" charset="0"/>
                <a:cs typeface="Arial" panose="020B0604020202020204" pitchFamily="34" charset="0"/>
              </a:rPr>
              <a:t>on the homepage by </a:t>
            </a:r>
            <a:r>
              <a:rPr lang="en-GB" sz="1300">
                <a:solidFill>
                  <a:schemeClr val="tx1"/>
                </a:solidFill>
                <a:latin typeface="Arial" panose="020B0604020202020204" pitchFamily="34" charset="0"/>
                <a:cs typeface="Arial" panose="020B0604020202020204" pitchFamily="34" charset="0"/>
              </a:rPr>
              <a:t>selecting ‘</a:t>
            </a:r>
            <a:r>
              <a:rPr lang="en-GB" sz="1300">
                <a:solidFill>
                  <a:schemeClr val="tx1"/>
                </a:solidFill>
                <a:latin typeface="Arial" panose="020B0604020202020204" pitchFamily="34" charset="0"/>
                <a:cs typeface="Arial" panose="020B0604020202020204" pitchFamily="34" charset="0"/>
                <a:hlinkClick r:id="rId6"/>
              </a:rPr>
              <a:t>View and manage prescriptions</a:t>
            </a:r>
            <a:r>
              <a:rPr lang="en-GB" sz="1300">
                <a:solidFill>
                  <a:schemeClr val="tx1"/>
                </a:solidFill>
                <a:latin typeface="Arial" panose="020B0604020202020204" pitchFamily="34" charset="0"/>
                <a:cs typeface="Arial" panose="020B0604020202020204" pitchFamily="34" charset="0"/>
              </a:rPr>
              <a:t>’</a:t>
            </a:r>
            <a:r>
              <a:rPr lang="en-GB" sz="1300" b="0" i="0">
                <a:solidFill>
                  <a:schemeClr val="tx1"/>
                </a:solidFill>
                <a:effectLst/>
                <a:latin typeface="Arial" panose="020B0604020202020204" pitchFamily="34" charset="0"/>
                <a:cs typeface="Arial" panose="020B0604020202020204" pitchFamily="34" charset="0"/>
              </a:rPr>
              <a:t>. This can also be found via the ‘Your health’ section. The barcode can be accessed by clicking ‘Your confirmed prescriptions’ and selecting the prescription they want to </a:t>
            </a:r>
            <a:r>
              <a:rPr lang="en-GB" sz="1300">
                <a:solidFill>
                  <a:schemeClr val="tx1"/>
                </a:solidFill>
                <a:latin typeface="Arial" panose="020B0604020202020204" pitchFamily="34" charset="0"/>
                <a:cs typeface="Arial" panose="020B0604020202020204" pitchFamily="34" charset="0"/>
              </a:rPr>
              <a:t>v</a:t>
            </a:r>
            <a:r>
              <a:rPr lang="en-GB" sz="1300" b="0" i="0">
                <a:solidFill>
                  <a:schemeClr val="tx1"/>
                </a:solidFill>
                <a:effectLst/>
                <a:latin typeface="Arial" panose="020B0604020202020204" pitchFamily="34" charset="0"/>
                <a:cs typeface="Arial" panose="020B0604020202020204" pitchFamily="34" charset="0"/>
              </a:rPr>
              <a:t>iew. They can then click to expand the ‘Prescription barcode’ at the top of the screen.</a:t>
            </a:r>
          </a:p>
          <a:p>
            <a:pPr lvl="1"/>
            <a:endParaRPr lang="en-GB" sz="140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The barcode can be presented to a pharmacist to collect the medicine without having to collect a paper prescription</a:t>
            </a:r>
          </a:p>
        </p:txBody>
      </p:sp>
      <p:sp>
        <p:nvSpPr>
          <p:cNvPr id="9" name="Rectangle: Top Corners Rounded 8">
            <a:extLst>
              <a:ext uri="{FF2B5EF4-FFF2-40B4-BE49-F238E27FC236}">
                <a16:creationId xmlns:a16="http://schemas.microsoft.com/office/drawing/2014/main" id="{046F975D-2937-7AB3-508C-84D63B582D04}"/>
              </a:ext>
            </a:extLst>
          </p:cNvPr>
          <p:cNvSpPr/>
          <p:nvPr/>
        </p:nvSpPr>
        <p:spPr>
          <a:xfrm>
            <a:off x="6558379" y="3687944"/>
            <a:ext cx="5052374" cy="2380026"/>
          </a:xfrm>
          <a:prstGeom prst="round2SameRect">
            <a:avLst/>
          </a:prstGeom>
          <a:solidFill>
            <a:srgbClr val="B0C61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ndParaRPr>
          </a:p>
        </p:txBody>
      </p:sp>
      <p:sp>
        <p:nvSpPr>
          <p:cNvPr id="10" name="Oval 9">
            <a:extLst>
              <a:ext uri="{FF2B5EF4-FFF2-40B4-BE49-F238E27FC236}">
                <a16:creationId xmlns:a16="http://schemas.microsoft.com/office/drawing/2014/main" id="{BA7E85DB-BBEA-65D0-5404-45D2A9C12904}"/>
              </a:ext>
            </a:extLst>
          </p:cNvPr>
          <p:cNvSpPr/>
          <p:nvPr/>
        </p:nvSpPr>
        <p:spPr>
          <a:xfrm>
            <a:off x="11259322" y="3651731"/>
            <a:ext cx="570325" cy="588826"/>
          </a:xfrm>
          <a:prstGeom prst="ellipse">
            <a:avLst/>
          </a:prstGeom>
          <a:solidFill>
            <a:srgbClr val="F2F7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12" name="TextBox 11">
            <a:extLst>
              <a:ext uri="{FF2B5EF4-FFF2-40B4-BE49-F238E27FC236}">
                <a16:creationId xmlns:a16="http://schemas.microsoft.com/office/drawing/2014/main" id="{2B9B333F-DF3B-ECDD-0710-CCA9DCAD5137}"/>
              </a:ext>
            </a:extLst>
          </p:cNvPr>
          <p:cNvSpPr txBox="1"/>
          <p:nvPr/>
        </p:nvSpPr>
        <p:spPr>
          <a:xfrm>
            <a:off x="6667576" y="3766753"/>
            <a:ext cx="1889285" cy="292388"/>
          </a:xfrm>
          <a:prstGeom prst="rect">
            <a:avLst/>
          </a:prstGeom>
          <a:noFill/>
        </p:spPr>
        <p:txBody>
          <a:bodyPr wrap="square">
            <a:spAutoFit/>
          </a:bodyPr>
          <a:lstStyle/>
          <a:p>
            <a:r>
              <a:rPr lang="en-GB" sz="1300" b="1">
                <a:solidFill>
                  <a:prstClr val="black"/>
                </a:solidFill>
                <a:latin typeface="Arial" panose="020B0604020202020204" pitchFamily="34" charset="0"/>
                <a:cs typeface="Arial" panose="020B0604020202020204" pitchFamily="34" charset="0"/>
              </a:rPr>
              <a:t>Benefits:</a:t>
            </a:r>
          </a:p>
        </p:txBody>
      </p:sp>
      <p:pic>
        <p:nvPicPr>
          <p:cNvPr id="17" name="Graphic 16" descr="Comment Like outline">
            <a:extLst>
              <a:ext uri="{FF2B5EF4-FFF2-40B4-BE49-F238E27FC236}">
                <a16:creationId xmlns:a16="http://schemas.microsoft.com/office/drawing/2014/main" id="{C780BB8F-7733-A6DA-121D-E7C09E627D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95069" y="3737909"/>
            <a:ext cx="457200" cy="457200"/>
          </a:xfrm>
          <a:prstGeom prst="rect">
            <a:avLst/>
          </a:prstGeom>
        </p:spPr>
      </p:pic>
      <p:sp>
        <p:nvSpPr>
          <p:cNvPr id="19" name="TextBox 18">
            <a:extLst>
              <a:ext uri="{FF2B5EF4-FFF2-40B4-BE49-F238E27FC236}">
                <a16:creationId xmlns:a16="http://schemas.microsoft.com/office/drawing/2014/main" id="{40339F69-8580-15CF-2F70-33C27BDCC22A}"/>
              </a:ext>
            </a:extLst>
          </p:cNvPr>
          <p:cNvSpPr txBox="1"/>
          <p:nvPr/>
        </p:nvSpPr>
        <p:spPr>
          <a:xfrm>
            <a:off x="6531765" y="4104134"/>
            <a:ext cx="5312905" cy="1923604"/>
          </a:xfrm>
          <a:prstGeom prst="rect">
            <a:avLst/>
          </a:prstGeom>
          <a:noFill/>
        </p:spPr>
        <p:txBody>
          <a:bodyPr wrap="square">
            <a:spAutoFit/>
          </a:bodyPr>
          <a:lstStyle/>
          <a:p>
            <a:pPr lvl="1"/>
            <a:r>
              <a:rPr lang="en-GB" sz="1300">
                <a:solidFill>
                  <a:srgbClr val="000000"/>
                </a:solidFill>
                <a:latin typeface="Arial" panose="020B0604020202020204" pitchFamily="34" charset="0"/>
                <a:cs typeface="Arial" panose="020B0604020202020204" pitchFamily="34" charset="0"/>
              </a:rPr>
              <a:t>Patients can avoid unnecessary journeys to collect a paper-based prescription from the GP</a:t>
            </a:r>
          </a:p>
          <a:p>
            <a:pPr lvl="1"/>
            <a:endParaRPr lang="en-GB" sz="1100">
              <a:solidFill>
                <a:srgbClr val="000000"/>
              </a:solidFill>
              <a:latin typeface="Arial" panose="020B0604020202020204" pitchFamily="34" charset="0"/>
              <a:cs typeface="Arial" panose="020B0604020202020204" pitchFamily="34" charset="0"/>
            </a:endParaRPr>
          </a:p>
          <a:p>
            <a:pPr lvl="1"/>
            <a:r>
              <a:rPr lang="en-GB" sz="1300">
                <a:solidFill>
                  <a:srgbClr val="000000"/>
                </a:solidFill>
                <a:latin typeface="Arial" panose="020B0604020202020204" pitchFamily="34" charset="0"/>
                <a:cs typeface="Arial" panose="020B0604020202020204" pitchFamily="34" charset="0"/>
              </a:rPr>
              <a:t>Saves time for dispensers as they can scan digital barcodes rather than performing a manual search for prescriptions</a:t>
            </a:r>
          </a:p>
          <a:p>
            <a:pPr lvl="1"/>
            <a:endParaRPr lang="en-GB" sz="1400">
              <a:solidFill>
                <a:srgbClr val="000000"/>
              </a:solidFill>
              <a:latin typeface="Arial" panose="020B0604020202020204" pitchFamily="34" charset="0"/>
              <a:cs typeface="Arial" panose="020B0604020202020204" pitchFamily="34" charset="0"/>
            </a:endParaRPr>
          </a:p>
          <a:p>
            <a:pPr lvl="1"/>
            <a:r>
              <a:rPr lang="en-GB" sz="1300">
                <a:solidFill>
                  <a:srgbClr val="000000"/>
                </a:solidFill>
                <a:latin typeface="Arial" panose="020B0604020202020204" pitchFamily="34" charset="0"/>
                <a:cs typeface="Arial" panose="020B0604020202020204" pitchFamily="34" charset="0"/>
              </a:rPr>
              <a:t>Reduces the amount of paper processing required </a:t>
            </a:r>
          </a:p>
          <a:p>
            <a:pPr lvl="1"/>
            <a:endParaRPr lang="en-GB" sz="1600">
              <a:solidFill>
                <a:srgbClr val="000000"/>
              </a:solidFill>
              <a:latin typeface="Arial" panose="020B0604020202020204" pitchFamily="34" charset="0"/>
              <a:cs typeface="Arial" panose="020B0604020202020204" pitchFamily="34" charset="0"/>
            </a:endParaRPr>
          </a:p>
          <a:p>
            <a:pPr lvl="1"/>
            <a:r>
              <a:rPr lang="en-GB" sz="1300">
                <a:solidFill>
                  <a:srgbClr val="000000"/>
                </a:solidFill>
                <a:latin typeface="Arial" panose="020B0604020202020204" pitchFamily="34" charset="0"/>
                <a:cs typeface="Arial" panose="020B0604020202020204" pitchFamily="34" charset="0"/>
              </a:rPr>
              <a:t>Can reduce prescribing errors</a:t>
            </a:r>
          </a:p>
        </p:txBody>
      </p:sp>
      <p:pic>
        <p:nvPicPr>
          <p:cNvPr id="8" name="Graphic 7" descr="Cursor with solid fill">
            <a:extLst>
              <a:ext uri="{FF2B5EF4-FFF2-40B4-BE49-F238E27FC236}">
                <a16:creationId xmlns:a16="http://schemas.microsoft.com/office/drawing/2014/main" id="{44A44F9D-2352-3D2C-E33A-7B2950BBD3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575823" y="2200670"/>
            <a:ext cx="414432" cy="414432"/>
          </a:xfrm>
          <a:prstGeom prst="rect">
            <a:avLst/>
          </a:prstGeom>
        </p:spPr>
      </p:pic>
      <p:pic>
        <p:nvPicPr>
          <p:cNvPr id="27" name="Graphic 26" descr="Hourglass Finished outline">
            <a:extLst>
              <a:ext uri="{FF2B5EF4-FFF2-40B4-BE49-F238E27FC236}">
                <a16:creationId xmlns:a16="http://schemas.microsoft.com/office/drawing/2014/main" id="{CF2D4C97-FE9A-3C35-1D66-870A87E54AD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05595" y="4656720"/>
            <a:ext cx="390935" cy="390935"/>
          </a:xfrm>
          <a:prstGeom prst="rect">
            <a:avLst/>
          </a:prstGeom>
        </p:spPr>
      </p:pic>
      <p:pic>
        <p:nvPicPr>
          <p:cNvPr id="4" name="Graphic 3" descr="Checkbox Ticked with solid fill">
            <a:extLst>
              <a:ext uri="{FF2B5EF4-FFF2-40B4-BE49-F238E27FC236}">
                <a16:creationId xmlns:a16="http://schemas.microsoft.com/office/drawing/2014/main" id="{73BD7776-2935-2813-A6D8-D00F0E01C87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20268" y="2893469"/>
            <a:ext cx="487683" cy="487683"/>
          </a:xfrm>
          <a:prstGeom prst="rect">
            <a:avLst/>
          </a:prstGeom>
        </p:spPr>
      </p:pic>
      <p:pic>
        <p:nvPicPr>
          <p:cNvPr id="20" name="Graphic 19" descr="Car outline">
            <a:extLst>
              <a:ext uri="{FF2B5EF4-FFF2-40B4-BE49-F238E27FC236}">
                <a16:creationId xmlns:a16="http://schemas.microsoft.com/office/drawing/2014/main" id="{5F615C99-BCE6-A095-5667-294444384AF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05595" y="4109255"/>
            <a:ext cx="390935" cy="390935"/>
          </a:xfrm>
          <a:prstGeom prst="rect">
            <a:avLst/>
          </a:prstGeom>
        </p:spPr>
      </p:pic>
      <p:pic>
        <p:nvPicPr>
          <p:cNvPr id="22" name="Picture 21">
            <a:extLst>
              <a:ext uri="{FF2B5EF4-FFF2-40B4-BE49-F238E27FC236}">
                <a16:creationId xmlns:a16="http://schemas.microsoft.com/office/drawing/2014/main" id="{C9EDA18B-9282-9698-5025-01016D1D414E}"/>
              </a:ext>
            </a:extLst>
          </p:cNvPr>
          <p:cNvPicPr>
            <a:picLocks noChangeAspect="1"/>
          </p:cNvPicPr>
          <p:nvPr/>
        </p:nvPicPr>
        <p:blipFill>
          <a:blip r:embed="rId17">
            <a:clrChange>
              <a:clrFrom>
                <a:srgbClr val="F6F8F8"/>
              </a:clrFrom>
              <a:clrTo>
                <a:srgbClr val="F6F8F8">
                  <a:alpha val="0"/>
                </a:srgbClr>
              </a:clrTo>
            </a:clrChange>
          </a:blip>
          <a:stretch>
            <a:fillRect/>
          </a:stretch>
        </p:blipFill>
        <p:spPr>
          <a:xfrm>
            <a:off x="428804" y="3806354"/>
            <a:ext cx="5973897" cy="2261616"/>
          </a:xfrm>
          <a:prstGeom prst="rect">
            <a:avLst/>
          </a:prstGeom>
        </p:spPr>
      </p:pic>
      <p:pic>
        <p:nvPicPr>
          <p:cNvPr id="24" name="Graphic 23" descr="Paper with solid fill">
            <a:extLst>
              <a:ext uri="{FF2B5EF4-FFF2-40B4-BE49-F238E27FC236}">
                <a16:creationId xmlns:a16="http://schemas.microsoft.com/office/drawing/2014/main" id="{834C9A84-BBD6-9BCD-F144-ED56E89B197A}"/>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611849" y="5186313"/>
            <a:ext cx="384681" cy="384681"/>
          </a:xfrm>
          <a:prstGeom prst="rect">
            <a:avLst/>
          </a:prstGeom>
        </p:spPr>
      </p:pic>
      <p:pic>
        <p:nvPicPr>
          <p:cNvPr id="26" name="Graphic 25" descr="Typewriter outline">
            <a:extLst>
              <a:ext uri="{FF2B5EF4-FFF2-40B4-BE49-F238E27FC236}">
                <a16:creationId xmlns:a16="http://schemas.microsoft.com/office/drawing/2014/main" id="{E114B9D7-8323-220D-F676-D8EACEEC2121}"/>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616227" y="5668648"/>
            <a:ext cx="390936" cy="371332"/>
          </a:xfrm>
          <a:prstGeom prst="rect">
            <a:avLst/>
          </a:prstGeom>
        </p:spPr>
      </p:pic>
    </p:spTree>
    <p:extLst>
      <p:ext uri="{BB962C8B-B14F-4D97-AF65-F5344CB8AC3E}">
        <p14:creationId xmlns:p14="http://schemas.microsoft.com/office/powerpoint/2010/main" val="3950780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071879" cy="876396"/>
          </a:xfrm>
        </p:spPr>
        <p:txBody>
          <a:bodyPr>
            <a:noAutofit/>
          </a:bodyPr>
          <a:lstStyle/>
          <a:p>
            <a:r>
              <a:rPr lang="en-GB" sz="2600" b="1">
                <a:latin typeface="Arial"/>
                <a:ea typeface="Calibri" panose="020F0502020204030204" pitchFamily="34" charset="0"/>
                <a:cs typeface="Arial"/>
              </a:rPr>
              <a:t>Book your first hospital or clinic appointment</a:t>
            </a:r>
          </a:p>
        </p:txBody>
      </p:sp>
      <p:pic>
        <p:nvPicPr>
          <p:cNvPr id="2" name="Graphic 1" descr="Home with solid fill">
            <a:hlinkClick r:id="rId3" action="ppaction://hlinksldjump"/>
            <a:extLst>
              <a:ext uri="{FF2B5EF4-FFF2-40B4-BE49-F238E27FC236}">
                <a16:creationId xmlns:a16="http://schemas.microsoft.com/office/drawing/2014/main" id="{130E5F3F-FCE4-7582-4A8D-2E13F8B988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4166" y="6020119"/>
            <a:ext cx="761999" cy="761999"/>
          </a:xfrm>
          <a:prstGeom prst="rect">
            <a:avLst/>
          </a:prstGeom>
        </p:spPr>
      </p:pic>
      <p:sp>
        <p:nvSpPr>
          <p:cNvPr id="3" name="TextBox 2">
            <a:extLst>
              <a:ext uri="{FF2B5EF4-FFF2-40B4-BE49-F238E27FC236}">
                <a16:creationId xmlns:a16="http://schemas.microsoft.com/office/drawing/2014/main" id="{87481A54-9A0F-3D81-CD92-B430874852F5}"/>
              </a:ext>
            </a:extLst>
          </p:cNvPr>
          <p:cNvSpPr txBox="1"/>
          <p:nvPr/>
        </p:nvSpPr>
        <p:spPr>
          <a:xfrm>
            <a:off x="219011" y="1061461"/>
            <a:ext cx="11787795" cy="692497"/>
          </a:xfrm>
          <a:prstGeom prst="rect">
            <a:avLst/>
          </a:prstGeom>
          <a:noFill/>
        </p:spPr>
        <p:txBody>
          <a:bodyPr wrap="square" rtlCol="0">
            <a:spAutoFit/>
          </a:bodyPr>
          <a:lstStyle/>
          <a:p>
            <a:pPr marL="171450" indent="-171450">
              <a:buFont typeface="Arial" panose="020B0604020202020204" pitchFamily="34" charset="0"/>
              <a:buChar char="•"/>
            </a:pPr>
            <a:r>
              <a:rPr lang="en-GB" sz="1250">
                <a:latin typeface="Arial" panose="020B0604020202020204" pitchFamily="34" charset="0"/>
                <a:cs typeface="Arial" panose="020B0604020202020204" pitchFamily="34" charset="0"/>
              </a:rPr>
              <a:t>Patients can use the NHS App to book and manage hospital or clinic appointments if their GP surgery has referred them to a specialist and providing the hospital has enabled the function and is linked to the NHS App. Patients can use the </a:t>
            </a:r>
            <a:r>
              <a:rPr lang="en-GB" sz="1250">
                <a:latin typeface="Arial" panose="020B0604020202020204" pitchFamily="34" charset="0"/>
                <a:cs typeface="Arial" panose="020B0604020202020204" pitchFamily="34" charset="0"/>
                <a:hlinkClick r:id="rId6"/>
              </a:rPr>
              <a:t>NHS e-Referral Service</a:t>
            </a:r>
            <a:r>
              <a:rPr lang="en-GB" sz="1250">
                <a:latin typeface="Arial" panose="020B0604020202020204" pitchFamily="34" charset="0"/>
                <a:cs typeface="Arial" panose="020B0604020202020204" pitchFamily="34" charset="0"/>
              </a:rPr>
              <a:t> to choose the place, time and date for their first appointment. Multiple referrals can be managed at any time, as long as they are first appointments.</a:t>
            </a:r>
            <a:endParaRPr lang="en-GB" sz="1250" b="0">
              <a:solidFill>
                <a:srgbClr val="202A30"/>
              </a:solidFill>
              <a:effectLst/>
              <a:latin typeface="Arial" panose="020B0604020202020204" pitchFamily="34" charset="0"/>
              <a:cs typeface="Arial" panose="020B0604020202020204" pitchFamily="34" charset="0"/>
            </a:endParaRPr>
          </a:p>
        </p:txBody>
      </p:sp>
      <p:sp>
        <p:nvSpPr>
          <p:cNvPr id="6" name="Rectangle: Folded Corner 5">
            <a:extLst>
              <a:ext uri="{FF2B5EF4-FFF2-40B4-BE49-F238E27FC236}">
                <a16:creationId xmlns:a16="http://schemas.microsoft.com/office/drawing/2014/main" id="{3487AF40-EF12-BCAB-96DB-FC7F7BA8406A}"/>
              </a:ext>
            </a:extLst>
          </p:cNvPr>
          <p:cNvSpPr/>
          <p:nvPr/>
        </p:nvSpPr>
        <p:spPr>
          <a:xfrm>
            <a:off x="346378" y="1874699"/>
            <a:ext cx="3791731" cy="4443907"/>
          </a:xfrm>
          <a:prstGeom prst="foldedCorner">
            <a:avLst>
              <a:gd name="adj" fmla="val 805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How it works</a:t>
            </a:r>
            <a:br>
              <a:rPr lang="en-GB" sz="1300" b="1" i="0">
                <a:solidFill>
                  <a:srgbClr val="0070C0"/>
                </a:solidFill>
                <a:effectLst/>
                <a:latin typeface="Arial" panose="020B0604020202020204" pitchFamily="34" charset="0"/>
                <a:cs typeface="Arial" panose="020B0604020202020204" pitchFamily="34" charset="0"/>
              </a:rPr>
            </a:br>
            <a:endParaRPr lang="en-GB" sz="800" b="1" i="0">
              <a:solidFill>
                <a:schemeClr val="tx1"/>
              </a:solidFill>
              <a:effectLst/>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Patients can access this service by clicking ‘Your health’ &gt; ‘Upcoming and past appointments’ &gt; ‘Hospital referrals and appointments’ &gt; ‘Book or manage this referral’. For </a:t>
            </a:r>
            <a:r>
              <a:rPr lang="en-GB" sz="1250" b="1">
                <a:solidFill>
                  <a:srgbClr val="000000"/>
                </a:solidFill>
                <a:latin typeface="Arial" panose="020B0604020202020204" pitchFamily="34" charset="0"/>
                <a:cs typeface="Arial" panose="020B0604020202020204" pitchFamily="34" charset="0"/>
              </a:rPr>
              <a:t>directly bookable </a:t>
            </a:r>
            <a:r>
              <a:rPr lang="en-GB" sz="1250">
                <a:solidFill>
                  <a:srgbClr val="000000"/>
                </a:solidFill>
                <a:latin typeface="Arial" panose="020B0604020202020204" pitchFamily="34" charset="0"/>
                <a:cs typeface="Arial" panose="020B0604020202020204" pitchFamily="34" charset="0"/>
              </a:rPr>
              <a:t>referrals, they can then select the clinic they’d like to attend, plus the date/time, from the options available. Once booked, they can ‘View details’ and cancel their appointment if needed. For </a:t>
            </a:r>
            <a:r>
              <a:rPr lang="en-GB" sz="1250" b="1">
                <a:solidFill>
                  <a:srgbClr val="000000"/>
                </a:solidFill>
                <a:latin typeface="Arial" panose="020B0604020202020204" pitchFamily="34" charset="0"/>
                <a:cs typeface="Arial" panose="020B0604020202020204" pitchFamily="34" charset="0"/>
              </a:rPr>
              <a:t>indirectly bookable </a:t>
            </a:r>
            <a:r>
              <a:rPr lang="en-GB" sz="1250">
                <a:solidFill>
                  <a:srgbClr val="000000"/>
                </a:solidFill>
                <a:latin typeface="Arial" panose="020B0604020202020204" pitchFamily="34" charset="0"/>
                <a:cs typeface="Arial" panose="020B0604020202020204" pitchFamily="34" charset="0"/>
              </a:rPr>
              <a:t>referrals, the clinic will send a date/time and the patient is able to confirm this appointment.</a:t>
            </a:r>
          </a:p>
          <a:p>
            <a:pPr lvl="1"/>
            <a:endParaRPr lang="en-GB" sz="1000">
              <a:solidFill>
                <a:schemeClr val="tx1"/>
              </a:solidFill>
              <a:latin typeface="Arial" panose="020B0604020202020204" pitchFamily="34" charset="0"/>
              <a:cs typeface="Arial" panose="020B0604020202020204" pitchFamily="34" charset="0"/>
            </a:endParaRPr>
          </a:p>
          <a:p>
            <a:pPr lvl="1"/>
            <a:r>
              <a:rPr lang="en-GB" sz="1250">
                <a:solidFill>
                  <a:schemeClr val="tx1"/>
                </a:solidFill>
                <a:latin typeface="Arial" panose="020B0604020202020204" pitchFamily="34" charset="0"/>
                <a:cs typeface="Arial" panose="020B0604020202020204" pitchFamily="34" charset="0"/>
              </a:rPr>
              <a:t>Patients can only book hospital appointments in their App if they have been referred through the NHS e-Referral Service</a:t>
            </a:r>
          </a:p>
          <a:p>
            <a:pPr lvl="1"/>
            <a:endParaRPr lang="en-GB" sz="1000">
              <a:solidFill>
                <a:schemeClr val="tx1"/>
              </a:solidFill>
              <a:latin typeface="Arial" panose="020B0604020202020204" pitchFamily="34" charset="0"/>
              <a:cs typeface="Arial" panose="020B0604020202020204" pitchFamily="34" charset="0"/>
            </a:endParaRPr>
          </a:p>
          <a:p>
            <a:pPr lvl="1"/>
            <a:r>
              <a:rPr lang="en-GB" sz="1250">
                <a:solidFill>
                  <a:schemeClr val="tx1"/>
                </a:solidFill>
                <a:latin typeface="Arial" panose="020B0604020202020204" pitchFamily="34" charset="0"/>
                <a:cs typeface="Arial" panose="020B0604020202020204" pitchFamily="34" charset="0"/>
              </a:rPr>
              <a:t>Patients cannot manage any further appointments for an existing referral - this must be done with the specialist they’re referred to</a:t>
            </a:r>
          </a:p>
        </p:txBody>
      </p:sp>
      <p:pic>
        <p:nvPicPr>
          <p:cNvPr id="7" name="Graphic 6" descr="Cursor with solid fill">
            <a:extLst>
              <a:ext uri="{FF2B5EF4-FFF2-40B4-BE49-F238E27FC236}">
                <a16:creationId xmlns:a16="http://schemas.microsoft.com/office/drawing/2014/main" id="{2CF6D46D-69CF-598C-22E3-FB16196FA2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395887" y="2202841"/>
            <a:ext cx="414432" cy="414432"/>
          </a:xfrm>
          <a:prstGeom prst="rect">
            <a:avLst/>
          </a:prstGeom>
        </p:spPr>
      </p:pic>
      <p:sp>
        <p:nvSpPr>
          <p:cNvPr id="21" name="Rectangle: Top Corners Rounded 20">
            <a:extLst>
              <a:ext uri="{FF2B5EF4-FFF2-40B4-BE49-F238E27FC236}">
                <a16:creationId xmlns:a16="http://schemas.microsoft.com/office/drawing/2014/main" id="{DE31D794-13B6-6588-972E-46C98C93F62B}"/>
              </a:ext>
            </a:extLst>
          </p:cNvPr>
          <p:cNvSpPr/>
          <p:nvPr/>
        </p:nvSpPr>
        <p:spPr>
          <a:xfrm>
            <a:off x="9870942" y="1827790"/>
            <a:ext cx="2110104" cy="4192329"/>
          </a:xfrm>
          <a:prstGeom prst="round2SameRect">
            <a:avLst/>
          </a:prstGeom>
          <a:solidFill>
            <a:srgbClr val="B0C61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ndParaRPr>
          </a:p>
        </p:txBody>
      </p:sp>
      <p:sp>
        <p:nvSpPr>
          <p:cNvPr id="22" name="Oval 21">
            <a:extLst>
              <a:ext uri="{FF2B5EF4-FFF2-40B4-BE49-F238E27FC236}">
                <a16:creationId xmlns:a16="http://schemas.microsoft.com/office/drawing/2014/main" id="{0BBA03CF-07B2-F764-3816-8BF05F5F6DCD}"/>
              </a:ext>
            </a:extLst>
          </p:cNvPr>
          <p:cNvSpPr/>
          <p:nvPr/>
        </p:nvSpPr>
        <p:spPr>
          <a:xfrm>
            <a:off x="9549329" y="1791577"/>
            <a:ext cx="570325" cy="588826"/>
          </a:xfrm>
          <a:prstGeom prst="ellipse">
            <a:avLst/>
          </a:prstGeom>
          <a:solidFill>
            <a:srgbClr val="F2F7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23" name="TextBox 22">
            <a:extLst>
              <a:ext uri="{FF2B5EF4-FFF2-40B4-BE49-F238E27FC236}">
                <a16:creationId xmlns:a16="http://schemas.microsoft.com/office/drawing/2014/main" id="{C88AD7B9-0346-C9C0-D6E6-C3321954DC7E}"/>
              </a:ext>
            </a:extLst>
          </p:cNvPr>
          <p:cNvSpPr txBox="1"/>
          <p:nvPr/>
        </p:nvSpPr>
        <p:spPr>
          <a:xfrm>
            <a:off x="10026653" y="1874700"/>
            <a:ext cx="1759040" cy="292388"/>
          </a:xfrm>
          <a:prstGeom prst="rect">
            <a:avLst/>
          </a:prstGeom>
          <a:noFill/>
        </p:spPr>
        <p:txBody>
          <a:bodyPr wrap="square">
            <a:spAutoFit/>
          </a:bodyPr>
          <a:lstStyle/>
          <a:p>
            <a:r>
              <a:rPr lang="en-GB" sz="1300" b="1">
                <a:solidFill>
                  <a:prstClr val="black"/>
                </a:solidFill>
                <a:latin typeface="Arial" panose="020B0604020202020204" pitchFamily="34" charset="0"/>
                <a:cs typeface="Arial" panose="020B0604020202020204" pitchFamily="34" charset="0"/>
              </a:rPr>
              <a:t>Benefits:</a:t>
            </a:r>
          </a:p>
        </p:txBody>
      </p:sp>
      <p:pic>
        <p:nvPicPr>
          <p:cNvPr id="24" name="Graphic 23" descr="Comment Like outline">
            <a:extLst>
              <a:ext uri="{FF2B5EF4-FFF2-40B4-BE49-F238E27FC236}">
                <a16:creationId xmlns:a16="http://schemas.microsoft.com/office/drawing/2014/main" id="{B8F98D85-B565-583D-9BB1-937E3DBEE3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85076" y="1877755"/>
            <a:ext cx="457200" cy="457200"/>
          </a:xfrm>
          <a:prstGeom prst="rect">
            <a:avLst/>
          </a:prstGeom>
        </p:spPr>
      </p:pic>
      <p:sp>
        <p:nvSpPr>
          <p:cNvPr id="25" name="TextBox 24">
            <a:extLst>
              <a:ext uri="{FF2B5EF4-FFF2-40B4-BE49-F238E27FC236}">
                <a16:creationId xmlns:a16="http://schemas.microsoft.com/office/drawing/2014/main" id="{05672FC8-D40E-AD84-ADC2-D503FA941232}"/>
              </a:ext>
            </a:extLst>
          </p:cNvPr>
          <p:cNvSpPr txBox="1"/>
          <p:nvPr/>
        </p:nvSpPr>
        <p:spPr>
          <a:xfrm>
            <a:off x="9878616" y="2243980"/>
            <a:ext cx="2102430" cy="3747180"/>
          </a:xfrm>
          <a:prstGeom prst="rect">
            <a:avLst/>
          </a:prstGeom>
          <a:noFill/>
        </p:spPr>
        <p:txBody>
          <a:bodyPr wrap="square">
            <a:spAutoFit/>
          </a:bodyPr>
          <a:lstStyle/>
          <a:p>
            <a:pPr lvl="1"/>
            <a:r>
              <a:rPr lang="en-GB" sz="1250">
                <a:solidFill>
                  <a:srgbClr val="000000"/>
                </a:solidFill>
                <a:latin typeface="Arial" panose="020B0604020202020204" pitchFamily="34" charset="0"/>
                <a:cs typeface="Arial" panose="020B0604020202020204" pitchFamily="34" charset="0"/>
              </a:rPr>
              <a:t>Patients can manage their appointments 24/7 without needing to contact the practice</a:t>
            </a:r>
          </a:p>
          <a:p>
            <a:pPr lvl="1"/>
            <a:endParaRPr lang="en-GB" sz="125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Can save practice time and money</a:t>
            </a:r>
          </a:p>
          <a:p>
            <a:pPr lvl="1"/>
            <a:endParaRPr lang="en-GB" sz="125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Reduces the likelihood of patients not being aware of their referral or how to progress them</a:t>
            </a:r>
          </a:p>
          <a:p>
            <a:pPr lvl="1"/>
            <a:endParaRPr lang="en-GB" sz="125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Reduces DNA rate, avoiding practices having to refer these patients again</a:t>
            </a:r>
          </a:p>
        </p:txBody>
      </p:sp>
      <p:pic>
        <p:nvPicPr>
          <p:cNvPr id="31" name="Graphic 30" descr="Stopwatch 75% outline">
            <a:extLst>
              <a:ext uri="{FF2B5EF4-FFF2-40B4-BE49-F238E27FC236}">
                <a16:creationId xmlns:a16="http://schemas.microsoft.com/office/drawing/2014/main" id="{082F5920-5EDF-401E-C5C6-AAABF216BD4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51898" y="2281910"/>
            <a:ext cx="390936" cy="390936"/>
          </a:xfrm>
          <a:prstGeom prst="rect">
            <a:avLst/>
          </a:prstGeom>
        </p:spPr>
      </p:pic>
      <p:pic>
        <p:nvPicPr>
          <p:cNvPr id="33" name="Graphic 32" descr="Piggy Bank outline">
            <a:extLst>
              <a:ext uri="{FF2B5EF4-FFF2-40B4-BE49-F238E27FC236}">
                <a16:creationId xmlns:a16="http://schemas.microsoft.com/office/drawing/2014/main" id="{948DD58B-B7BE-3676-5A99-AC39E2535C3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970358" y="3240605"/>
            <a:ext cx="390936" cy="390936"/>
          </a:xfrm>
          <a:prstGeom prst="rect">
            <a:avLst/>
          </a:prstGeom>
        </p:spPr>
      </p:pic>
      <p:pic>
        <p:nvPicPr>
          <p:cNvPr id="35" name="Graphic 34" descr="Person with idea outline">
            <a:extLst>
              <a:ext uri="{FF2B5EF4-FFF2-40B4-BE49-F238E27FC236}">
                <a16:creationId xmlns:a16="http://schemas.microsoft.com/office/drawing/2014/main" id="{86F03970-55BD-4F1D-4757-65BC152937E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951898" y="3929835"/>
            <a:ext cx="390936" cy="390936"/>
          </a:xfrm>
          <a:prstGeom prst="rect">
            <a:avLst/>
          </a:prstGeom>
        </p:spPr>
      </p:pic>
      <p:pic>
        <p:nvPicPr>
          <p:cNvPr id="37" name="Graphic 36" descr="Downward trend graph outline">
            <a:extLst>
              <a:ext uri="{FF2B5EF4-FFF2-40B4-BE49-F238E27FC236}">
                <a16:creationId xmlns:a16="http://schemas.microsoft.com/office/drawing/2014/main" id="{77B05638-5F35-6269-B6B4-E012C97C0E19}"/>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970358" y="4883393"/>
            <a:ext cx="390936" cy="390936"/>
          </a:xfrm>
          <a:prstGeom prst="rect">
            <a:avLst/>
          </a:prstGeom>
        </p:spPr>
      </p:pic>
      <p:pic>
        <p:nvPicPr>
          <p:cNvPr id="20" name="Graphic 19" descr="Checkbox Ticked with solid fill">
            <a:extLst>
              <a:ext uri="{FF2B5EF4-FFF2-40B4-BE49-F238E27FC236}">
                <a16:creationId xmlns:a16="http://schemas.microsoft.com/office/drawing/2014/main" id="{759F24F3-5E0D-44CE-4831-2503F651C43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58049" y="4606215"/>
            <a:ext cx="487684" cy="487684"/>
          </a:xfrm>
          <a:prstGeom prst="rect">
            <a:avLst/>
          </a:prstGeom>
        </p:spPr>
      </p:pic>
      <p:pic>
        <p:nvPicPr>
          <p:cNvPr id="26" name="Graphic 25" descr="Checkbox Crossed with solid fill">
            <a:extLst>
              <a:ext uri="{FF2B5EF4-FFF2-40B4-BE49-F238E27FC236}">
                <a16:creationId xmlns:a16="http://schemas.microsoft.com/office/drawing/2014/main" id="{47B2DDFB-C339-E7B2-F660-2EA9F8CD0CB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58050" y="5331064"/>
            <a:ext cx="487683" cy="487683"/>
          </a:xfrm>
          <a:prstGeom prst="rect">
            <a:avLst/>
          </a:prstGeom>
        </p:spPr>
      </p:pic>
      <p:pic>
        <p:nvPicPr>
          <p:cNvPr id="4" name="Picture 3" descr="A blue and white logo&#10;&#10;Description automatically generated with low confidence">
            <a:extLst>
              <a:ext uri="{FF2B5EF4-FFF2-40B4-BE49-F238E27FC236}">
                <a16:creationId xmlns:a16="http://schemas.microsoft.com/office/drawing/2014/main" id="{F3B24A01-2AF4-3FA9-9400-86B05B50CBC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982887" y="228204"/>
            <a:ext cx="1280074" cy="337086"/>
          </a:xfrm>
          <a:prstGeom prst="rect">
            <a:avLst/>
          </a:prstGeom>
        </p:spPr>
      </p:pic>
      <p:pic>
        <p:nvPicPr>
          <p:cNvPr id="9" name="Picture 8">
            <a:extLst>
              <a:ext uri="{FF2B5EF4-FFF2-40B4-BE49-F238E27FC236}">
                <a16:creationId xmlns:a16="http://schemas.microsoft.com/office/drawing/2014/main" id="{2E075960-3565-1CC9-13D8-FA5C25A1FE89}"/>
              </a:ext>
            </a:extLst>
          </p:cNvPr>
          <p:cNvPicPr>
            <a:picLocks noChangeAspect="1"/>
          </p:cNvPicPr>
          <p:nvPr/>
        </p:nvPicPr>
        <p:blipFill>
          <a:blip r:embed="rId24">
            <a:clrChange>
              <a:clrFrom>
                <a:srgbClr val="F6F8F8"/>
              </a:clrFrom>
              <a:clrTo>
                <a:srgbClr val="F6F8F8">
                  <a:alpha val="0"/>
                </a:srgbClr>
              </a:clrTo>
            </a:clrChange>
          </a:blip>
          <a:stretch>
            <a:fillRect/>
          </a:stretch>
        </p:blipFill>
        <p:spPr>
          <a:xfrm>
            <a:off x="4423974" y="1859020"/>
            <a:ext cx="4522569" cy="2067974"/>
          </a:xfrm>
          <a:prstGeom prst="rect">
            <a:avLst/>
          </a:prstGeom>
        </p:spPr>
      </p:pic>
      <p:sp>
        <p:nvSpPr>
          <p:cNvPr id="10" name="Speech Bubble: Rectangle 9">
            <a:extLst>
              <a:ext uri="{FF2B5EF4-FFF2-40B4-BE49-F238E27FC236}">
                <a16:creationId xmlns:a16="http://schemas.microsoft.com/office/drawing/2014/main" id="{B9FAD478-4531-0B99-DBEC-89A78C68AA68}"/>
              </a:ext>
            </a:extLst>
          </p:cNvPr>
          <p:cNvSpPr/>
          <p:nvPr/>
        </p:nvSpPr>
        <p:spPr>
          <a:xfrm>
            <a:off x="4284701" y="4027582"/>
            <a:ext cx="5325246" cy="2436068"/>
          </a:xfrm>
          <a:prstGeom prst="wedgeRectCallout">
            <a:avLst>
              <a:gd name="adj1" fmla="val 52745"/>
              <a:gd name="adj2" fmla="val 1997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400" b="1">
              <a:solidFill>
                <a:srgbClr val="0070C0"/>
              </a:solidFill>
              <a:latin typeface="Arial" panose="020B0604020202020204" pitchFamily="34" charset="0"/>
              <a:cs typeface="Arial" panose="020B0604020202020204" pitchFamily="34" charset="0"/>
            </a:endParaRPr>
          </a:p>
          <a:p>
            <a:pPr lvl="1"/>
            <a:endParaRPr lang="en-GB" sz="600" i="0">
              <a:solidFill>
                <a:srgbClr val="000000"/>
              </a:solidFill>
              <a:effectLst/>
              <a:latin typeface="Arial" panose="020B0604020202020204" pitchFamily="34" charset="0"/>
              <a:cs typeface="Arial" panose="020B0604020202020204" pitchFamily="34" charset="0"/>
            </a:endParaRPr>
          </a:p>
          <a:p>
            <a:pPr lvl="1"/>
            <a:endParaRPr lang="en-GB" sz="1300">
              <a:solidFill>
                <a:srgbClr val="000000"/>
              </a:solidFill>
              <a:latin typeface="Arial" panose="020B0604020202020204" pitchFamily="34" charset="0"/>
              <a:cs typeface="Arial" panose="020B0604020202020204" pitchFamily="34" charset="0"/>
            </a:endParaRPr>
          </a:p>
          <a:p>
            <a:pPr lvl="1"/>
            <a:endParaRPr lang="en-GB" sz="1300">
              <a:solidFill>
                <a:srgbClr val="000000"/>
              </a:solidFill>
              <a:latin typeface="Arial" panose="020B0604020202020204" pitchFamily="34" charset="0"/>
              <a:cs typeface="Arial" panose="020B0604020202020204" pitchFamily="34" charset="0"/>
            </a:endParaRPr>
          </a:p>
          <a:p>
            <a:pPr lvl="1"/>
            <a:endParaRPr lang="en-GB" sz="1300" i="0">
              <a:solidFill>
                <a:srgbClr val="000000"/>
              </a:solidFill>
              <a:effectLst/>
              <a:latin typeface="Arial" panose="020B0604020202020204" pitchFamily="34" charset="0"/>
              <a:cs typeface="Arial" panose="020B0604020202020204" pitchFamily="34" charset="0"/>
            </a:endParaRPr>
          </a:p>
          <a:p>
            <a:pPr lvl="1"/>
            <a:endParaRPr lang="en-GB" sz="1400" i="0">
              <a:solidFill>
                <a:srgbClr val="0070C0"/>
              </a:solidFill>
              <a:effectLst/>
              <a:latin typeface="Arial" panose="020B0604020202020204" pitchFamily="34" charset="0"/>
              <a:cs typeface="Arial" panose="020B0604020202020204" pitchFamily="34" charset="0"/>
            </a:endParaRPr>
          </a:p>
        </p:txBody>
      </p:sp>
      <p:sp>
        <p:nvSpPr>
          <p:cNvPr id="11" name="Rectangle: Single Corner Rounded 10">
            <a:extLst>
              <a:ext uri="{FF2B5EF4-FFF2-40B4-BE49-F238E27FC236}">
                <a16:creationId xmlns:a16="http://schemas.microsoft.com/office/drawing/2014/main" id="{C1FC11A4-1306-4AEB-AA2E-939EC701949B}"/>
              </a:ext>
            </a:extLst>
          </p:cNvPr>
          <p:cNvSpPr/>
          <p:nvPr/>
        </p:nvSpPr>
        <p:spPr>
          <a:xfrm>
            <a:off x="4293079" y="3916237"/>
            <a:ext cx="5316868" cy="267543"/>
          </a:xfrm>
          <a:prstGeom prst="round1Rect">
            <a:avLst/>
          </a:prstGeom>
          <a:solidFill>
            <a:srgbClr val="C00000"/>
          </a:solidFill>
          <a:ln w="12700" cap="flat" cmpd="sng" algn="ctr">
            <a:noFill/>
            <a:prstDash val="solid"/>
            <a:miter lim="800000"/>
          </a:ln>
          <a:effectLst/>
        </p:spPr>
        <p:txBody>
          <a:bodyPr rtlCol="0" anchor="ctr"/>
          <a:lstStyle/>
          <a:p>
            <a:pPr marL="36000" marR="0" lvl="0" indent="0" defTabSz="91440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What your practice </a:t>
            </a:r>
            <a:r>
              <a:rPr lang="en-GB" sz="1300" b="1" kern="0">
                <a:solidFill>
                  <a:prstClr val="white"/>
                </a:solidFill>
                <a:latin typeface="Arial" panose="020B0604020202020204" pitchFamily="34" charset="0"/>
                <a:cs typeface="Arial" panose="020B0604020202020204" pitchFamily="34" charset="0"/>
              </a:rPr>
              <a:t>can do</a:t>
            </a:r>
            <a:endParaRPr kumimoji="0" lang="en-GB" sz="13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BD3CFA30-2342-83DE-34BE-17A0E65D8D81}"/>
              </a:ext>
            </a:extLst>
          </p:cNvPr>
          <p:cNvSpPr txBox="1"/>
          <p:nvPr/>
        </p:nvSpPr>
        <p:spPr>
          <a:xfrm>
            <a:off x="4211392" y="4237429"/>
            <a:ext cx="5178654" cy="2439129"/>
          </a:xfrm>
          <a:prstGeom prst="rect">
            <a:avLst/>
          </a:prstGeom>
          <a:noFill/>
        </p:spPr>
        <p:txBody>
          <a:bodyPr wrap="square" lIns="91440" tIns="45720" rIns="91440" bIns="45720" anchor="t">
            <a:spAutoFit/>
          </a:bodyPr>
          <a:lstStyle/>
          <a:p>
            <a:pPr lvl="1"/>
            <a:r>
              <a:rPr lang="en-GB" sz="1250">
                <a:solidFill>
                  <a:srgbClr val="000000"/>
                </a:solidFill>
                <a:latin typeface="Arial"/>
                <a:cs typeface="Arial"/>
              </a:rPr>
              <a:t>Talk to your patients about managing their referral online. </a:t>
            </a:r>
            <a:endParaRPr lang="en-GB" sz="1250">
              <a:solidFill>
                <a:srgbClr val="000000"/>
              </a:solidFill>
              <a:latin typeface="Arial" panose="020B0604020202020204" pitchFamily="34" charset="0"/>
              <a:cs typeface="Arial" panose="020B0604020202020204" pitchFamily="34" charset="0"/>
            </a:endParaRPr>
          </a:p>
          <a:p>
            <a:pPr lvl="1"/>
            <a:endParaRPr lang="en-GB" sz="10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a:cs typeface="Arial"/>
              </a:rPr>
              <a:t>Download this </a:t>
            </a:r>
            <a:r>
              <a:rPr lang="en-GB" sz="1250">
                <a:solidFill>
                  <a:srgbClr val="000000"/>
                </a:solidFill>
                <a:latin typeface="Arial"/>
                <a:cs typeface="Arial"/>
                <a:hlinkClick r:id="rId25"/>
              </a:rPr>
              <a:t>video</a:t>
            </a:r>
            <a:r>
              <a:rPr lang="en-GB" sz="1250">
                <a:solidFill>
                  <a:srgbClr val="000000"/>
                </a:solidFill>
                <a:latin typeface="Arial"/>
                <a:cs typeface="Arial"/>
              </a:rPr>
              <a:t> to play in your waiting room.                        A </a:t>
            </a:r>
            <a:r>
              <a:rPr lang="en-GB" sz="1250">
                <a:solidFill>
                  <a:srgbClr val="000000"/>
                </a:solidFill>
                <a:latin typeface="Arial"/>
                <a:cs typeface="Arial"/>
                <a:hlinkClick r:id="rId26"/>
              </a:rPr>
              <a:t>PowerPoint</a:t>
            </a:r>
            <a:r>
              <a:rPr lang="en-GB" sz="1250">
                <a:solidFill>
                  <a:srgbClr val="000000"/>
                </a:solidFill>
                <a:latin typeface="Arial"/>
                <a:cs typeface="Arial"/>
              </a:rPr>
              <a:t> and </a:t>
            </a:r>
            <a:r>
              <a:rPr lang="en-GB" sz="1250">
                <a:solidFill>
                  <a:srgbClr val="000000"/>
                </a:solidFill>
                <a:latin typeface="Arial"/>
                <a:cs typeface="Arial"/>
                <a:hlinkClick r:id="rId27"/>
              </a:rPr>
              <a:t>YouTube</a:t>
            </a:r>
            <a:r>
              <a:rPr lang="en-GB" sz="1250">
                <a:solidFill>
                  <a:srgbClr val="000000"/>
                </a:solidFill>
                <a:latin typeface="Arial"/>
                <a:cs typeface="Arial"/>
              </a:rPr>
              <a:t> version are also available.</a:t>
            </a:r>
          </a:p>
          <a:p>
            <a:pPr lvl="1"/>
            <a:endParaRPr lang="en-GB" sz="10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a:cs typeface="Arial"/>
              </a:rPr>
              <a:t>Update your website/social media – see templates </a:t>
            </a:r>
            <a:r>
              <a:rPr lang="en-GB" sz="1250">
                <a:solidFill>
                  <a:srgbClr val="000000"/>
                </a:solidFill>
                <a:latin typeface="Arial"/>
                <a:cs typeface="Arial"/>
                <a:hlinkClick r:id="rId28"/>
              </a:rPr>
              <a:t>here</a:t>
            </a:r>
            <a:endParaRPr lang="en-GB" sz="1250">
              <a:solidFill>
                <a:srgbClr val="000000"/>
              </a:solidFill>
              <a:latin typeface="Arial"/>
              <a:cs typeface="Arial"/>
            </a:endParaRPr>
          </a:p>
          <a:p>
            <a:pPr lvl="1"/>
            <a:endParaRPr lang="en-GB" sz="10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a:cs typeface="Arial"/>
              </a:rPr>
              <a:t>Continue to support patients who don’t have access to online services and for more urgent appointments</a:t>
            </a:r>
          </a:p>
          <a:p>
            <a:pPr lvl="1"/>
            <a:endParaRPr lang="en-GB" sz="10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a:cs typeface="Arial"/>
              </a:rPr>
              <a:t>Read the advice and guidance </a:t>
            </a:r>
            <a:r>
              <a:rPr lang="en-GB" sz="1250">
                <a:solidFill>
                  <a:srgbClr val="000000"/>
                </a:solidFill>
                <a:latin typeface="Arial"/>
                <a:cs typeface="Arial"/>
                <a:hlinkClick r:id="rId29"/>
              </a:rPr>
              <a:t>toolkit</a:t>
            </a:r>
            <a:r>
              <a:rPr lang="en-GB" sz="1250">
                <a:solidFill>
                  <a:srgbClr val="000000"/>
                </a:solidFill>
                <a:latin typeface="Arial"/>
                <a:cs typeface="Arial"/>
              </a:rPr>
              <a:t> to find out how your staff can get the most out of the NHS e-Referral Service </a:t>
            </a:r>
            <a:endParaRPr lang="en-GB" sz="1250">
              <a:solidFill>
                <a:srgbClr val="000000"/>
              </a:solidFill>
              <a:latin typeface="Arial" panose="020B0604020202020204" pitchFamily="34" charset="0"/>
              <a:cs typeface="Arial" panose="020B0604020202020204" pitchFamily="34" charset="0"/>
            </a:endParaRPr>
          </a:p>
        </p:txBody>
      </p:sp>
      <p:pic>
        <p:nvPicPr>
          <p:cNvPr id="29" name="Graphic 28" descr="Speech outline">
            <a:extLst>
              <a:ext uri="{FF2B5EF4-FFF2-40B4-BE49-F238E27FC236}">
                <a16:creationId xmlns:a16="http://schemas.microsoft.com/office/drawing/2014/main" id="{82E99928-E63F-7727-8730-EB76493C4653}"/>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4306358" y="4221034"/>
            <a:ext cx="387275" cy="387275"/>
          </a:xfrm>
          <a:prstGeom prst="rect">
            <a:avLst/>
          </a:prstGeom>
        </p:spPr>
      </p:pic>
      <p:pic>
        <p:nvPicPr>
          <p:cNvPr id="30" name="Graphic 29" descr="Play with solid fill">
            <a:extLst>
              <a:ext uri="{FF2B5EF4-FFF2-40B4-BE49-F238E27FC236}">
                <a16:creationId xmlns:a16="http://schemas.microsoft.com/office/drawing/2014/main" id="{C32FC541-B324-FA36-D7CD-15844AEF1DB5}"/>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4329789" y="4589950"/>
            <a:ext cx="384817" cy="384817"/>
          </a:xfrm>
          <a:prstGeom prst="rect">
            <a:avLst/>
          </a:prstGeom>
        </p:spPr>
      </p:pic>
      <p:pic>
        <p:nvPicPr>
          <p:cNvPr id="32" name="Graphic 31" descr="Internet with solid fill">
            <a:extLst>
              <a:ext uri="{FF2B5EF4-FFF2-40B4-BE49-F238E27FC236}">
                <a16:creationId xmlns:a16="http://schemas.microsoft.com/office/drawing/2014/main" id="{F296F6E0-4326-2D6E-7EBF-AF67518AD3FC}"/>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308816" y="5093072"/>
            <a:ext cx="387275" cy="387275"/>
          </a:xfrm>
          <a:prstGeom prst="rect">
            <a:avLst/>
          </a:prstGeom>
        </p:spPr>
      </p:pic>
      <p:pic>
        <p:nvPicPr>
          <p:cNvPr id="34" name="Graphic 33" descr="Man with cane with solid fill">
            <a:extLst>
              <a:ext uri="{FF2B5EF4-FFF2-40B4-BE49-F238E27FC236}">
                <a16:creationId xmlns:a16="http://schemas.microsoft.com/office/drawing/2014/main" id="{7791BC6F-55B0-F172-54CF-CC21823936BF}"/>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4329789" y="5517450"/>
            <a:ext cx="345488" cy="345488"/>
          </a:xfrm>
          <a:prstGeom prst="rect">
            <a:avLst/>
          </a:prstGeom>
        </p:spPr>
      </p:pic>
      <p:pic>
        <p:nvPicPr>
          <p:cNvPr id="36" name="Graphic 35" descr="List with solid fill">
            <a:extLst>
              <a:ext uri="{FF2B5EF4-FFF2-40B4-BE49-F238E27FC236}">
                <a16:creationId xmlns:a16="http://schemas.microsoft.com/office/drawing/2014/main" id="{7754FB6D-4603-AFD0-500D-FC76887BDE8E}"/>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296976" y="6044429"/>
            <a:ext cx="417630" cy="345488"/>
          </a:xfrm>
          <a:prstGeom prst="rect">
            <a:avLst/>
          </a:prstGeom>
        </p:spPr>
      </p:pic>
    </p:spTree>
    <p:extLst>
      <p:ext uri="{BB962C8B-B14F-4D97-AF65-F5344CB8AC3E}">
        <p14:creationId xmlns:p14="http://schemas.microsoft.com/office/powerpoint/2010/main" val="3812080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45ACC6D7-0B20-D80D-7DBC-D596B2C547D9}"/>
              </a:ext>
            </a:extLst>
          </p:cNvPr>
          <p:cNvSpPr>
            <a:spLocks noGrp="1"/>
          </p:cNvSpPr>
          <p:nvPr>
            <p:ph type="title"/>
          </p:nvPr>
        </p:nvSpPr>
        <p:spPr>
          <a:xfrm>
            <a:off x="257112" y="192975"/>
            <a:ext cx="8071879" cy="876396"/>
          </a:xfrm>
        </p:spPr>
        <p:txBody>
          <a:bodyPr>
            <a:noAutofit/>
          </a:bodyPr>
          <a:lstStyle/>
          <a:p>
            <a:r>
              <a:rPr lang="en-GB" sz="2800" b="1">
                <a:effectLst/>
                <a:latin typeface="Arial"/>
                <a:ea typeface="Calibri" panose="020F0502020204030204" pitchFamily="34" charset="0"/>
                <a:cs typeface="Arial"/>
              </a:rPr>
              <a:t>Version Cont</a:t>
            </a:r>
            <a:r>
              <a:rPr lang="en-GB" sz="2800" b="1">
                <a:latin typeface="Arial"/>
                <a:ea typeface="Calibri" panose="020F0502020204030204" pitchFamily="34" charset="0"/>
                <a:cs typeface="Arial"/>
              </a:rPr>
              <a:t>rol</a:t>
            </a:r>
            <a:endParaRPr lang="en-GB" sz="2800" b="1">
              <a:effectLst/>
              <a:latin typeface="Arial"/>
              <a:ea typeface="Calibri" panose="020F0502020204030204" pitchFamily="34" charset="0"/>
              <a:cs typeface="Arial"/>
            </a:endParaRPr>
          </a:p>
        </p:txBody>
      </p:sp>
      <p:graphicFrame>
        <p:nvGraphicFramePr>
          <p:cNvPr id="2" name="Table 3">
            <a:extLst>
              <a:ext uri="{FF2B5EF4-FFF2-40B4-BE49-F238E27FC236}">
                <a16:creationId xmlns:a16="http://schemas.microsoft.com/office/drawing/2014/main" id="{A62829B3-7A4C-F088-94E8-00E929CEFDFF}"/>
              </a:ext>
            </a:extLst>
          </p:cNvPr>
          <p:cNvGraphicFramePr>
            <a:graphicFrameLocks noGrp="1"/>
          </p:cNvGraphicFramePr>
          <p:nvPr>
            <p:extLst>
              <p:ext uri="{D42A27DB-BD31-4B8C-83A1-F6EECF244321}">
                <p14:modId xmlns:p14="http://schemas.microsoft.com/office/powerpoint/2010/main" val="2212569068"/>
              </p:ext>
            </p:extLst>
          </p:nvPr>
        </p:nvGraphicFramePr>
        <p:xfrm>
          <a:off x="399143" y="1346683"/>
          <a:ext cx="10948126" cy="2788920"/>
        </p:xfrm>
        <a:graphic>
          <a:graphicData uri="http://schemas.openxmlformats.org/drawingml/2006/table">
            <a:tbl>
              <a:tblPr firstCol="1" bandRow="1">
                <a:tableStyleId>{69012ECD-51FC-41F1-AA8D-1B2483CD663E}</a:tableStyleId>
              </a:tblPr>
              <a:tblGrid>
                <a:gridCol w="4064000">
                  <a:extLst>
                    <a:ext uri="{9D8B030D-6E8A-4147-A177-3AD203B41FA5}">
                      <a16:colId xmlns:a16="http://schemas.microsoft.com/office/drawing/2014/main" val="2067659837"/>
                    </a:ext>
                  </a:extLst>
                </a:gridCol>
                <a:gridCol w="6884126">
                  <a:extLst>
                    <a:ext uri="{9D8B030D-6E8A-4147-A177-3AD203B41FA5}">
                      <a16:colId xmlns:a16="http://schemas.microsoft.com/office/drawing/2014/main" val="125891129"/>
                    </a:ext>
                  </a:extLst>
                </a:gridCol>
              </a:tblGrid>
              <a:tr h="370840">
                <a:tc>
                  <a:txBody>
                    <a:bodyPr/>
                    <a:lstStyle/>
                    <a:p>
                      <a:r>
                        <a:rPr lang="en-GB" sz="1400">
                          <a:latin typeface="Arial"/>
                          <a:cs typeface="Arial"/>
                        </a:rPr>
                        <a:t>Document title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r>
                        <a:rPr lang="en-GB" sz="1400">
                          <a:latin typeface="Arial"/>
                          <a:cs typeface="Arial"/>
                        </a:rPr>
                        <a:t>Using the NHS App: Guidance and training materials for GP practices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4242285571"/>
                  </a:ext>
                </a:extLst>
              </a:tr>
              <a:tr h="370840">
                <a:tc>
                  <a:txBody>
                    <a:bodyPr/>
                    <a:lstStyle/>
                    <a:p>
                      <a:r>
                        <a:rPr lang="en-GB" sz="1400">
                          <a:latin typeface="Arial"/>
                          <a:cs typeface="Arial"/>
                        </a:rPr>
                        <a:t>Version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r>
                        <a:rPr lang="en-GB" sz="1400">
                          <a:latin typeface="Arial"/>
                          <a:cs typeface="Arial"/>
                        </a:rPr>
                        <a:t>1.2</a:t>
                      </a:r>
                    </a:p>
                    <a:p>
                      <a:endParaRPr lang="en-GB" sz="1400">
                        <a:latin typeface="Arial" panose="020B0604020202020204" pitchFamily="34" charset="0"/>
                        <a:cs typeface="Arial" panose="020B0604020202020204" pitchFamily="34" charset="0"/>
                      </a:endParaRPr>
                    </a:p>
                    <a:p>
                      <a:r>
                        <a:rPr lang="en-GB" sz="1400" b="1">
                          <a:latin typeface="Arial"/>
                          <a:cs typeface="Arial"/>
                        </a:rPr>
                        <a:t>Note: Updated versions will be uploaded to the </a:t>
                      </a:r>
                      <a:r>
                        <a:rPr lang="en-GB" sz="1400" b="1" err="1">
                          <a:latin typeface="Arial"/>
                          <a:cs typeface="Arial"/>
                        </a:rPr>
                        <a:t>FutureNHS</a:t>
                      </a:r>
                      <a:r>
                        <a:rPr lang="en-GB" sz="1400" b="1">
                          <a:latin typeface="Arial"/>
                          <a:cs typeface="Arial"/>
                        </a:rPr>
                        <a:t> platform. </a:t>
                      </a:r>
                    </a:p>
                    <a:p>
                      <a:pPr lvl="0">
                        <a:buNone/>
                      </a:pPr>
                      <a:r>
                        <a:rPr lang="en-GB" sz="1400" b="1">
                          <a:latin typeface="Arial"/>
                          <a:cs typeface="Arial"/>
                        </a:rPr>
                        <a:t>Please regularly visit this </a:t>
                      </a:r>
                      <a:r>
                        <a:rPr lang="en-GB" sz="1400" b="1">
                          <a:latin typeface="Arial"/>
                          <a:cs typeface="Arial"/>
                          <a:hlinkClick r:id="rId2"/>
                        </a:rPr>
                        <a:t>link</a:t>
                      </a:r>
                      <a:r>
                        <a:rPr lang="en-GB" sz="1400" b="1">
                          <a:latin typeface="Arial"/>
                          <a:cs typeface="Arial"/>
                        </a:rPr>
                        <a:t> to check you are using the most updated version of this pack.</a:t>
                      </a:r>
                      <a:endParaRPr lang="en-GB"/>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830863348"/>
                  </a:ext>
                </a:extLst>
              </a:tr>
              <a:tr h="370840">
                <a:tc>
                  <a:txBody>
                    <a:bodyPr/>
                    <a:lstStyle/>
                    <a:p>
                      <a:r>
                        <a:rPr lang="en-GB" sz="1400">
                          <a:latin typeface="Arial"/>
                          <a:cs typeface="Arial"/>
                        </a:rPr>
                        <a:t>Author</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r>
                        <a:rPr lang="en-GB" sz="1400" dirty="0">
                          <a:latin typeface="Arial"/>
                          <a:cs typeface="Arial"/>
                        </a:rPr>
                        <a:t>Tara Bush – Programme Manager, Digital Transformation – Primary Care (London Region), NHS England</a:t>
                      </a:r>
                      <a:endParaRPr lang="en-GB"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298487082"/>
                  </a:ext>
                </a:extLst>
              </a:tr>
              <a:tr h="370840">
                <a:tc>
                  <a:txBody>
                    <a:bodyPr/>
                    <a:lstStyle/>
                    <a:p>
                      <a:r>
                        <a:rPr lang="en-GB" sz="1400">
                          <a:latin typeface="Arial"/>
                          <a:cs typeface="Arial"/>
                        </a:rPr>
                        <a:t>Date published</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r>
                        <a:rPr lang="en-GB" sz="1400">
                          <a:latin typeface="Arial"/>
                          <a:cs typeface="Arial"/>
                        </a:rPr>
                        <a:t>18</a:t>
                      </a:r>
                      <a:r>
                        <a:rPr lang="en-GB" sz="1400" baseline="30000">
                          <a:latin typeface="Arial"/>
                          <a:cs typeface="Arial"/>
                        </a:rPr>
                        <a:t>th</a:t>
                      </a:r>
                      <a:r>
                        <a:rPr lang="en-GB" sz="1400">
                          <a:latin typeface="Arial"/>
                          <a:cs typeface="Arial"/>
                        </a:rPr>
                        <a:t> October 2023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4177007525"/>
                  </a:ext>
                </a:extLst>
              </a:tr>
              <a:tr h="370840">
                <a:tc>
                  <a:txBody>
                    <a:bodyPr/>
                    <a:lstStyle/>
                    <a:p>
                      <a:r>
                        <a:rPr lang="en-GB" sz="1400">
                          <a:latin typeface="Arial"/>
                          <a:cs typeface="Arial"/>
                        </a:rPr>
                        <a:t>Last updated</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400" baseline="0" dirty="0">
                          <a:latin typeface="Arial"/>
                          <a:cs typeface="Arial"/>
                        </a:rPr>
                        <a:t>17</a:t>
                      </a:r>
                      <a:r>
                        <a:rPr lang="en-GB" sz="1400" baseline="30000" dirty="0">
                          <a:latin typeface="Arial"/>
                          <a:cs typeface="Arial"/>
                        </a:rPr>
                        <a:t>th</a:t>
                      </a:r>
                      <a:r>
                        <a:rPr lang="en-GB" sz="1400" dirty="0">
                          <a:latin typeface="Arial"/>
                          <a:cs typeface="Arial"/>
                        </a:rPr>
                        <a:t> January 2024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371168406"/>
                  </a:ext>
                </a:extLst>
              </a:tr>
            </a:tbl>
          </a:graphicData>
        </a:graphic>
      </p:graphicFrame>
      <p:sp>
        <p:nvSpPr>
          <p:cNvPr id="4" name="TextBox 3">
            <a:extLst>
              <a:ext uri="{FF2B5EF4-FFF2-40B4-BE49-F238E27FC236}">
                <a16:creationId xmlns:a16="http://schemas.microsoft.com/office/drawing/2014/main" id="{F6584E37-1346-252B-DD02-FE6774A2B4AF}"/>
              </a:ext>
            </a:extLst>
          </p:cNvPr>
          <p:cNvSpPr txBox="1"/>
          <p:nvPr/>
        </p:nvSpPr>
        <p:spPr>
          <a:xfrm>
            <a:off x="312862" y="5624542"/>
            <a:ext cx="9183899"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Should you have any queries relating to this document, please contact </a:t>
            </a:r>
            <a:r>
              <a:rPr lang="en-GB" sz="1400">
                <a:latin typeface="Arial" panose="020B0604020202020204" pitchFamily="34" charset="0"/>
                <a:cs typeface="Arial" panose="020B0604020202020204" pitchFamily="34" charset="0"/>
                <a:hlinkClick r:id="rId3"/>
              </a:rPr>
              <a:t>england.londondtt@nhs.net</a:t>
            </a:r>
            <a:r>
              <a:rPr lang="en-GB" sz="1400">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2B3DE803-7999-FE5A-BD20-A425CB8CCE2C}"/>
              </a:ext>
            </a:extLst>
          </p:cNvPr>
          <p:cNvSpPr txBox="1"/>
          <p:nvPr/>
        </p:nvSpPr>
        <p:spPr>
          <a:xfrm>
            <a:off x="322426" y="4477650"/>
            <a:ext cx="11379839" cy="738664"/>
          </a:xfrm>
          <a:prstGeom prst="rect">
            <a:avLst/>
          </a:prstGeom>
          <a:noFill/>
        </p:spPr>
        <p:txBody>
          <a:bodyPr wrap="square" lIns="91440" tIns="45720" rIns="91440" bIns="45720" rtlCol="0" anchor="t">
            <a:spAutoFit/>
          </a:bodyPr>
          <a:lstStyle/>
          <a:p>
            <a:r>
              <a:rPr lang="en-GB" sz="1400" b="1" dirty="0">
                <a:solidFill>
                  <a:srgbClr val="C00000"/>
                </a:solidFill>
                <a:effectLst/>
                <a:latin typeface="Arial"/>
                <a:ea typeface="Calibri" panose="020F0502020204030204" pitchFamily="34" charset="0"/>
                <a:cs typeface="Arial"/>
              </a:rPr>
              <a:t>Please note: </a:t>
            </a:r>
            <a:r>
              <a:rPr lang="en-GB" sz="1400" dirty="0">
                <a:solidFill>
                  <a:srgbClr val="C00000"/>
                </a:solidFill>
                <a:latin typeface="Arial"/>
                <a:ea typeface="Calibri" panose="020F0502020204030204" pitchFamily="34" charset="0"/>
                <a:cs typeface="Arial"/>
              </a:rPr>
              <a:t>The screenshots and descriptions in this document have been updated to reflect the redesign of the NHS App in Dec 2023. </a:t>
            </a:r>
            <a:endParaRPr lang="en-GB" sz="1400" dirty="0">
              <a:solidFill>
                <a:srgbClr val="C00000"/>
              </a:solidFill>
              <a:latin typeface="Calibri"/>
              <a:ea typeface="Calibri" panose="020F0502020204030204" pitchFamily="34" charset="0"/>
              <a:cs typeface="Calibri"/>
            </a:endParaRPr>
          </a:p>
          <a:p>
            <a:r>
              <a:rPr lang="en-GB" sz="1400" dirty="0">
                <a:solidFill>
                  <a:srgbClr val="C00000"/>
                </a:solidFill>
                <a:effectLst/>
                <a:latin typeface="Arial"/>
                <a:ea typeface="Calibri" panose="020F0502020204030204" pitchFamily="34" charset="0"/>
                <a:cs typeface="Arial"/>
              </a:rPr>
              <a:t>It is important to note that some services may have moved within the NHS App, but all the services patients need will still be available. </a:t>
            </a:r>
            <a:endParaRPr lang="en-GB" sz="1400" dirty="0">
              <a:solidFill>
                <a:srgbClr val="C00000"/>
              </a:solidFill>
              <a:latin typeface="Calibri"/>
              <a:ea typeface="Calibri" panose="020F0502020204030204" pitchFamily="34" charset="0"/>
              <a:cs typeface="Calibri"/>
            </a:endParaRPr>
          </a:p>
          <a:p>
            <a:r>
              <a:rPr lang="en-GB" sz="1400" dirty="0">
                <a:solidFill>
                  <a:srgbClr val="C00000"/>
                </a:solidFill>
                <a:latin typeface="Arial"/>
                <a:ea typeface="Calibri" panose="020F0502020204030204" pitchFamily="34" charset="0"/>
                <a:cs typeface="Arial"/>
              </a:rPr>
              <a:t>This</a:t>
            </a:r>
            <a:r>
              <a:rPr lang="en-GB" sz="1400" dirty="0">
                <a:solidFill>
                  <a:srgbClr val="C00000"/>
                </a:solidFill>
                <a:effectLst/>
                <a:latin typeface="Arial"/>
                <a:ea typeface="Calibri" panose="020F0502020204030204" pitchFamily="34" charset="0"/>
                <a:cs typeface="Arial"/>
              </a:rPr>
              <a:t> </a:t>
            </a:r>
            <a:r>
              <a:rPr lang="en-GB" sz="1400" dirty="0">
                <a:solidFill>
                  <a:srgbClr val="C00000"/>
                </a:solidFill>
                <a:latin typeface="Arial"/>
                <a:ea typeface="Calibri" panose="020F0502020204030204" pitchFamily="34" charset="0"/>
                <a:cs typeface="Arial"/>
              </a:rPr>
              <a:t>pack currently signposts to existing national and local resources which are yet to be updated to reflect changes in the design of the App. </a:t>
            </a:r>
            <a:endParaRPr lang="en-GB" sz="1400" dirty="0">
              <a:solidFill>
                <a:srgbClr val="C00000"/>
              </a:solidFill>
              <a:cs typeface="Calibri"/>
            </a:endParaRPr>
          </a:p>
        </p:txBody>
      </p:sp>
      <p:pic>
        <p:nvPicPr>
          <p:cNvPr id="6" name="Picture 5" descr="A qr code with dots&#10;&#10;Description automatically generated">
            <a:extLst>
              <a:ext uri="{FF2B5EF4-FFF2-40B4-BE49-F238E27FC236}">
                <a16:creationId xmlns:a16="http://schemas.microsoft.com/office/drawing/2014/main" id="{F91C65AF-AF0D-9926-B044-3E723C69BC53}"/>
              </a:ext>
            </a:extLst>
          </p:cNvPr>
          <p:cNvPicPr>
            <a:picLocks noChangeAspect="1"/>
          </p:cNvPicPr>
          <p:nvPr/>
        </p:nvPicPr>
        <p:blipFill>
          <a:blip r:embed="rId4"/>
          <a:stretch>
            <a:fillRect/>
          </a:stretch>
        </p:blipFill>
        <p:spPr>
          <a:xfrm>
            <a:off x="10427408" y="5297095"/>
            <a:ext cx="1302645" cy="1270448"/>
          </a:xfrm>
          <a:prstGeom prst="rect">
            <a:avLst/>
          </a:prstGeom>
        </p:spPr>
      </p:pic>
    </p:spTree>
    <p:extLst>
      <p:ext uri="{BB962C8B-B14F-4D97-AF65-F5344CB8AC3E}">
        <p14:creationId xmlns:p14="http://schemas.microsoft.com/office/powerpoint/2010/main" val="3747824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619760" cy="876396"/>
          </a:xfrm>
        </p:spPr>
        <p:txBody>
          <a:bodyPr>
            <a:noAutofit/>
          </a:bodyPr>
          <a:lstStyle/>
          <a:p>
            <a:r>
              <a:rPr lang="en-GB" sz="2600" b="1">
                <a:latin typeface="Arial"/>
                <a:ea typeface="Calibri" panose="020F0502020204030204" pitchFamily="34" charset="0"/>
                <a:cs typeface="Arial"/>
              </a:rPr>
              <a:t>Manage hospital and other appointments</a:t>
            </a:r>
          </a:p>
        </p:txBody>
      </p:sp>
      <p:pic>
        <p:nvPicPr>
          <p:cNvPr id="2" name="Graphic 1" descr="Home with solid fill">
            <a:hlinkClick r:id="rId3" action="ppaction://hlinksldjump"/>
            <a:extLst>
              <a:ext uri="{FF2B5EF4-FFF2-40B4-BE49-F238E27FC236}">
                <a16:creationId xmlns:a16="http://schemas.microsoft.com/office/drawing/2014/main" id="{130E5F3F-FCE4-7582-4A8D-2E13F8B988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4166" y="6020119"/>
            <a:ext cx="761999" cy="761999"/>
          </a:xfrm>
          <a:prstGeom prst="rect">
            <a:avLst/>
          </a:prstGeom>
        </p:spPr>
      </p:pic>
      <p:sp>
        <p:nvSpPr>
          <p:cNvPr id="7" name="TextBox 6">
            <a:extLst>
              <a:ext uri="{FF2B5EF4-FFF2-40B4-BE49-F238E27FC236}">
                <a16:creationId xmlns:a16="http://schemas.microsoft.com/office/drawing/2014/main" id="{9C805297-F34C-D8D7-268E-32A4E8DF6371}"/>
              </a:ext>
            </a:extLst>
          </p:cNvPr>
          <p:cNvSpPr txBox="1"/>
          <p:nvPr/>
        </p:nvSpPr>
        <p:spPr>
          <a:xfrm>
            <a:off x="257112" y="1065278"/>
            <a:ext cx="11660910" cy="692497"/>
          </a:xfrm>
          <a:prstGeom prst="rect">
            <a:avLst/>
          </a:prstGeom>
          <a:noFill/>
        </p:spPr>
        <p:txBody>
          <a:bodyPr wrap="square">
            <a:spAutoFit/>
          </a:bodyPr>
          <a:lstStyle/>
          <a:p>
            <a:pPr marL="171450" indent="-171450">
              <a:buFont typeface="Arial" panose="020B0604020202020204" pitchFamily="34" charset="0"/>
              <a:buChar char="•"/>
            </a:pPr>
            <a:r>
              <a:rPr lang="en-GB" sz="1300">
                <a:solidFill>
                  <a:srgbClr val="000000"/>
                </a:solidFill>
                <a:latin typeface="Arial" panose="020B0604020202020204" pitchFamily="34" charset="0"/>
                <a:cs typeface="Arial" panose="020B0604020202020204" pitchFamily="34" charset="0"/>
              </a:rPr>
              <a:t>This </a:t>
            </a:r>
            <a:r>
              <a:rPr lang="en-GB" sz="1300">
                <a:solidFill>
                  <a:srgbClr val="000000"/>
                </a:solidFill>
                <a:latin typeface="Arial" panose="020B0604020202020204" pitchFamily="34" charset="0"/>
                <a:cs typeface="Arial" panose="020B0604020202020204" pitchFamily="34" charset="0"/>
                <a:hlinkClick r:id="rId6"/>
              </a:rPr>
              <a:t>service</a:t>
            </a:r>
            <a:r>
              <a:rPr lang="en-GB" sz="1300">
                <a:solidFill>
                  <a:srgbClr val="000000"/>
                </a:solidFill>
                <a:latin typeface="Arial" panose="020B0604020202020204" pitchFamily="34" charset="0"/>
                <a:cs typeface="Arial" panose="020B0604020202020204" pitchFamily="34" charset="0"/>
              </a:rPr>
              <a:t> delivers functionality to allow patients to access and manage secondary care appointments and referrals through the NHS App. It works by surfacing information from Patient Engagement Portals (PEPs) at a Trust into the NHS App. This means that patients will be able to see all their appointments in one place on the NHS App, regardless of the Trust or PEP provider. Find out more </a:t>
            </a:r>
            <a:r>
              <a:rPr lang="en-GB" sz="1300">
                <a:solidFill>
                  <a:srgbClr val="000000"/>
                </a:solidFill>
                <a:latin typeface="Arial" panose="020B0604020202020204" pitchFamily="34" charset="0"/>
                <a:cs typeface="Arial" panose="020B0604020202020204" pitchFamily="34" charset="0"/>
                <a:hlinkClick r:id="rId7"/>
              </a:rPr>
              <a:t>here</a:t>
            </a:r>
            <a:r>
              <a:rPr lang="en-GB" sz="1300">
                <a:solidFill>
                  <a:srgbClr val="000000"/>
                </a:solidFill>
                <a:latin typeface="Arial" panose="020B0604020202020204" pitchFamily="34" charset="0"/>
                <a:cs typeface="Arial" panose="020B0604020202020204" pitchFamily="34" charset="0"/>
              </a:rPr>
              <a:t>.</a:t>
            </a:r>
          </a:p>
        </p:txBody>
      </p:sp>
      <p:sp>
        <p:nvSpPr>
          <p:cNvPr id="8" name="Rectangle: Folded Corner 7">
            <a:extLst>
              <a:ext uri="{FF2B5EF4-FFF2-40B4-BE49-F238E27FC236}">
                <a16:creationId xmlns:a16="http://schemas.microsoft.com/office/drawing/2014/main" id="{1A932DA0-356B-E071-7341-20B9F4771AD6}"/>
              </a:ext>
            </a:extLst>
          </p:cNvPr>
          <p:cNvSpPr>
            <a:spLocks/>
          </p:cNvSpPr>
          <p:nvPr/>
        </p:nvSpPr>
        <p:spPr>
          <a:xfrm>
            <a:off x="446642" y="1855402"/>
            <a:ext cx="5829980" cy="2658941"/>
          </a:xfrm>
          <a:prstGeom prst="foldedCorner">
            <a:avLst>
              <a:gd name="adj" fmla="val 1351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How it works</a:t>
            </a:r>
            <a:br>
              <a:rPr lang="en-GB" sz="1400" b="1" i="0">
                <a:solidFill>
                  <a:srgbClr val="0070C0"/>
                </a:solidFill>
                <a:effectLst/>
                <a:latin typeface="Arial" panose="020B0604020202020204" pitchFamily="34" charset="0"/>
                <a:cs typeface="Arial" panose="020B0604020202020204" pitchFamily="34" charset="0"/>
              </a:rPr>
            </a:br>
            <a:endParaRPr lang="en-GB" sz="800">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Patients can access this service by clicking on ‘Your health’ &gt; ‘Upcoming and past appointments’ &gt; ‘Hospital referrals and appointments’. Patients can take any action needed or view more details by selecting the relevant link next to the referral or appointment. </a:t>
            </a:r>
            <a:r>
              <a:rPr lang="en-GB" sz="1250">
                <a:solidFill>
                  <a:srgbClr val="000000"/>
                </a:solidFill>
                <a:latin typeface="Arial" panose="020B0604020202020204" pitchFamily="34" charset="0"/>
              </a:rPr>
              <a:t>All GP practices associated with a participating acute trust will have the following </a:t>
            </a:r>
            <a:r>
              <a:rPr lang="en-GB" sz="1250">
                <a:solidFill>
                  <a:srgbClr val="333333"/>
                </a:solidFill>
                <a:latin typeface="Arial" panose="020B0604020202020204" pitchFamily="34" charset="0"/>
                <a:hlinkClick r:id="rId8"/>
              </a:rPr>
              <a:t>features activated</a:t>
            </a:r>
            <a:r>
              <a:rPr lang="en-GB" sz="1250">
                <a:solidFill>
                  <a:srgbClr val="000000"/>
                </a:solidFill>
                <a:latin typeface="Arial" panose="020B0604020202020204" pitchFamily="34" charset="0"/>
              </a:rPr>
              <a:t>:</a:t>
            </a:r>
          </a:p>
        </p:txBody>
      </p:sp>
      <p:sp>
        <p:nvSpPr>
          <p:cNvPr id="9" name="Speech Bubble: Rectangle 8">
            <a:extLst>
              <a:ext uri="{FF2B5EF4-FFF2-40B4-BE49-F238E27FC236}">
                <a16:creationId xmlns:a16="http://schemas.microsoft.com/office/drawing/2014/main" id="{9CA3B56F-B70B-7619-5187-E65C5BAE179C}"/>
              </a:ext>
            </a:extLst>
          </p:cNvPr>
          <p:cNvSpPr/>
          <p:nvPr/>
        </p:nvSpPr>
        <p:spPr>
          <a:xfrm>
            <a:off x="5036601" y="4648989"/>
            <a:ext cx="3834863" cy="1996621"/>
          </a:xfrm>
          <a:prstGeom prst="wedgeRectCallout">
            <a:avLst>
              <a:gd name="adj1" fmla="val -56461"/>
              <a:gd name="adj2" fmla="val 1817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6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GP practices do not have control over the integration with hospital-based services. Patients can still use the PEP directly if this functionality isn’t available within the App.</a:t>
            </a:r>
          </a:p>
          <a:p>
            <a:pPr lvl="1"/>
            <a:endParaRPr lang="en-GB" sz="9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Patients can check information from hospital appointments they’ve already attended once this is sent to the GP practice - in the ‘document’ section of their online GP record</a:t>
            </a:r>
          </a:p>
        </p:txBody>
      </p:sp>
      <p:sp>
        <p:nvSpPr>
          <p:cNvPr id="10" name="Rectangle: Single Corner Rounded 9">
            <a:extLst>
              <a:ext uri="{FF2B5EF4-FFF2-40B4-BE49-F238E27FC236}">
                <a16:creationId xmlns:a16="http://schemas.microsoft.com/office/drawing/2014/main" id="{5D1F5E14-E9FE-6CB5-7CF7-2E812891A6EA}"/>
              </a:ext>
            </a:extLst>
          </p:cNvPr>
          <p:cNvSpPr/>
          <p:nvPr/>
        </p:nvSpPr>
        <p:spPr>
          <a:xfrm>
            <a:off x="5042009" y="4626128"/>
            <a:ext cx="3829455" cy="267543"/>
          </a:xfrm>
          <a:prstGeom prst="round1Rect">
            <a:avLst/>
          </a:prstGeom>
          <a:solidFill>
            <a:srgbClr val="C00000"/>
          </a:solidFill>
          <a:ln w="12700" cap="flat" cmpd="sng" algn="ctr">
            <a:noFill/>
            <a:prstDash val="solid"/>
            <a:miter lim="800000"/>
          </a:ln>
          <a:effectLst/>
        </p:spPr>
        <p:txBody>
          <a:bodyPr rtlCol="0" anchor="ctr"/>
          <a:lstStyle/>
          <a:p>
            <a:pPr marL="36000" marR="0" lvl="0" indent="0" defTabSz="91440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What your practice needs to know</a:t>
            </a:r>
            <a:endParaRPr kumimoji="0" lang="en-GB" sz="13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Graphic 11" descr="Online Network outline">
            <a:extLst>
              <a:ext uri="{FF2B5EF4-FFF2-40B4-BE49-F238E27FC236}">
                <a16:creationId xmlns:a16="http://schemas.microsoft.com/office/drawing/2014/main" id="{4FD3F048-12BF-B178-EAD9-7D8B99AB67B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87840" y="4984386"/>
            <a:ext cx="387275" cy="387275"/>
          </a:xfrm>
          <a:prstGeom prst="rect">
            <a:avLst/>
          </a:prstGeom>
        </p:spPr>
      </p:pic>
      <p:pic>
        <p:nvPicPr>
          <p:cNvPr id="21" name="Graphic 20" descr="Folder Search outline">
            <a:extLst>
              <a:ext uri="{FF2B5EF4-FFF2-40B4-BE49-F238E27FC236}">
                <a16:creationId xmlns:a16="http://schemas.microsoft.com/office/drawing/2014/main" id="{63A18909-D1B3-1DB8-057D-309BA44950D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87840" y="5968973"/>
            <a:ext cx="387275" cy="387275"/>
          </a:xfrm>
          <a:prstGeom prst="rect">
            <a:avLst/>
          </a:prstGeom>
        </p:spPr>
      </p:pic>
      <p:pic>
        <p:nvPicPr>
          <p:cNvPr id="27" name="Graphic 26" descr="Eye with solid fill">
            <a:extLst>
              <a:ext uri="{FF2B5EF4-FFF2-40B4-BE49-F238E27FC236}">
                <a16:creationId xmlns:a16="http://schemas.microsoft.com/office/drawing/2014/main" id="{2F90FA3D-08AC-8F19-D1DC-C9534FE294A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6865" y="2256784"/>
            <a:ext cx="414432" cy="414432"/>
          </a:xfrm>
          <a:prstGeom prst="rect">
            <a:avLst/>
          </a:prstGeom>
        </p:spPr>
      </p:pic>
      <p:pic>
        <p:nvPicPr>
          <p:cNvPr id="4" name="Picture 3">
            <a:extLst>
              <a:ext uri="{FF2B5EF4-FFF2-40B4-BE49-F238E27FC236}">
                <a16:creationId xmlns:a16="http://schemas.microsoft.com/office/drawing/2014/main" id="{C92F8303-6BEF-278F-D00C-2F4C791D468A}"/>
              </a:ext>
            </a:extLst>
          </p:cNvPr>
          <p:cNvPicPr>
            <a:picLocks noChangeAspect="1"/>
          </p:cNvPicPr>
          <p:nvPr/>
        </p:nvPicPr>
        <p:blipFill>
          <a:blip r:embed="rId15">
            <a:clrChange>
              <a:clrFrom>
                <a:srgbClr val="F6F8F8"/>
              </a:clrFrom>
              <a:clrTo>
                <a:srgbClr val="F6F8F8">
                  <a:alpha val="0"/>
                </a:srgbClr>
              </a:clrTo>
            </a:clrChange>
          </a:blip>
          <a:stretch>
            <a:fillRect/>
          </a:stretch>
        </p:blipFill>
        <p:spPr>
          <a:xfrm>
            <a:off x="486866" y="4611970"/>
            <a:ext cx="4323590" cy="1769869"/>
          </a:xfrm>
          <a:prstGeom prst="rect">
            <a:avLst/>
          </a:prstGeom>
        </p:spPr>
      </p:pic>
      <p:sp>
        <p:nvSpPr>
          <p:cNvPr id="5" name="TextBox 4">
            <a:extLst>
              <a:ext uri="{FF2B5EF4-FFF2-40B4-BE49-F238E27FC236}">
                <a16:creationId xmlns:a16="http://schemas.microsoft.com/office/drawing/2014/main" id="{6EF658A5-FBA9-7CBE-C713-4119CED4DEE2}"/>
              </a:ext>
            </a:extLst>
          </p:cNvPr>
          <p:cNvSpPr txBox="1"/>
          <p:nvPr/>
        </p:nvSpPr>
        <p:spPr>
          <a:xfrm>
            <a:off x="446641" y="3233272"/>
            <a:ext cx="6037286" cy="1438855"/>
          </a:xfrm>
          <a:prstGeom prst="rect">
            <a:avLst/>
          </a:prstGeom>
          <a:noFill/>
        </p:spPr>
        <p:txBody>
          <a:bodyPr wrap="square" numCol="2">
            <a:spAutoFit/>
          </a:bodyPr>
          <a:lstStyle/>
          <a:p>
            <a:pPr marL="742950" lvl="1" indent="-285750">
              <a:buFont typeface="Arial" panose="020B0604020202020204" pitchFamily="34" charset="0"/>
              <a:buChar char="•"/>
            </a:pPr>
            <a:r>
              <a:rPr lang="en-GB" sz="1250">
                <a:solidFill>
                  <a:srgbClr val="000000"/>
                </a:solidFill>
                <a:latin typeface="Arial" panose="020B0604020202020204" pitchFamily="34" charset="0"/>
              </a:rPr>
              <a:t>all referrals and future hospital appointments in one place</a:t>
            </a:r>
          </a:p>
          <a:p>
            <a:pPr marL="742950" lvl="1" indent="-285750">
              <a:buFont typeface="Arial" panose="020B0604020202020204" pitchFamily="34" charset="0"/>
              <a:buChar char="•"/>
            </a:pPr>
            <a:r>
              <a:rPr lang="en-GB" sz="1250">
                <a:solidFill>
                  <a:srgbClr val="000000"/>
                </a:solidFill>
                <a:latin typeface="Arial" panose="020B0604020202020204" pitchFamily="34" charset="0"/>
              </a:rPr>
              <a:t>see a single point of contact for each appointment</a:t>
            </a:r>
          </a:p>
          <a:p>
            <a:pPr marL="742950" lvl="1" indent="-285750">
              <a:buFont typeface="Arial" panose="020B0604020202020204" pitchFamily="34" charset="0"/>
              <a:buChar char="•"/>
            </a:pPr>
            <a:r>
              <a:rPr lang="en-GB" sz="1250">
                <a:solidFill>
                  <a:srgbClr val="000000"/>
                </a:solidFill>
                <a:latin typeface="Arial" panose="020B0604020202020204" pitchFamily="34" charset="0"/>
              </a:rPr>
              <a:t>access supporting information</a:t>
            </a:r>
          </a:p>
          <a:p>
            <a:pPr marL="742950" lvl="1" indent="-285750">
              <a:buFont typeface="Arial" panose="020B0604020202020204" pitchFamily="34" charset="0"/>
              <a:buChar char="•"/>
            </a:pPr>
            <a:r>
              <a:rPr lang="en-GB" sz="1250">
                <a:solidFill>
                  <a:srgbClr val="000000"/>
                </a:solidFill>
                <a:latin typeface="Arial" panose="020B0604020202020204" pitchFamily="34" charset="0"/>
              </a:rPr>
              <a:t>notifications and messaging</a:t>
            </a:r>
          </a:p>
          <a:p>
            <a:pPr lvl="1"/>
            <a:endParaRPr lang="en-GB" sz="1250">
              <a:solidFill>
                <a:srgbClr val="000000"/>
              </a:solidFill>
              <a:latin typeface="Arial" panose="020B0604020202020204" pitchFamily="34" charset="0"/>
            </a:endParaRPr>
          </a:p>
          <a:p>
            <a:pPr marL="742950" lvl="1" indent="-285750">
              <a:buFont typeface="Arial" panose="020B0604020202020204" pitchFamily="34" charset="0"/>
              <a:buChar char="•"/>
            </a:pPr>
            <a:r>
              <a:rPr lang="en-GB" sz="1250">
                <a:solidFill>
                  <a:srgbClr val="000000"/>
                </a:solidFill>
                <a:latin typeface="Arial" panose="020B0604020202020204" pitchFamily="34" charset="0"/>
              </a:rPr>
              <a:t>book, change or cancel hospital appointments</a:t>
            </a:r>
          </a:p>
          <a:p>
            <a:pPr marL="742950" lvl="1" indent="-285750">
              <a:buFont typeface="Arial" panose="020B0604020202020204" pitchFamily="34" charset="0"/>
              <a:buChar char="•"/>
            </a:pPr>
            <a:r>
              <a:rPr lang="en-GB" sz="1250">
                <a:solidFill>
                  <a:srgbClr val="000000"/>
                </a:solidFill>
                <a:latin typeface="Arial" panose="020B0604020202020204" pitchFamily="34" charset="0"/>
              </a:rPr>
              <a:t>documents</a:t>
            </a:r>
          </a:p>
          <a:p>
            <a:pPr marL="742950" lvl="1" indent="-285750">
              <a:buFont typeface="Arial" panose="020B0604020202020204" pitchFamily="34" charset="0"/>
              <a:buChar char="•"/>
            </a:pPr>
            <a:r>
              <a:rPr lang="en-GB" sz="1250">
                <a:solidFill>
                  <a:srgbClr val="000000"/>
                </a:solidFill>
                <a:latin typeface="Arial" panose="020B0604020202020204" pitchFamily="34" charset="0"/>
              </a:rPr>
              <a:t>questionnaires</a:t>
            </a:r>
          </a:p>
          <a:p>
            <a:pPr marL="742950" lvl="1" indent="-285750">
              <a:buFont typeface="Arial" panose="020B0604020202020204" pitchFamily="34" charset="0"/>
              <a:buChar char="•"/>
            </a:pPr>
            <a:r>
              <a:rPr lang="en-GB" sz="1250">
                <a:solidFill>
                  <a:srgbClr val="000000"/>
                </a:solidFill>
                <a:latin typeface="Arial" panose="020B0604020202020204" pitchFamily="34" charset="0"/>
              </a:rPr>
              <a:t>paperless preferences</a:t>
            </a:r>
          </a:p>
          <a:p>
            <a:pPr marL="742950" lvl="1" indent="-285750">
              <a:buFont typeface="Arial" panose="020B0604020202020204" pitchFamily="34" charset="0"/>
              <a:buChar char="•"/>
            </a:pPr>
            <a:endParaRPr lang="en-GB" sz="1250">
              <a:solidFill>
                <a:srgbClr val="000000"/>
              </a:solidFill>
              <a:latin typeface="Arial" panose="020B0604020202020204" pitchFamily="34" charset="0"/>
            </a:endParaRPr>
          </a:p>
          <a:p>
            <a:pPr marL="742950" lvl="1" indent="-285750">
              <a:buFont typeface="Arial" panose="020B0604020202020204" pitchFamily="34" charset="0"/>
              <a:buChar char="•"/>
            </a:pPr>
            <a:endParaRPr lang="en-GB" sz="1250">
              <a:solidFill>
                <a:srgbClr val="000000"/>
              </a:solidFill>
              <a:latin typeface="Arial" panose="020B0604020202020204" pitchFamily="34" charset="0"/>
            </a:endParaRPr>
          </a:p>
        </p:txBody>
      </p:sp>
      <p:sp>
        <p:nvSpPr>
          <p:cNvPr id="32" name="Rectangle: Top Corners Rounded 31">
            <a:extLst>
              <a:ext uri="{FF2B5EF4-FFF2-40B4-BE49-F238E27FC236}">
                <a16:creationId xmlns:a16="http://schemas.microsoft.com/office/drawing/2014/main" id="{2F35F6DC-CF21-0F66-CA11-D6CF2CE96994}"/>
              </a:ext>
            </a:extLst>
          </p:cNvPr>
          <p:cNvSpPr/>
          <p:nvPr/>
        </p:nvSpPr>
        <p:spPr>
          <a:xfrm>
            <a:off x="6632367" y="1836771"/>
            <a:ext cx="5322197" cy="2636137"/>
          </a:xfrm>
          <a:prstGeom prst="round2SameRect">
            <a:avLst/>
          </a:prstGeom>
          <a:solidFill>
            <a:schemeClr val="accent4">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a typeface="+mn-ea"/>
              <a:cs typeface="+mn-cs"/>
            </a:endParaRPr>
          </a:p>
        </p:txBody>
      </p:sp>
      <p:sp>
        <p:nvSpPr>
          <p:cNvPr id="33" name="TextBox 32">
            <a:extLst>
              <a:ext uri="{FF2B5EF4-FFF2-40B4-BE49-F238E27FC236}">
                <a16:creationId xmlns:a16="http://schemas.microsoft.com/office/drawing/2014/main" id="{F92102D5-6FB3-27B7-6C45-9789114E745E}"/>
              </a:ext>
            </a:extLst>
          </p:cNvPr>
          <p:cNvSpPr txBox="1"/>
          <p:nvPr/>
        </p:nvSpPr>
        <p:spPr>
          <a:xfrm>
            <a:off x="6667535" y="2232659"/>
            <a:ext cx="2826691" cy="2131353"/>
          </a:xfrm>
          <a:prstGeom prst="rect">
            <a:avLst/>
          </a:prstGeom>
          <a:noFill/>
        </p:spPr>
        <p:txBody>
          <a:bodyPr wrap="square">
            <a:spAutoFit/>
          </a:bodyPr>
          <a:lstStyle/>
          <a:p>
            <a:pPr lvl="1"/>
            <a:r>
              <a:rPr lang="en-GB" sz="1250">
                <a:solidFill>
                  <a:srgbClr val="000000"/>
                </a:solidFill>
                <a:latin typeface="Arial" panose="020B0604020202020204" pitchFamily="34" charset="0"/>
                <a:cs typeface="Arial" panose="020B0604020202020204" pitchFamily="34" charset="0"/>
              </a:rPr>
              <a:t>More consistent user experience through one single point of entry to NHS services</a:t>
            </a:r>
          </a:p>
          <a:p>
            <a:pPr lvl="1"/>
            <a:endParaRPr lang="en-GB" sz="10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Patients have more visibility and control over appointment bookings, reducing DNAs </a:t>
            </a:r>
          </a:p>
          <a:p>
            <a:pPr lvl="1"/>
            <a:endParaRPr lang="en-GB" sz="10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Reduced administrative burden, e.g. less queries about status and waiting times</a:t>
            </a:r>
          </a:p>
        </p:txBody>
      </p:sp>
      <p:sp>
        <p:nvSpPr>
          <p:cNvPr id="35" name="Oval 34">
            <a:extLst>
              <a:ext uri="{FF2B5EF4-FFF2-40B4-BE49-F238E27FC236}">
                <a16:creationId xmlns:a16="http://schemas.microsoft.com/office/drawing/2014/main" id="{A9609845-0DDB-15ED-3870-E20F87D170E0}"/>
              </a:ext>
            </a:extLst>
          </p:cNvPr>
          <p:cNvSpPr/>
          <p:nvPr/>
        </p:nvSpPr>
        <p:spPr>
          <a:xfrm>
            <a:off x="11537521" y="1790681"/>
            <a:ext cx="570325" cy="588826"/>
          </a:xfrm>
          <a:prstGeom prst="ellipse">
            <a:avLst/>
          </a:prstGeom>
          <a:solidFill>
            <a:srgbClr val="F2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481A4C23-8BBB-6CA3-2E30-525B1C63C543}"/>
              </a:ext>
            </a:extLst>
          </p:cNvPr>
          <p:cNvSpPr txBox="1"/>
          <p:nvPr/>
        </p:nvSpPr>
        <p:spPr>
          <a:xfrm>
            <a:off x="6821169" y="1893217"/>
            <a:ext cx="4084530" cy="292388"/>
          </a:xfrm>
          <a:prstGeom prst="rect">
            <a:avLst/>
          </a:prstGeom>
          <a:noFill/>
        </p:spPr>
        <p:txBody>
          <a:bodyPr wrap="square">
            <a:spAutoFit/>
          </a:bodyPr>
          <a:lstStyle/>
          <a:p>
            <a:r>
              <a:rPr lang="en-GB" sz="1300" b="1">
                <a:solidFill>
                  <a:prstClr val="black"/>
                </a:solidFill>
                <a:latin typeface="Arial" panose="020B0604020202020204" pitchFamily="34" charset="0"/>
                <a:cs typeface="Arial" panose="020B0604020202020204" pitchFamily="34" charset="0"/>
              </a:rPr>
              <a:t>Benefits:</a:t>
            </a:r>
          </a:p>
        </p:txBody>
      </p:sp>
      <p:pic>
        <p:nvPicPr>
          <p:cNvPr id="38" name="Graphic 37" descr="Comment Like outline">
            <a:extLst>
              <a:ext uri="{FF2B5EF4-FFF2-40B4-BE49-F238E27FC236}">
                <a16:creationId xmlns:a16="http://schemas.microsoft.com/office/drawing/2014/main" id="{B846CD74-D11F-6310-8713-48D2D6D2FA8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573268" y="1876859"/>
            <a:ext cx="457200" cy="457200"/>
          </a:xfrm>
          <a:prstGeom prst="rect">
            <a:avLst/>
          </a:prstGeom>
        </p:spPr>
      </p:pic>
      <p:pic>
        <p:nvPicPr>
          <p:cNvPr id="39" name="Graphic 38" descr="Ui Ux with solid fill">
            <a:extLst>
              <a:ext uri="{FF2B5EF4-FFF2-40B4-BE49-F238E27FC236}">
                <a16:creationId xmlns:a16="http://schemas.microsoft.com/office/drawing/2014/main" id="{6FBDA696-D543-1B0D-6572-BE8456B4E5C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744091" y="2307181"/>
            <a:ext cx="345488" cy="345488"/>
          </a:xfrm>
          <a:prstGeom prst="rect">
            <a:avLst/>
          </a:prstGeom>
        </p:spPr>
      </p:pic>
      <p:sp>
        <p:nvSpPr>
          <p:cNvPr id="40" name="TextBox 39">
            <a:extLst>
              <a:ext uri="{FF2B5EF4-FFF2-40B4-BE49-F238E27FC236}">
                <a16:creationId xmlns:a16="http://schemas.microsoft.com/office/drawing/2014/main" id="{41341745-689E-27C0-8E4A-475387340E09}"/>
              </a:ext>
            </a:extLst>
          </p:cNvPr>
          <p:cNvSpPr txBox="1"/>
          <p:nvPr/>
        </p:nvSpPr>
        <p:spPr>
          <a:xfrm>
            <a:off x="9547935" y="2218616"/>
            <a:ext cx="2279503" cy="1785104"/>
          </a:xfrm>
          <a:prstGeom prst="rect">
            <a:avLst/>
          </a:prstGeom>
          <a:noFill/>
        </p:spPr>
        <p:txBody>
          <a:bodyPr wrap="square">
            <a:spAutoFit/>
          </a:bodyPr>
          <a:lstStyle/>
          <a:p>
            <a:pPr lvl="1"/>
            <a:r>
              <a:rPr lang="en-GB" sz="1250">
                <a:solidFill>
                  <a:srgbClr val="000000"/>
                </a:solidFill>
                <a:latin typeface="Arial" panose="020B0604020202020204" pitchFamily="34" charset="0"/>
                <a:cs typeface="Arial" panose="020B0604020202020204" pitchFamily="34" charset="0"/>
              </a:rPr>
              <a:t>Patients can access supporting information to help prepare for hospital appointments</a:t>
            </a:r>
          </a:p>
          <a:p>
            <a:pPr lvl="1"/>
            <a:endParaRPr lang="en-GB" sz="10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Patients are more informed about their care and waiting times, improving experience</a:t>
            </a:r>
          </a:p>
        </p:txBody>
      </p:sp>
      <p:pic>
        <p:nvPicPr>
          <p:cNvPr id="41" name="Graphic 40" descr="Close with solid fill">
            <a:extLst>
              <a:ext uri="{FF2B5EF4-FFF2-40B4-BE49-F238E27FC236}">
                <a16:creationId xmlns:a16="http://schemas.microsoft.com/office/drawing/2014/main" id="{353D8619-101D-ED83-483F-046B05FE8D2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905611" y="3146586"/>
            <a:ext cx="215225" cy="215225"/>
          </a:xfrm>
          <a:prstGeom prst="rect">
            <a:avLst/>
          </a:prstGeom>
        </p:spPr>
      </p:pic>
      <p:pic>
        <p:nvPicPr>
          <p:cNvPr id="42" name="Graphic 41" descr="Flip calendar outline">
            <a:extLst>
              <a:ext uri="{FF2B5EF4-FFF2-40B4-BE49-F238E27FC236}">
                <a16:creationId xmlns:a16="http://schemas.microsoft.com/office/drawing/2014/main" id="{C2893FD2-2BFA-7DAD-7201-EF7FB1D46E35}"/>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754365" y="3016323"/>
            <a:ext cx="345488" cy="345488"/>
          </a:xfrm>
          <a:prstGeom prst="rect">
            <a:avLst/>
          </a:prstGeom>
        </p:spPr>
      </p:pic>
      <p:pic>
        <p:nvPicPr>
          <p:cNvPr id="43" name="Graphic 42" descr="Inbox outline">
            <a:extLst>
              <a:ext uri="{FF2B5EF4-FFF2-40B4-BE49-F238E27FC236}">
                <a16:creationId xmlns:a16="http://schemas.microsoft.com/office/drawing/2014/main" id="{787B488C-CDFB-3FE8-0253-B2D04B879282}"/>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744091" y="3622366"/>
            <a:ext cx="396169" cy="396169"/>
          </a:xfrm>
          <a:prstGeom prst="rect">
            <a:avLst/>
          </a:prstGeom>
        </p:spPr>
      </p:pic>
      <p:pic>
        <p:nvPicPr>
          <p:cNvPr id="44" name="Graphic 43" descr="Rating 3 Star with solid fill">
            <a:extLst>
              <a:ext uri="{FF2B5EF4-FFF2-40B4-BE49-F238E27FC236}">
                <a16:creationId xmlns:a16="http://schemas.microsoft.com/office/drawing/2014/main" id="{A61F5A99-394A-08D3-76C2-02468C433ED9}"/>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613746" y="3124489"/>
            <a:ext cx="345488" cy="345488"/>
          </a:xfrm>
          <a:prstGeom prst="rect">
            <a:avLst/>
          </a:prstGeom>
        </p:spPr>
      </p:pic>
      <p:pic>
        <p:nvPicPr>
          <p:cNvPr id="45" name="Graphic 44" descr="Information with solid fill">
            <a:extLst>
              <a:ext uri="{FF2B5EF4-FFF2-40B4-BE49-F238E27FC236}">
                <a16:creationId xmlns:a16="http://schemas.microsoft.com/office/drawing/2014/main" id="{0D784EEC-9914-845F-BA80-39E237946459}"/>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613746" y="2264598"/>
            <a:ext cx="338500" cy="338500"/>
          </a:xfrm>
          <a:prstGeom prst="rect">
            <a:avLst/>
          </a:prstGeom>
        </p:spPr>
      </p:pic>
      <p:sp>
        <p:nvSpPr>
          <p:cNvPr id="46" name="Rectangle: Folded Corner 45">
            <a:extLst>
              <a:ext uri="{FF2B5EF4-FFF2-40B4-BE49-F238E27FC236}">
                <a16:creationId xmlns:a16="http://schemas.microsoft.com/office/drawing/2014/main" id="{A99A9BE7-A7D6-530E-EE09-4C58CD8E3C8F}"/>
              </a:ext>
            </a:extLst>
          </p:cNvPr>
          <p:cNvSpPr/>
          <p:nvPr/>
        </p:nvSpPr>
        <p:spPr>
          <a:xfrm>
            <a:off x="9007451" y="4609416"/>
            <a:ext cx="2286715" cy="2036194"/>
          </a:xfrm>
          <a:prstGeom prst="foldedCorner">
            <a:avLst/>
          </a:prstGeom>
          <a:solidFill>
            <a:sysClr val="window" lastClr="FFFFFF">
              <a:lumMod val="95000"/>
            </a:sysClr>
          </a:solidFill>
          <a:ln w="12700" cap="flat" cmpd="sng" algn="ctr">
            <a:no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Further information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6000"/>
            <a:endParaRPr lang="en-GB" sz="1250" kern="0">
              <a:solidFill>
                <a:prstClr val="black"/>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C570B7EB-26DF-D345-2DF6-655F2992E383}"/>
              </a:ext>
            </a:extLst>
          </p:cNvPr>
          <p:cNvSpPr txBox="1"/>
          <p:nvPr/>
        </p:nvSpPr>
        <p:spPr>
          <a:xfrm>
            <a:off x="8997886" y="4959107"/>
            <a:ext cx="2296280" cy="1631216"/>
          </a:xfrm>
          <a:prstGeom prst="rect">
            <a:avLst/>
          </a:prstGeom>
          <a:noFill/>
        </p:spPr>
        <p:txBody>
          <a:bodyPr wrap="square" numCol="1">
            <a:spAutoFit/>
          </a:bodyPr>
          <a:lstStyle/>
          <a:p>
            <a:pPr marL="180000" indent="-144000">
              <a:buFont typeface="Arial" panose="020B0604020202020204" pitchFamily="34" charset="0"/>
              <a:buChar char="•"/>
            </a:pPr>
            <a:r>
              <a:rPr lang="en-GB" sz="1250" kern="0">
                <a:solidFill>
                  <a:prstClr val="black"/>
                </a:solidFill>
                <a:latin typeface="Arial" panose="020B0604020202020204" pitchFamily="34" charset="0"/>
                <a:cs typeface="Arial" panose="020B0604020202020204" pitchFamily="34" charset="0"/>
                <a:hlinkClick r:id="rId30"/>
              </a:rPr>
              <a:t>Promotional material</a:t>
            </a:r>
            <a:r>
              <a:rPr lang="en-GB" sz="1250" kern="0">
                <a:solidFill>
                  <a:prstClr val="black"/>
                </a:solidFill>
                <a:latin typeface="Arial" panose="020B0604020202020204" pitchFamily="34" charset="0"/>
                <a:cs typeface="Arial" panose="020B0604020202020204" pitchFamily="34" charset="0"/>
              </a:rPr>
              <a:t> </a:t>
            </a:r>
          </a:p>
          <a:p>
            <a:pPr marL="180000" indent="-144000">
              <a:buFont typeface="Arial" panose="020B0604020202020204" pitchFamily="34" charset="0"/>
              <a:buChar char="•"/>
            </a:pPr>
            <a:r>
              <a:rPr lang="en-GB" sz="1250" kern="0">
                <a:solidFill>
                  <a:prstClr val="black"/>
                </a:solidFill>
                <a:latin typeface="Arial" panose="020B0604020202020204" pitchFamily="34" charset="0"/>
                <a:cs typeface="Arial" panose="020B0604020202020204" pitchFamily="34" charset="0"/>
              </a:rPr>
              <a:t>Example </a:t>
            </a:r>
            <a:r>
              <a:rPr lang="en-GB" sz="1250" kern="0">
                <a:solidFill>
                  <a:prstClr val="black"/>
                </a:solidFill>
                <a:latin typeface="Arial" panose="020B0604020202020204" pitchFamily="34" charset="0"/>
                <a:cs typeface="Arial" panose="020B0604020202020204" pitchFamily="34" charset="0"/>
                <a:hlinkClick r:id="rId31"/>
              </a:rPr>
              <a:t>comms pack</a:t>
            </a:r>
            <a:r>
              <a:rPr lang="en-GB" sz="1250" kern="0">
                <a:solidFill>
                  <a:prstClr val="black"/>
                </a:solidFill>
                <a:latin typeface="Arial" panose="020B0604020202020204" pitchFamily="34" charset="0"/>
                <a:cs typeface="Arial" panose="020B0604020202020204" pitchFamily="34" charset="0"/>
              </a:rPr>
              <a:t> for acute trusts</a:t>
            </a:r>
          </a:p>
          <a:p>
            <a:pPr marL="180000" indent="-144000">
              <a:buFont typeface="Arial" panose="020B0604020202020204" pitchFamily="34" charset="0"/>
              <a:buChar char="•"/>
            </a:pPr>
            <a:r>
              <a:rPr lang="en-GB" sz="1250" kern="0">
                <a:solidFill>
                  <a:prstClr val="black"/>
                </a:solidFill>
                <a:latin typeface="Arial" panose="020B0604020202020204" pitchFamily="34" charset="0"/>
                <a:cs typeface="Arial" panose="020B0604020202020204" pitchFamily="34" charset="0"/>
                <a:hlinkClick r:id="rId32"/>
              </a:rPr>
              <a:t>FAQs</a:t>
            </a:r>
            <a:endParaRPr lang="en-GB" sz="1250" kern="0">
              <a:solidFill>
                <a:prstClr val="black"/>
              </a:solidFill>
              <a:latin typeface="Arial" panose="020B0604020202020204" pitchFamily="34" charset="0"/>
              <a:cs typeface="Arial" panose="020B0604020202020204" pitchFamily="34" charset="0"/>
            </a:endParaRPr>
          </a:p>
          <a:p>
            <a:pPr marL="180000" indent="-144000">
              <a:buFont typeface="Arial" panose="020B0604020202020204" pitchFamily="34" charset="0"/>
              <a:buChar char="•"/>
            </a:pPr>
            <a:r>
              <a:rPr lang="en-GB" sz="1250" kern="0">
                <a:solidFill>
                  <a:prstClr val="black"/>
                </a:solidFill>
                <a:latin typeface="Arial" panose="020B0604020202020204" pitchFamily="34" charset="0"/>
                <a:cs typeface="Arial" panose="020B0604020202020204" pitchFamily="34" charset="0"/>
              </a:rPr>
              <a:t>See a </a:t>
            </a:r>
            <a:r>
              <a:rPr lang="en-GB" sz="1250" kern="0">
                <a:solidFill>
                  <a:prstClr val="black"/>
                </a:solidFill>
                <a:latin typeface="Arial" panose="020B0604020202020204" pitchFamily="34" charset="0"/>
                <a:cs typeface="Arial" panose="020B0604020202020204" pitchFamily="34" charset="0"/>
                <a:hlinkClick r:id="rId33"/>
              </a:rPr>
              <a:t>list of trusts</a:t>
            </a:r>
            <a:r>
              <a:rPr lang="en-GB" sz="1250" kern="0">
                <a:solidFill>
                  <a:prstClr val="black"/>
                </a:solidFill>
                <a:latin typeface="Arial" panose="020B0604020202020204" pitchFamily="34" charset="0"/>
                <a:cs typeface="Arial" panose="020B0604020202020204" pitchFamily="34" charset="0"/>
              </a:rPr>
              <a:t> using this feature</a:t>
            </a:r>
            <a:endParaRPr kumimoji="0" lang="en-GB" sz="125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80000" indent="-144000">
              <a:buFont typeface="Arial" panose="020B0604020202020204" pitchFamily="34" charset="0"/>
              <a:buChar char="•"/>
            </a:pPr>
            <a:r>
              <a:rPr lang="en-GB" sz="1250" kern="0">
                <a:solidFill>
                  <a:prstClr val="black"/>
                </a:solidFill>
                <a:latin typeface="Arial" panose="020B0604020202020204" pitchFamily="34" charset="0"/>
                <a:cs typeface="Arial" panose="020B0604020202020204" pitchFamily="34" charset="0"/>
              </a:rPr>
              <a:t>Contact the </a:t>
            </a:r>
            <a:r>
              <a:rPr lang="en-GB" sz="1250" kern="0" err="1">
                <a:solidFill>
                  <a:prstClr val="black"/>
                </a:solidFill>
                <a:latin typeface="Arial" panose="020B0604020202020204" pitchFamily="34" charset="0"/>
                <a:cs typeface="Arial" panose="020B0604020202020204" pitchFamily="34" charset="0"/>
                <a:hlinkClick r:id="rId34"/>
              </a:rPr>
              <a:t>Wayfinder</a:t>
            </a:r>
            <a:r>
              <a:rPr lang="en-GB" sz="1250" kern="0">
                <a:solidFill>
                  <a:prstClr val="black"/>
                </a:solidFill>
                <a:latin typeface="Arial" panose="020B0604020202020204" pitchFamily="34" charset="0"/>
                <a:cs typeface="Arial" panose="020B0604020202020204" pitchFamily="34" charset="0"/>
                <a:hlinkClick r:id="rId34"/>
              </a:rPr>
              <a:t> team</a:t>
            </a:r>
            <a:r>
              <a:rPr lang="en-GB" sz="1250" kern="0">
                <a:solidFill>
                  <a:prstClr val="black"/>
                </a:solidFill>
                <a:latin typeface="Arial" panose="020B0604020202020204" pitchFamily="34" charset="0"/>
                <a:cs typeface="Arial" panose="020B0604020202020204" pitchFamily="34" charset="0"/>
              </a:rPr>
              <a:t> with any queries</a:t>
            </a:r>
            <a:endParaRPr kumimoji="0" lang="en-GB" sz="125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9926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3F6A7405-A2E3-9389-0E01-A2DAAB94AC8C}"/>
              </a:ext>
            </a:extLst>
          </p:cNvPr>
          <p:cNvSpPr/>
          <p:nvPr/>
        </p:nvSpPr>
        <p:spPr>
          <a:xfrm>
            <a:off x="10811134" y="4343582"/>
            <a:ext cx="570325" cy="588826"/>
          </a:xfrm>
          <a:prstGeom prst="ellipse">
            <a:avLst/>
          </a:prstGeom>
          <a:solidFill>
            <a:srgbClr val="F2F7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071879" cy="876396"/>
          </a:xfrm>
        </p:spPr>
        <p:txBody>
          <a:bodyPr>
            <a:noAutofit/>
          </a:bodyPr>
          <a:lstStyle/>
          <a:p>
            <a:r>
              <a:rPr lang="en-GB" sz="2600" b="1">
                <a:latin typeface="Arial"/>
                <a:ea typeface="Calibri" panose="020F0502020204030204" pitchFamily="34" charset="0"/>
                <a:cs typeface="Arial"/>
              </a:rPr>
              <a:t>Manage your organ donation decision</a:t>
            </a:r>
          </a:p>
        </p:txBody>
      </p:sp>
      <p:pic>
        <p:nvPicPr>
          <p:cNvPr id="2" name="Graphic 1" descr="Home with solid fill">
            <a:hlinkClick r:id="rId3" action="ppaction://hlinksldjump"/>
            <a:extLst>
              <a:ext uri="{FF2B5EF4-FFF2-40B4-BE49-F238E27FC236}">
                <a16:creationId xmlns:a16="http://schemas.microsoft.com/office/drawing/2014/main" id="{130E5F3F-FCE4-7582-4A8D-2E13F8B988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4166" y="6020119"/>
            <a:ext cx="761999" cy="761999"/>
          </a:xfrm>
          <a:prstGeom prst="rect">
            <a:avLst/>
          </a:prstGeom>
        </p:spPr>
      </p:pic>
      <p:sp>
        <p:nvSpPr>
          <p:cNvPr id="3" name="TextBox 2">
            <a:extLst>
              <a:ext uri="{FF2B5EF4-FFF2-40B4-BE49-F238E27FC236}">
                <a16:creationId xmlns:a16="http://schemas.microsoft.com/office/drawing/2014/main" id="{43FB407A-ED8B-BFA1-EDA1-01788E8924D9}"/>
              </a:ext>
            </a:extLst>
          </p:cNvPr>
          <p:cNvSpPr txBox="1"/>
          <p:nvPr/>
        </p:nvSpPr>
        <p:spPr>
          <a:xfrm>
            <a:off x="219012" y="1085141"/>
            <a:ext cx="11380512" cy="692497"/>
          </a:xfrm>
          <a:prstGeom prst="rect">
            <a:avLst/>
          </a:prstGeom>
          <a:noFill/>
        </p:spPr>
        <p:txBody>
          <a:bodyPr wrap="square" rtlCol="0">
            <a:spAutoFit/>
          </a:bodyPr>
          <a:lstStyle/>
          <a:p>
            <a:pPr marL="171450" indent="-171450">
              <a:buFont typeface="Arial" panose="020B0604020202020204" pitchFamily="34" charset="0"/>
              <a:buChar char="•"/>
            </a:pPr>
            <a:r>
              <a:rPr lang="en-GB" sz="1300">
                <a:solidFill>
                  <a:srgbClr val="000000"/>
                </a:solidFill>
                <a:latin typeface="Arial" panose="020B0604020202020204" pitchFamily="34" charset="0"/>
                <a:cs typeface="Arial" panose="020B0604020202020204" pitchFamily="34" charset="0"/>
              </a:rPr>
              <a:t>Patients can register their decision to be an organ donor on the NHS App. The law around organ donation in England has recently changed, with the introduction of an ‘opt-out system’. This means that all adults are now considered to have agreed to be an organ donor when they die unless they specifically record a decision not to donate. Find out more about organ donation law </a:t>
            </a:r>
            <a:r>
              <a:rPr lang="en-GB" sz="1300">
                <a:solidFill>
                  <a:srgbClr val="000000"/>
                </a:solidFill>
                <a:latin typeface="Arial" panose="020B0604020202020204" pitchFamily="34" charset="0"/>
                <a:cs typeface="Arial" panose="020B0604020202020204" pitchFamily="34" charset="0"/>
                <a:hlinkClick r:id="rId6"/>
              </a:rPr>
              <a:t>here</a:t>
            </a:r>
            <a:r>
              <a:rPr lang="en-GB" sz="1300">
                <a:solidFill>
                  <a:srgbClr val="000000"/>
                </a:solidFill>
                <a:latin typeface="Arial" panose="020B0604020202020204" pitchFamily="34" charset="0"/>
                <a:cs typeface="Arial" panose="020B0604020202020204" pitchFamily="34" charset="0"/>
              </a:rPr>
              <a:t>.</a:t>
            </a:r>
            <a:endParaRPr lang="en-GB" sz="1300" b="0">
              <a:solidFill>
                <a:srgbClr val="000000"/>
              </a:solidFill>
              <a:effectLst/>
              <a:latin typeface="Arial" panose="020B0604020202020204" pitchFamily="34" charset="0"/>
              <a:cs typeface="Arial" panose="020B0604020202020204" pitchFamily="34" charset="0"/>
            </a:endParaRPr>
          </a:p>
        </p:txBody>
      </p:sp>
      <p:sp>
        <p:nvSpPr>
          <p:cNvPr id="8" name="Rectangle: Folded Corner 7">
            <a:extLst>
              <a:ext uri="{FF2B5EF4-FFF2-40B4-BE49-F238E27FC236}">
                <a16:creationId xmlns:a16="http://schemas.microsoft.com/office/drawing/2014/main" id="{E4A16419-B15A-5A4B-02FE-4D97284981B6}"/>
              </a:ext>
            </a:extLst>
          </p:cNvPr>
          <p:cNvSpPr/>
          <p:nvPr/>
        </p:nvSpPr>
        <p:spPr>
          <a:xfrm>
            <a:off x="485629" y="1902768"/>
            <a:ext cx="10833787" cy="2227548"/>
          </a:xfrm>
          <a:prstGeom prst="foldedCorne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How it works</a:t>
            </a:r>
            <a:br>
              <a:rPr lang="en-GB" sz="1400" b="1" i="0">
                <a:solidFill>
                  <a:srgbClr val="0070C0"/>
                </a:solidFill>
                <a:effectLst/>
                <a:latin typeface="Arial" panose="020B0604020202020204" pitchFamily="34" charset="0"/>
                <a:cs typeface="Arial" panose="020B0604020202020204" pitchFamily="34" charset="0"/>
              </a:rPr>
            </a:br>
            <a:endParaRPr lang="en-GB" sz="1050" b="1" i="0">
              <a:solidFill>
                <a:srgbClr val="0070C0"/>
              </a:solidFill>
              <a:effectLst/>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Patients can access this service by clicking on the ‘Your health’ icon &gt; ‘Your health choices’ &gt; ‘Make your organ donation decision’. They will be able to see their current decision, and confirm or change this, if it has been registered previously. If a decision has not yet been registered, they will be able to do so by following the on-screen instructions.</a:t>
            </a:r>
          </a:p>
          <a:p>
            <a:pPr lvl="1"/>
            <a:endParaRPr lang="en-GB" sz="105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Patients can choose whether or not to donate their organs and select which organs they would be willing to donate. They can amend their decision at any time. If organ donation is a possibility, their families will still be consulted before this goes ahead. </a:t>
            </a:r>
          </a:p>
          <a:p>
            <a:pPr lvl="1"/>
            <a:r>
              <a:rPr lang="en-GB" sz="1300">
                <a:solidFill>
                  <a:schemeClr val="tx1"/>
                </a:solidFill>
                <a:latin typeface="Arial" panose="020B0604020202020204" pitchFamily="34" charset="0"/>
                <a:cs typeface="Arial" panose="020B0604020202020204" pitchFamily="34" charset="0"/>
              </a:rPr>
              <a:t>Find out more </a:t>
            </a:r>
            <a:r>
              <a:rPr lang="en-GB" sz="1300">
                <a:solidFill>
                  <a:schemeClr val="tx1"/>
                </a:solidFill>
                <a:latin typeface="Arial" panose="020B0604020202020204" pitchFamily="34" charset="0"/>
                <a:cs typeface="Arial" panose="020B0604020202020204" pitchFamily="34" charset="0"/>
                <a:hlinkClick r:id="rId7"/>
              </a:rPr>
              <a:t>here</a:t>
            </a:r>
            <a:r>
              <a:rPr lang="en-GB" sz="1300">
                <a:solidFill>
                  <a:schemeClr val="tx1"/>
                </a:solidFill>
                <a:latin typeface="Arial" panose="020B0604020202020204" pitchFamily="34" charset="0"/>
                <a:cs typeface="Arial" panose="020B0604020202020204" pitchFamily="34" charset="0"/>
              </a:rPr>
              <a:t>.</a:t>
            </a:r>
          </a:p>
          <a:p>
            <a:pPr lvl="1"/>
            <a:endParaRPr lang="en-GB" sz="105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This short </a:t>
            </a:r>
            <a:r>
              <a:rPr lang="en-GB" sz="1300">
                <a:solidFill>
                  <a:schemeClr val="tx1"/>
                </a:solidFill>
                <a:latin typeface="Arial" panose="020B0604020202020204" pitchFamily="34" charset="0"/>
                <a:cs typeface="Arial" panose="020B0604020202020204" pitchFamily="34" charset="0"/>
                <a:hlinkClick r:id="rId8"/>
              </a:rPr>
              <a:t>video</a:t>
            </a:r>
            <a:r>
              <a:rPr lang="en-GB" sz="1300">
                <a:solidFill>
                  <a:schemeClr val="tx1"/>
                </a:solidFill>
                <a:latin typeface="Arial" panose="020B0604020202020204" pitchFamily="34" charset="0"/>
                <a:cs typeface="Arial" panose="020B0604020202020204" pitchFamily="34" charset="0"/>
              </a:rPr>
              <a:t> demonstrates how to manage organ donation decisions via the NHS App.</a:t>
            </a:r>
          </a:p>
        </p:txBody>
      </p:sp>
      <p:pic>
        <p:nvPicPr>
          <p:cNvPr id="9" name="Graphic 8" descr="Cursor with solid fill">
            <a:extLst>
              <a:ext uri="{FF2B5EF4-FFF2-40B4-BE49-F238E27FC236}">
                <a16:creationId xmlns:a16="http://schemas.microsoft.com/office/drawing/2014/main" id="{B3A219C5-1FE3-BEE8-6052-D2891F6BBCD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576239" y="2236135"/>
            <a:ext cx="414432" cy="414432"/>
          </a:xfrm>
          <a:prstGeom prst="rect">
            <a:avLst/>
          </a:prstGeom>
        </p:spPr>
      </p:pic>
      <p:pic>
        <p:nvPicPr>
          <p:cNvPr id="16" name="Graphic 15" descr="Right pointing backhand index outline">
            <a:extLst>
              <a:ext uri="{FF2B5EF4-FFF2-40B4-BE49-F238E27FC236}">
                <a16:creationId xmlns:a16="http://schemas.microsoft.com/office/drawing/2014/main" id="{ECD5FE70-4E39-ED30-790C-8239E0CCF6C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9511" y="3012584"/>
            <a:ext cx="327887" cy="414432"/>
          </a:xfrm>
          <a:prstGeom prst="rect">
            <a:avLst/>
          </a:prstGeom>
        </p:spPr>
      </p:pic>
      <p:sp>
        <p:nvSpPr>
          <p:cNvPr id="26" name="Rectangle: Top Corners Rounded 25">
            <a:extLst>
              <a:ext uri="{FF2B5EF4-FFF2-40B4-BE49-F238E27FC236}">
                <a16:creationId xmlns:a16="http://schemas.microsoft.com/office/drawing/2014/main" id="{7DEB9741-2362-AB0F-4954-E09E94487F0D}"/>
              </a:ext>
            </a:extLst>
          </p:cNvPr>
          <p:cNvSpPr/>
          <p:nvPr/>
        </p:nvSpPr>
        <p:spPr>
          <a:xfrm>
            <a:off x="5951968" y="4379796"/>
            <a:ext cx="5175067" cy="1640323"/>
          </a:xfrm>
          <a:prstGeom prst="round2SameRect">
            <a:avLst/>
          </a:prstGeom>
          <a:solidFill>
            <a:srgbClr val="B0C61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ndParaRPr>
          </a:p>
        </p:txBody>
      </p:sp>
      <p:sp>
        <p:nvSpPr>
          <p:cNvPr id="27" name="TextBox 26">
            <a:extLst>
              <a:ext uri="{FF2B5EF4-FFF2-40B4-BE49-F238E27FC236}">
                <a16:creationId xmlns:a16="http://schemas.microsoft.com/office/drawing/2014/main" id="{4D830A74-EB59-F424-AB8E-04FCD24E484C}"/>
              </a:ext>
            </a:extLst>
          </p:cNvPr>
          <p:cNvSpPr txBox="1"/>
          <p:nvPr/>
        </p:nvSpPr>
        <p:spPr>
          <a:xfrm>
            <a:off x="5993881" y="4755327"/>
            <a:ext cx="5133154" cy="1092607"/>
          </a:xfrm>
          <a:prstGeom prst="rect">
            <a:avLst/>
          </a:prstGeom>
          <a:noFill/>
        </p:spPr>
        <p:txBody>
          <a:bodyPr wrap="square">
            <a:spAutoFit/>
          </a:bodyPr>
          <a:lstStyle/>
          <a:p>
            <a:pPr lvl="1"/>
            <a:r>
              <a:rPr lang="en-GB" sz="1300">
                <a:latin typeface="Arial" panose="020B0604020202020204" pitchFamily="34" charset="0"/>
                <a:cs typeface="Arial" panose="020B0604020202020204" pitchFamily="34" charset="0"/>
              </a:rPr>
              <a:t>H</a:t>
            </a:r>
            <a:r>
              <a:rPr lang="en-GB" sz="1300">
                <a:solidFill>
                  <a:schemeClr val="tx1"/>
                </a:solidFill>
                <a:latin typeface="Arial" panose="020B0604020202020204" pitchFamily="34" charset="0"/>
                <a:cs typeface="Arial" panose="020B0604020202020204" pitchFamily="34" charset="0"/>
              </a:rPr>
              <a:t>elps NHS specialist nurses to quickly understand people’s wishes, which can ultimately save lives</a:t>
            </a:r>
          </a:p>
          <a:p>
            <a:pPr lvl="1"/>
            <a:endParaRPr lang="en-GB" sz="1300">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Helps a patient’s family to understand their wishes so they can support their decision</a:t>
            </a:r>
            <a:endParaRPr lang="en-GB" sz="130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B11355D-D906-B776-6A02-8A3E93DB9F19}"/>
              </a:ext>
            </a:extLst>
          </p:cNvPr>
          <p:cNvSpPr txBox="1"/>
          <p:nvPr/>
        </p:nvSpPr>
        <p:spPr>
          <a:xfrm>
            <a:off x="6096000" y="4403180"/>
            <a:ext cx="4084530" cy="292388"/>
          </a:xfrm>
          <a:prstGeom prst="rect">
            <a:avLst/>
          </a:prstGeom>
          <a:noFill/>
        </p:spPr>
        <p:txBody>
          <a:bodyPr wrap="square">
            <a:spAutoFit/>
          </a:bodyPr>
          <a:lstStyle/>
          <a:p>
            <a:r>
              <a:rPr lang="en-GB" sz="1300" b="1">
                <a:solidFill>
                  <a:prstClr val="black"/>
                </a:solidFill>
                <a:latin typeface="Arial" panose="020B0604020202020204" pitchFamily="34" charset="0"/>
                <a:cs typeface="Arial" panose="020B0604020202020204" pitchFamily="34" charset="0"/>
              </a:rPr>
              <a:t>Benefits:</a:t>
            </a:r>
          </a:p>
        </p:txBody>
      </p:sp>
      <p:pic>
        <p:nvPicPr>
          <p:cNvPr id="30" name="Graphic 29" descr="Comment Like outline">
            <a:extLst>
              <a:ext uri="{FF2B5EF4-FFF2-40B4-BE49-F238E27FC236}">
                <a16:creationId xmlns:a16="http://schemas.microsoft.com/office/drawing/2014/main" id="{7201CDDC-B2A6-4C72-0485-EF475B3155D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867423" y="4419486"/>
            <a:ext cx="457200" cy="457200"/>
          </a:xfrm>
          <a:prstGeom prst="rect">
            <a:avLst/>
          </a:prstGeom>
        </p:spPr>
      </p:pic>
      <p:pic>
        <p:nvPicPr>
          <p:cNvPr id="35" name="Graphic 34" descr="Family with boy with solid fill">
            <a:extLst>
              <a:ext uri="{FF2B5EF4-FFF2-40B4-BE49-F238E27FC236}">
                <a16:creationId xmlns:a16="http://schemas.microsoft.com/office/drawing/2014/main" id="{D78D88F2-90CB-2696-CC3F-89FCAF40DE1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096000" y="5417633"/>
            <a:ext cx="345489" cy="345489"/>
          </a:xfrm>
          <a:prstGeom prst="rect">
            <a:avLst/>
          </a:prstGeom>
        </p:spPr>
      </p:pic>
      <p:pic>
        <p:nvPicPr>
          <p:cNvPr id="37" name="Graphic 36" descr="Doctor female outline">
            <a:extLst>
              <a:ext uri="{FF2B5EF4-FFF2-40B4-BE49-F238E27FC236}">
                <a16:creationId xmlns:a16="http://schemas.microsoft.com/office/drawing/2014/main" id="{DBBD26B1-C42F-8518-37A0-8C0F10071225}"/>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060149" y="4819755"/>
            <a:ext cx="345489" cy="345489"/>
          </a:xfrm>
          <a:prstGeom prst="rect">
            <a:avLst/>
          </a:prstGeom>
        </p:spPr>
      </p:pic>
      <p:pic>
        <p:nvPicPr>
          <p:cNvPr id="5" name="Picture 4">
            <a:extLst>
              <a:ext uri="{FF2B5EF4-FFF2-40B4-BE49-F238E27FC236}">
                <a16:creationId xmlns:a16="http://schemas.microsoft.com/office/drawing/2014/main" id="{840FA9F2-B3DF-D2FE-479C-415D9A5D03AE}"/>
              </a:ext>
            </a:extLst>
          </p:cNvPr>
          <p:cNvPicPr>
            <a:picLocks noChangeAspect="1"/>
          </p:cNvPicPr>
          <p:nvPr/>
        </p:nvPicPr>
        <p:blipFill>
          <a:blip r:embed="rId19">
            <a:clrChange>
              <a:clrFrom>
                <a:srgbClr val="F6F8F8"/>
              </a:clrFrom>
              <a:clrTo>
                <a:srgbClr val="F6F8F8">
                  <a:alpha val="0"/>
                </a:srgbClr>
              </a:clrTo>
            </a:clrChange>
          </a:blip>
          <a:stretch>
            <a:fillRect/>
          </a:stretch>
        </p:blipFill>
        <p:spPr>
          <a:xfrm>
            <a:off x="867377" y="4141352"/>
            <a:ext cx="4966207" cy="2552561"/>
          </a:xfrm>
          <a:prstGeom prst="rect">
            <a:avLst/>
          </a:prstGeom>
        </p:spPr>
      </p:pic>
      <p:pic>
        <p:nvPicPr>
          <p:cNvPr id="4" name="Graphic 3" descr="Play with solid fill">
            <a:extLst>
              <a:ext uri="{FF2B5EF4-FFF2-40B4-BE49-F238E27FC236}">
                <a16:creationId xmlns:a16="http://schemas.microsoft.com/office/drawing/2014/main" id="{D862D969-A0F0-3C37-158B-0D88CE7AFFD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76238" y="3725308"/>
            <a:ext cx="371160" cy="371160"/>
          </a:xfrm>
          <a:prstGeom prst="rect">
            <a:avLst/>
          </a:prstGeom>
        </p:spPr>
      </p:pic>
    </p:spTree>
    <p:extLst>
      <p:ext uri="{BB962C8B-B14F-4D97-AF65-F5344CB8AC3E}">
        <p14:creationId xmlns:p14="http://schemas.microsoft.com/office/powerpoint/2010/main" val="2391432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071879" cy="876396"/>
          </a:xfrm>
        </p:spPr>
        <p:txBody>
          <a:bodyPr>
            <a:noAutofit/>
          </a:bodyPr>
          <a:lstStyle/>
          <a:p>
            <a:r>
              <a:rPr lang="en-GB" sz="2600" b="1">
                <a:latin typeface="Arial"/>
                <a:ea typeface="Calibri" panose="020F0502020204030204" pitchFamily="34" charset="0"/>
                <a:cs typeface="Arial"/>
              </a:rPr>
              <a:t>Update data sharing preferences</a:t>
            </a:r>
          </a:p>
        </p:txBody>
      </p:sp>
      <p:pic>
        <p:nvPicPr>
          <p:cNvPr id="2" name="Graphic 1" descr="Home with solid fill">
            <a:hlinkClick r:id="rId3" action="ppaction://hlinksldjump"/>
            <a:extLst>
              <a:ext uri="{FF2B5EF4-FFF2-40B4-BE49-F238E27FC236}">
                <a16:creationId xmlns:a16="http://schemas.microsoft.com/office/drawing/2014/main" id="{130E5F3F-FCE4-7582-4A8D-2E13F8B988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4166" y="6020119"/>
            <a:ext cx="761999" cy="761999"/>
          </a:xfrm>
          <a:prstGeom prst="rect">
            <a:avLst/>
          </a:prstGeom>
        </p:spPr>
      </p:pic>
      <p:sp>
        <p:nvSpPr>
          <p:cNvPr id="3" name="TextBox 2">
            <a:extLst>
              <a:ext uri="{FF2B5EF4-FFF2-40B4-BE49-F238E27FC236}">
                <a16:creationId xmlns:a16="http://schemas.microsoft.com/office/drawing/2014/main" id="{4E8DD950-373F-8698-B537-20AF456FA76B}"/>
              </a:ext>
            </a:extLst>
          </p:cNvPr>
          <p:cNvSpPr txBox="1"/>
          <p:nvPr/>
        </p:nvSpPr>
        <p:spPr>
          <a:xfrm>
            <a:off x="257112" y="1178292"/>
            <a:ext cx="11669845" cy="492443"/>
          </a:xfrm>
          <a:prstGeom prst="rect">
            <a:avLst/>
          </a:prstGeom>
          <a:noFill/>
        </p:spPr>
        <p:txBody>
          <a:bodyPr wrap="square">
            <a:spAutoFit/>
          </a:bodyPr>
          <a:lstStyle/>
          <a:p>
            <a:pPr marL="171450" indent="-171450">
              <a:buFont typeface="Arial" panose="020B0604020202020204" pitchFamily="34" charset="0"/>
              <a:buChar char="•"/>
            </a:pPr>
            <a:r>
              <a:rPr lang="en-GB" sz="1300">
                <a:latin typeface="Arial" panose="020B0604020202020204" pitchFamily="34" charset="0"/>
                <a:cs typeface="Arial" panose="020B0604020202020204" pitchFamily="34" charset="0"/>
              </a:rPr>
              <a:t>Health records contain confidential patient information, which can be used to help the NHS with research and planning. Find out more </a:t>
            </a:r>
            <a:r>
              <a:rPr lang="en-GB" sz="1300">
                <a:latin typeface="Arial" panose="020B0604020202020204" pitchFamily="34" charset="0"/>
                <a:cs typeface="Arial" panose="020B0604020202020204" pitchFamily="34" charset="0"/>
                <a:hlinkClick r:id="rId6"/>
              </a:rPr>
              <a:t>here</a:t>
            </a:r>
            <a:r>
              <a:rPr lang="en-GB" sz="1300">
                <a:latin typeface="Arial" panose="020B0604020202020204" pitchFamily="34" charset="0"/>
                <a:cs typeface="Arial" panose="020B0604020202020204" pitchFamily="34" charset="0"/>
              </a:rPr>
              <a:t>. Patients can opt out if they do not want their data to be used in this way. Their confidential patient information will still be used for their individual care. </a:t>
            </a:r>
          </a:p>
        </p:txBody>
      </p:sp>
      <p:sp>
        <p:nvSpPr>
          <p:cNvPr id="6" name="Rectangle: Folded Corner 5">
            <a:extLst>
              <a:ext uri="{FF2B5EF4-FFF2-40B4-BE49-F238E27FC236}">
                <a16:creationId xmlns:a16="http://schemas.microsoft.com/office/drawing/2014/main" id="{DD72BB59-7F9B-38EB-B602-F14E0C47EF22}"/>
              </a:ext>
            </a:extLst>
          </p:cNvPr>
          <p:cNvSpPr/>
          <p:nvPr/>
        </p:nvSpPr>
        <p:spPr>
          <a:xfrm>
            <a:off x="475444" y="1790061"/>
            <a:ext cx="11451513" cy="2008010"/>
          </a:xfrm>
          <a:prstGeom prst="foldedCorner">
            <a:avLst>
              <a:gd name="adj" fmla="val 1251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How it works</a:t>
            </a:r>
            <a:br>
              <a:rPr lang="en-GB" sz="1300" b="1" i="0">
                <a:solidFill>
                  <a:srgbClr val="0070C0"/>
                </a:solidFill>
                <a:effectLst/>
                <a:latin typeface="Arial" panose="020B0604020202020204" pitchFamily="34" charset="0"/>
                <a:cs typeface="Arial" panose="020B0604020202020204" pitchFamily="34" charset="0"/>
              </a:rPr>
            </a:br>
            <a:endParaRPr lang="en-GB" sz="1000" b="1" i="0">
              <a:solidFill>
                <a:schemeClr val="tx1"/>
              </a:solidFill>
              <a:effectLst/>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Patients can view or change their current preference at any time by clicking on the ‘Your health’ icon (or ‘View all’ next to ‘Your health’ on the homepage) and selecting ‘'Your health choices' &gt; ‘</a:t>
            </a:r>
            <a:r>
              <a:rPr lang="en-GB" sz="1300">
                <a:solidFill>
                  <a:schemeClr val="tx1"/>
                </a:solidFill>
                <a:latin typeface="Arial" panose="020B0604020202020204" pitchFamily="34" charset="0"/>
                <a:cs typeface="Arial" panose="020B0604020202020204" pitchFamily="34" charset="0"/>
                <a:hlinkClick r:id="rId7"/>
              </a:rPr>
              <a:t>Choose about your health records data</a:t>
            </a:r>
            <a:r>
              <a:rPr lang="en-GB" sz="1300">
                <a:solidFill>
                  <a:schemeClr val="tx1"/>
                </a:solidFill>
                <a:latin typeface="Arial" panose="020B0604020202020204" pitchFamily="34" charset="0"/>
                <a:cs typeface="Arial" panose="020B0604020202020204" pitchFamily="34" charset="0"/>
              </a:rPr>
              <a:t>’. They can then read more about how data from their records is used. After clicking on ‘Make your choice &gt; ‘Start now’, they can view their preference and/or update their choice by clicking ‘Submit’.</a:t>
            </a:r>
          </a:p>
          <a:p>
            <a:pPr lvl="1"/>
            <a:endParaRPr lang="en-GB" sz="105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Patients do not need to do anything if they are happy with their confidential patient information being used for research and planning.</a:t>
            </a:r>
          </a:p>
          <a:p>
            <a:pPr lvl="1"/>
            <a:endParaRPr lang="en-GB" sz="105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Patients </a:t>
            </a:r>
            <a:r>
              <a:rPr lang="en-GB" sz="1300" b="1">
                <a:solidFill>
                  <a:schemeClr val="tx1"/>
                </a:solidFill>
                <a:latin typeface="Arial" panose="020B0604020202020204" pitchFamily="34" charset="0"/>
                <a:cs typeface="Arial" panose="020B0604020202020204" pitchFamily="34" charset="0"/>
              </a:rPr>
              <a:t>cannot</a:t>
            </a:r>
            <a:r>
              <a:rPr lang="en-GB" sz="1300">
                <a:solidFill>
                  <a:schemeClr val="tx1"/>
                </a:solidFill>
                <a:latin typeface="Arial" panose="020B0604020202020204" pitchFamily="34" charset="0"/>
                <a:cs typeface="Arial" panose="020B0604020202020204" pitchFamily="34" charset="0"/>
              </a:rPr>
              <a:t> manage data sharing preferences on behalf of someone else using the NHS App or NHS website, but they can make a choice for someone else (e.g. children under the age of 13 or on behalf of another adult if power of attorney) by email or post. Click </a:t>
            </a:r>
            <a:r>
              <a:rPr lang="en-GB" sz="1300">
                <a:solidFill>
                  <a:schemeClr val="tx1"/>
                </a:solidFill>
                <a:latin typeface="Arial" panose="020B0604020202020204" pitchFamily="34" charset="0"/>
                <a:cs typeface="Arial" panose="020B0604020202020204" pitchFamily="34" charset="0"/>
                <a:hlinkClick r:id="rId8"/>
              </a:rPr>
              <a:t>here</a:t>
            </a:r>
            <a:r>
              <a:rPr lang="en-GB" sz="1300">
                <a:solidFill>
                  <a:schemeClr val="tx1"/>
                </a:solidFill>
                <a:latin typeface="Arial" panose="020B0604020202020204" pitchFamily="34" charset="0"/>
                <a:cs typeface="Arial" panose="020B0604020202020204" pitchFamily="34" charset="0"/>
              </a:rPr>
              <a:t> for more details.</a:t>
            </a:r>
          </a:p>
          <a:p>
            <a:pPr lvl="1"/>
            <a:endParaRPr lang="en-GB" sz="1300">
              <a:solidFill>
                <a:schemeClr val="tx1"/>
              </a:solidFill>
              <a:latin typeface="Arial" panose="020B0604020202020204" pitchFamily="34" charset="0"/>
              <a:cs typeface="Arial" panose="020B0604020202020204" pitchFamily="34" charset="0"/>
            </a:endParaRPr>
          </a:p>
        </p:txBody>
      </p:sp>
      <p:pic>
        <p:nvPicPr>
          <p:cNvPr id="12" name="Graphic 11" descr="Cursor with solid fill">
            <a:extLst>
              <a:ext uri="{FF2B5EF4-FFF2-40B4-BE49-F238E27FC236}">
                <a16:creationId xmlns:a16="http://schemas.microsoft.com/office/drawing/2014/main" id="{DCC0FAF5-EB64-798E-9BB3-8CD2E23EA31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524868" y="2150607"/>
            <a:ext cx="414432" cy="414432"/>
          </a:xfrm>
          <a:prstGeom prst="rect">
            <a:avLst/>
          </a:prstGeom>
        </p:spPr>
      </p:pic>
      <p:pic>
        <p:nvPicPr>
          <p:cNvPr id="14" name="Graphic 13" descr="Checkbox Ticked with solid fill">
            <a:extLst>
              <a:ext uri="{FF2B5EF4-FFF2-40B4-BE49-F238E27FC236}">
                <a16:creationId xmlns:a16="http://schemas.microsoft.com/office/drawing/2014/main" id="{898AD209-B489-8176-8F45-F2D547B325B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8242" y="2788596"/>
            <a:ext cx="487684" cy="487684"/>
          </a:xfrm>
          <a:prstGeom prst="rect">
            <a:avLst/>
          </a:prstGeom>
        </p:spPr>
      </p:pic>
      <p:pic>
        <p:nvPicPr>
          <p:cNvPr id="7" name="Graphic 6" descr="Checkbox Crossed with solid fill">
            <a:extLst>
              <a:ext uri="{FF2B5EF4-FFF2-40B4-BE49-F238E27FC236}">
                <a16:creationId xmlns:a16="http://schemas.microsoft.com/office/drawing/2014/main" id="{2767106F-6234-0B07-67A8-32DDA155EC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8243" y="3193834"/>
            <a:ext cx="487683" cy="487683"/>
          </a:xfrm>
          <a:prstGeom prst="rect">
            <a:avLst/>
          </a:prstGeom>
        </p:spPr>
      </p:pic>
      <p:grpSp>
        <p:nvGrpSpPr>
          <p:cNvPr id="53" name="Group 52">
            <a:extLst>
              <a:ext uri="{FF2B5EF4-FFF2-40B4-BE49-F238E27FC236}">
                <a16:creationId xmlns:a16="http://schemas.microsoft.com/office/drawing/2014/main" id="{F55397E7-9AE7-972B-4324-4AD6418BD3B8}"/>
              </a:ext>
            </a:extLst>
          </p:cNvPr>
          <p:cNvGrpSpPr/>
          <p:nvPr/>
        </p:nvGrpSpPr>
        <p:grpSpPr>
          <a:xfrm>
            <a:off x="686680" y="3822857"/>
            <a:ext cx="4583342" cy="2709436"/>
            <a:chOff x="1069451" y="4158018"/>
            <a:chExt cx="4330568" cy="2560009"/>
          </a:xfrm>
        </p:grpSpPr>
        <p:pic>
          <p:nvPicPr>
            <p:cNvPr id="37" name="Picture 36">
              <a:extLst>
                <a:ext uri="{FF2B5EF4-FFF2-40B4-BE49-F238E27FC236}">
                  <a16:creationId xmlns:a16="http://schemas.microsoft.com/office/drawing/2014/main" id="{BA8BC11D-7CD8-921C-0D6B-FA95AA0454B2}"/>
                </a:ext>
              </a:extLst>
            </p:cNvPr>
            <p:cNvPicPr>
              <a:picLocks noChangeAspect="1"/>
            </p:cNvPicPr>
            <p:nvPr/>
          </p:nvPicPr>
          <p:blipFill rotWithShape="1">
            <a:blip r:embed="rId15"/>
            <a:srcRect l="30139" t="13165" r="31386" b="15069"/>
            <a:stretch/>
          </p:blipFill>
          <p:spPr>
            <a:xfrm>
              <a:off x="4055959" y="4158018"/>
              <a:ext cx="1344060" cy="2507007"/>
            </a:xfrm>
            <a:prstGeom prst="rect">
              <a:avLst/>
            </a:prstGeom>
          </p:spPr>
        </p:pic>
        <p:grpSp>
          <p:nvGrpSpPr>
            <p:cNvPr id="52" name="Group 51">
              <a:extLst>
                <a:ext uri="{FF2B5EF4-FFF2-40B4-BE49-F238E27FC236}">
                  <a16:creationId xmlns:a16="http://schemas.microsoft.com/office/drawing/2014/main" id="{C98937AB-7A0D-283A-501B-8C1680ACBD5D}"/>
                </a:ext>
              </a:extLst>
            </p:cNvPr>
            <p:cNvGrpSpPr/>
            <p:nvPr/>
          </p:nvGrpSpPr>
          <p:grpSpPr>
            <a:xfrm>
              <a:off x="1069451" y="4193274"/>
              <a:ext cx="4130049" cy="2524753"/>
              <a:chOff x="1069451" y="4193274"/>
              <a:chExt cx="4130049" cy="2524753"/>
            </a:xfrm>
          </p:grpSpPr>
          <p:pic>
            <p:nvPicPr>
              <p:cNvPr id="26" name="Picture 25">
                <a:extLst>
                  <a:ext uri="{FF2B5EF4-FFF2-40B4-BE49-F238E27FC236}">
                    <a16:creationId xmlns:a16="http://schemas.microsoft.com/office/drawing/2014/main" id="{31583EC8-DC49-BEB5-93A3-9F530040FB09}"/>
                  </a:ext>
                </a:extLst>
              </p:cNvPr>
              <p:cNvPicPr>
                <a:picLocks noChangeAspect="1"/>
              </p:cNvPicPr>
              <p:nvPr/>
            </p:nvPicPr>
            <p:blipFill rotWithShape="1">
              <a:blip r:embed="rId16"/>
              <a:srcRect l="29747" t="13939" r="31845" b="15427"/>
              <a:stretch/>
            </p:blipFill>
            <p:spPr>
              <a:xfrm>
                <a:off x="1069451" y="4193274"/>
                <a:ext cx="1344059" cy="2471751"/>
              </a:xfrm>
              <a:prstGeom prst="rect">
                <a:avLst/>
              </a:prstGeom>
            </p:spPr>
          </p:pic>
          <p:pic>
            <p:nvPicPr>
              <p:cNvPr id="35" name="Picture 34">
                <a:extLst>
                  <a:ext uri="{FF2B5EF4-FFF2-40B4-BE49-F238E27FC236}">
                    <a16:creationId xmlns:a16="http://schemas.microsoft.com/office/drawing/2014/main" id="{FA86D46F-8590-0833-D49E-0BA641BAB9E7}"/>
                  </a:ext>
                </a:extLst>
              </p:cNvPr>
              <p:cNvPicPr>
                <a:picLocks noChangeAspect="1"/>
              </p:cNvPicPr>
              <p:nvPr/>
            </p:nvPicPr>
            <p:blipFill rotWithShape="1">
              <a:blip r:embed="rId17"/>
              <a:srcRect l="30342" t="16368" r="31183" b="13925"/>
              <a:stretch/>
            </p:blipFill>
            <p:spPr>
              <a:xfrm>
                <a:off x="2558525" y="4282965"/>
                <a:ext cx="1344060" cy="2435062"/>
              </a:xfrm>
              <a:prstGeom prst="rect">
                <a:avLst/>
              </a:prstGeom>
            </p:spPr>
          </p:pic>
          <p:sp>
            <p:nvSpPr>
              <p:cNvPr id="38" name="Rectangle 37">
                <a:extLst>
                  <a:ext uri="{FF2B5EF4-FFF2-40B4-BE49-F238E27FC236}">
                    <a16:creationId xmlns:a16="http://schemas.microsoft.com/office/drawing/2014/main" id="{D2F99993-C28C-8828-9DF7-E288484F3247}"/>
                  </a:ext>
                </a:extLst>
              </p:cNvPr>
              <p:cNvSpPr/>
              <p:nvPr/>
            </p:nvSpPr>
            <p:spPr>
              <a:xfrm>
                <a:off x="4267211" y="5409147"/>
                <a:ext cx="932289" cy="16730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E7A0751-4E22-BA85-36AF-87AF5A72A54C}"/>
                  </a:ext>
                </a:extLst>
              </p:cNvPr>
              <p:cNvSpPr/>
              <p:nvPr/>
            </p:nvSpPr>
            <p:spPr>
              <a:xfrm>
                <a:off x="2049072" y="5829608"/>
                <a:ext cx="258993" cy="125778"/>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Arial" panose="020B0604020202020204"/>
                  <a:ea typeface="+mn-ea"/>
                  <a:cs typeface="+mn-cs"/>
                </a:endParaRPr>
              </a:p>
            </p:txBody>
          </p:sp>
          <p:cxnSp>
            <p:nvCxnSpPr>
              <p:cNvPr id="40" name="Straight Arrow Connector 39">
                <a:extLst>
                  <a:ext uri="{FF2B5EF4-FFF2-40B4-BE49-F238E27FC236}">
                    <a16:creationId xmlns:a16="http://schemas.microsoft.com/office/drawing/2014/main" id="{1A334A15-E407-DF7E-DAB3-DE4A4B3881C9}"/>
                  </a:ext>
                </a:extLst>
              </p:cNvPr>
              <p:cNvCxnSpPr>
                <a:cxnSpLocks/>
              </p:cNvCxnSpPr>
              <p:nvPr/>
            </p:nvCxnSpPr>
            <p:spPr>
              <a:xfrm>
                <a:off x="2345235" y="5576454"/>
                <a:ext cx="318912" cy="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80620C0-751E-09C9-A3F4-9E62AE45F643}"/>
                  </a:ext>
                </a:extLst>
              </p:cNvPr>
              <p:cNvSpPr/>
              <p:nvPr/>
            </p:nvSpPr>
            <p:spPr>
              <a:xfrm>
                <a:off x="1762086" y="6297635"/>
                <a:ext cx="251558" cy="253537"/>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Arial" panose="020B0604020202020204"/>
                  <a:ea typeface="+mn-ea"/>
                  <a:cs typeface="+mn-cs"/>
                </a:endParaRPr>
              </a:p>
            </p:txBody>
          </p:sp>
          <p:cxnSp>
            <p:nvCxnSpPr>
              <p:cNvPr id="44" name="Straight Arrow Connector 43">
                <a:extLst>
                  <a:ext uri="{FF2B5EF4-FFF2-40B4-BE49-F238E27FC236}">
                    <a16:creationId xmlns:a16="http://schemas.microsoft.com/office/drawing/2014/main" id="{CA606163-8474-6611-2152-70F195C945FC}"/>
                  </a:ext>
                </a:extLst>
              </p:cNvPr>
              <p:cNvCxnSpPr>
                <a:cxnSpLocks/>
              </p:cNvCxnSpPr>
              <p:nvPr/>
            </p:nvCxnSpPr>
            <p:spPr>
              <a:xfrm>
                <a:off x="3820570" y="5576454"/>
                <a:ext cx="318912" cy="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D3F5DD07-124B-345A-1C42-6ECDCEEB9039}"/>
                  </a:ext>
                </a:extLst>
              </p:cNvPr>
              <p:cNvSpPr/>
              <p:nvPr/>
            </p:nvSpPr>
            <p:spPr>
              <a:xfrm>
                <a:off x="2768590" y="6078309"/>
                <a:ext cx="932289" cy="16730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Connector: Elbow 45">
                <a:extLst>
                  <a:ext uri="{FF2B5EF4-FFF2-40B4-BE49-F238E27FC236}">
                    <a16:creationId xmlns:a16="http://schemas.microsoft.com/office/drawing/2014/main" id="{F1031CD2-40A6-00C9-749E-FC6450D3CEF9}"/>
                  </a:ext>
                </a:extLst>
              </p:cNvPr>
              <p:cNvCxnSpPr>
                <a:cxnSpLocks/>
              </p:cNvCxnSpPr>
              <p:nvPr/>
            </p:nvCxnSpPr>
            <p:spPr>
              <a:xfrm>
                <a:off x="2010359" y="6482868"/>
                <a:ext cx="1374292" cy="140853"/>
              </a:xfrm>
              <a:prstGeom prst="bentConnector4">
                <a:avLst>
                  <a:gd name="adj1" fmla="val -83"/>
                  <a:gd name="adj2" fmla="val 230369"/>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54" name="Rectangle: Top Corners Rounded 53">
            <a:extLst>
              <a:ext uri="{FF2B5EF4-FFF2-40B4-BE49-F238E27FC236}">
                <a16:creationId xmlns:a16="http://schemas.microsoft.com/office/drawing/2014/main" id="{9036FBFD-A28E-47BB-9F6E-38EB4BA460CD}"/>
              </a:ext>
            </a:extLst>
          </p:cNvPr>
          <p:cNvSpPr/>
          <p:nvPr/>
        </p:nvSpPr>
        <p:spPr>
          <a:xfrm>
            <a:off x="5667023" y="4104011"/>
            <a:ext cx="5459885" cy="2220866"/>
          </a:xfrm>
          <a:prstGeom prst="round2SameRect">
            <a:avLst/>
          </a:prstGeom>
          <a:solidFill>
            <a:srgbClr val="B0C61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ndParaRPr>
          </a:p>
        </p:txBody>
      </p:sp>
      <p:sp>
        <p:nvSpPr>
          <p:cNvPr id="55" name="Oval 54">
            <a:extLst>
              <a:ext uri="{FF2B5EF4-FFF2-40B4-BE49-F238E27FC236}">
                <a16:creationId xmlns:a16="http://schemas.microsoft.com/office/drawing/2014/main" id="{AFD8820D-4BBD-C0EC-D981-E3474357612F}"/>
              </a:ext>
            </a:extLst>
          </p:cNvPr>
          <p:cNvSpPr/>
          <p:nvPr/>
        </p:nvSpPr>
        <p:spPr>
          <a:xfrm>
            <a:off x="10821543" y="4088344"/>
            <a:ext cx="570325" cy="588826"/>
          </a:xfrm>
          <a:prstGeom prst="ellipse">
            <a:avLst/>
          </a:prstGeom>
          <a:solidFill>
            <a:srgbClr val="F2F7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56" name="TextBox 55">
            <a:extLst>
              <a:ext uri="{FF2B5EF4-FFF2-40B4-BE49-F238E27FC236}">
                <a16:creationId xmlns:a16="http://schemas.microsoft.com/office/drawing/2014/main" id="{3A0F5CF2-D0E8-1586-E39F-07E5794583C1}"/>
              </a:ext>
            </a:extLst>
          </p:cNvPr>
          <p:cNvSpPr txBox="1"/>
          <p:nvPr/>
        </p:nvSpPr>
        <p:spPr>
          <a:xfrm>
            <a:off x="5822735" y="4150919"/>
            <a:ext cx="1568437" cy="292388"/>
          </a:xfrm>
          <a:prstGeom prst="rect">
            <a:avLst/>
          </a:prstGeom>
          <a:noFill/>
        </p:spPr>
        <p:txBody>
          <a:bodyPr wrap="square">
            <a:spAutoFit/>
          </a:bodyPr>
          <a:lstStyle/>
          <a:p>
            <a:r>
              <a:rPr lang="en-GB" sz="1300" b="1">
                <a:solidFill>
                  <a:prstClr val="black"/>
                </a:solidFill>
                <a:latin typeface="Arial" panose="020B0604020202020204" pitchFamily="34" charset="0"/>
                <a:cs typeface="Arial" panose="020B0604020202020204" pitchFamily="34" charset="0"/>
              </a:rPr>
              <a:t>Benefits:</a:t>
            </a:r>
          </a:p>
        </p:txBody>
      </p:sp>
      <p:pic>
        <p:nvPicPr>
          <p:cNvPr id="57" name="Graphic 56" descr="Comment Like outline">
            <a:extLst>
              <a:ext uri="{FF2B5EF4-FFF2-40B4-BE49-F238E27FC236}">
                <a16:creationId xmlns:a16="http://schemas.microsoft.com/office/drawing/2014/main" id="{EAD8CCF7-D190-8B91-C76B-53AC08D8160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857290" y="4164362"/>
            <a:ext cx="457200" cy="457200"/>
          </a:xfrm>
          <a:prstGeom prst="rect">
            <a:avLst/>
          </a:prstGeom>
        </p:spPr>
      </p:pic>
      <p:sp>
        <p:nvSpPr>
          <p:cNvPr id="58" name="TextBox 57">
            <a:extLst>
              <a:ext uri="{FF2B5EF4-FFF2-40B4-BE49-F238E27FC236}">
                <a16:creationId xmlns:a16="http://schemas.microsoft.com/office/drawing/2014/main" id="{0F5F909C-A2A6-E732-5231-3C5CB3503700}"/>
              </a:ext>
            </a:extLst>
          </p:cNvPr>
          <p:cNvSpPr txBox="1"/>
          <p:nvPr/>
        </p:nvSpPr>
        <p:spPr>
          <a:xfrm>
            <a:off x="5674696" y="4530359"/>
            <a:ext cx="5338429" cy="1723549"/>
          </a:xfrm>
          <a:prstGeom prst="rect">
            <a:avLst/>
          </a:prstGeom>
          <a:noFill/>
        </p:spPr>
        <p:txBody>
          <a:bodyPr wrap="square">
            <a:spAutoFit/>
          </a:bodyPr>
          <a:lstStyle/>
          <a:p>
            <a:pPr lvl="1"/>
            <a:r>
              <a:rPr lang="en-GB" sz="1300">
                <a:solidFill>
                  <a:srgbClr val="000000"/>
                </a:solidFill>
                <a:latin typeface="Arial" panose="020B0604020202020204" pitchFamily="34" charset="0"/>
                <a:cs typeface="Arial" panose="020B0604020202020204" pitchFamily="34" charset="0"/>
              </a:rPr>
              <a:t>Quicker and easier way for patients to amend their data sharing preferences</a:t>
            </a:r>
          </a:p>
          <a:p>
            <a:pPr lvl="1"/>
            <a:endParaRPr lang="en-GB" sz="1400">
              <a:solidFill>
                <a:srgbClr val="000000"/>
              </a:solidFill>
              <a:latin typeface="Arial" panose="020B0604020202020204" pitchFamily="34" charset="0"/>
              <a:cs typeface="Arial" panose="020B0604020202020204" pitchFamily="34" charset="0"/>
            </a:endParaRPr>
          </a:p>
          <a:p>
            <a:pPr lvl="1"/>
            <a:r>
              <a:rPr lang="en-GB" sz="1300">
                <a:solidFill>
                  <a:srgbClr val="000000"/>
                </a:solidFill>
                <a:latin typeface="Arial" panose="020B0604020202020204" pitchFamily="34" charset="0"/>
                <a:cs typeface="Arial" panose="020B0604020202020204" pitchFamily="34" charset="0"/>
              </a:rPr>
              <a:t>Provides further information, enabling patients to make an informed decision </a:t>
            </a:r>
          </a:p>
          <a:p>
            <a:pPr lvl="1"/>
            <a:endParaRPr lang="en-GB" sz="1400">
              <a:solidFill>
                <a:srgbClr val="000000"/>
              </a:solidFill>
              <a:latin typeface="Arial" panose="020B0604020202020204" pitchFamily="34" charset="0"/>
              <a:cs typeface="Arial" panose="020B0604020202020204" pitchFamily="34" charset="0"/>
            </a:endParaRPr>
          </a:p>
          <a:p>
            <a:pPr lvl="1"/>
            <a:r>
              <a:rPr lang="en-GB" sz="1300">
                <a:solidFill>
                  <a:srgbClr val="000000"/>
                </a:solidFill>
                <a:latin typeface="Arial" panose="020B0604020202020204" pitchFamily="34" charset="0"/>
                <a:cs typeface="Arial" panose="020B0604020202020204" pitchFamily="34" charset="0"/>
              </a:rPr>
              <a:t>Helps build the public’s trust and confidence in the use of their data</a:t>
            </a:r>
          </a:p>
        </p:txBody>
      </p:sp>
      <p:pic>
        <p:nvPicPr>
          <p:cNvPr id="59" name="Graphic 58" descr="Stopwatch 33% with solid fill">
            <a:extLst>
              <a:ext uri="{FF2B5EF4-FFF2-40B4-BE49-F238E27FC236}">
                <a16:creationId xmlns:a16="http://schemas.microsoft.com/office/drawing/2014/main" id="{1956FE31-98E3-2E70-FCB2-BB699120B96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744152" y="4532721"/>
            <a:ext cx="390936" cy="390936"/>
          </a:xfrm>
          <a:prstGeom prst="rect">
            <a:avLst/>
          </a:prstGeom>
        </p:spPr>
      </p:pic>
      <p:pic>
        <p:nvPicPr>
          <p:cNvPr id="60" name="Graphic 59" descr="Information with solid fill">
            <a:extLst>
              <a:ext uri="{FF2B5EF4-FFF2-40B4-BE49-F238E27FC236}">
                <a16:creationId xmlns:a16="http://schemas.microsoft.com/office/drawing/2014/main" id="{12957411-628D-43B0-D07C-A6487F488CB3}"/>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746925" y="5126958"/>
            <a:ext cx="390936" cy="390936"/>
          </a:xfrm>
          <a:prstGeom prst="rect">
            <a:avLst/>
          </a:prstGeom>
        </p:spPr>
      </p:pic>
      <p:pic>
        <p:nvPicPr>
          <p:cNvPr id="61" name="Graphic 60" descr="Handshake outline">
            <a:extLst>
              <a:ext uri="{FF2B5EF4-FFF2-40B4-BE49-F238E27FC236}">
                <a16:creationId xmlns:a16="http://schemas.microsoft.com/office/drawing/2014/main" id="{3FAF4D2A-C065-8A99-39B4-E0E1E2E8A93B}"/>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746925" y="5719379"/>
            <a:ext cx="388163" cy="388163"/>
          </a:xfrm>
          <a:prstGeom prst="rect">
            <a:avLst/>
          </a:prstGeom>
        </p:spPr>
      </p:pic>
    </p:spTree>
    <p:extLst>
      <p:ext uri="{BB962C8B-B14F-4D97-AF65-F5344CB8AC3E}">
        <p14:creationId xmlns:p14="http://schemas.microsoft.com/office/powerpoint/2010/main" val="2861239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071879" cy="876396"/>
          </a:xfrm>
        </p:spPr>
        <p:txBody>
          <a:bodyPr>
            <a:noAutofit/>
          </a:bodyPr>
          <a:lstStyle/>
          <a:p>
            <a:r>
              <a:rPr lang="en-GB" sz="2600" b="1">
                <a:latin typeface="Arial"/>
                <a:ea typeface="Calibri" panose="020F0502020204030204" pitchFamily="34" charset="0"/>
                <a:cs typeface="Arial"/>
              </a:rPr>
              <a:t>Register to take part in health research</a:t>
            </a:r>
          </a:p>
        </p:txBody>
      </p:sp>
      <p:pic>
        <p:nvPicPr>
          <p:cNvPr id="2" name="Graphic 1" descr="Home with solid fill">
            <a:hlinkClick r:id="rId2" action="ppaction://hlinksldjump"/>
            <a:extLst>
              <a:ext uri="{FF2B5EF4-FFF2-40B4-BE49-F238E27FC236}">
                <a16:creationId xmlns:a16="http://schemas.microsoft.com/office/drawing/2014/main" id="{130E5F3F-FCE4-7582-4A8D-2E13F8B988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4166" y="6020119"/>
            <a:ext cx="761999" cy="761999"/>
          </a:xfrm>
          <a:prstGeom prst="rect">
            <a:avLst/>
          </a:prstGeom>
        </p:spPr>
      </p:pic>
      <p:sp>
        <p:nvSpPr>
          <p:cNvPr id="3" name="TextBox 2">
            <a:extLst>
              <a:ext uri="{FF2B5EF4-FFF2-40B4-BE49-F238E27FC236}">
                <a16:creationId xmlns:a16="http://schemas.microsoft.com/office/drawing/2014/main" id="{55ABF1C1-0B9F-CD11-7424-55F8546BBA0E}"/>
              </a:ext>
            </a:extLst>
          </p:cNvPr>
          <p:cNvSpPr txBox="1"/>
          <p:nvPr/>
        </p:nvSpPr>
        <p:spPr>
          <a:xfrm>
            <a:off x="257111" y="1217222"/>
            <a:ext cx="11934889" cy="492443"/>
          </a:xfrm>
          <a:prstGeom prst="rect">
            <a:avLst/>
          </a:prstGeom>
          <a:noFill/>
        </p:spPr>
        <p:txBody>
          <a:bodyPr wrap="square">
            <a:spAutoFit/>
          </a:bodyPr>
          <a:lstStyle/>
          <a:p>
            <a:pPr marL="171450" indent="-171450">
              <a:buFont typeface="Arial" panose="020B0604020202020204" pitchFamily="34" charset="0"/>
              <a:buChar char="•"/>
            </a:pPr>
            <a:r>
              <a:rPr lang="en-GB" sz="1300">
                <a:latin typeface="Arial" panose="020B0604020202020204" pitchFamily="34" charset="0"/>
                <a:cs typeface="Arial" panose="020B0604020202020204" pitchFamily="34" charset="0"/>
              </a:rPr>
              <a:t>The “</a:t>
            </a:r>
            <a:r>
              <a:rPr lang="en-GB" sz="1300">
                <a:latin typeface="Arial" panose="020B0604020202020204" pitchFamily="34" charset="0"/>
                <a:cs typeface="Arial" panose="020B0604020202020204" pitchFamily="34" charset="0"/>
                <a:hlinkClick r:id="rId5"/>
              </a:rPr>
              <a:t>Be Part of Research</a:t>
            </a:r>
            <a:r>
              <a:rPr lang="en-GB" sz="1300">
                <a:latin typeface="Arial" panose="020B0604020202020204" pitchFamily="34" charset="0"/>
                <a:cs typeface="Arial" panose="020B0604020202020204" pitchFamily="34" charset="0"/>
              </a:rPr>
              <a:t>” online service, which encourages members of the public to get involved in health research, is available through the NHS App. Patients can search for trials and studies taking place for particular health conditions they are interested in – or sign up as a healthy volunteer. </a:t>
            </a:r>
          </a:p>
        </p:txBody>
      </p:sp>
      <p:sp>
        <p:nvSpPr>
          <p:cNvPr id="27" name="Rectangle: Folded Corner 26">
            <a:extLst>
              <a:ext uri="{FF2B5EF4-FFF2-40B4-BE49-F238E27FC236}">
                <a16:creationId xmlns:a16="http://schemas.microsoft.com/office/drawing/2014/main" id="{357F66EC-1AB7-8DEE-D5FC-F6B941ADD327}"/>
              </a:ext>
            </a:extLst>
          </p:cNvPr>
          <p:cNvSpPr/>
          <p:nvPr/>
        </p:nvSpPr>
        <p:spPr>
          <a:xfrm>
            <a:off x="485631" y="1956482"/>
            <a:ext cx="5703262" cy="3277854"/>
          </a:xfrm>
          <a:prstGeom prst="foldedCorner">
            <a:avLst>
              <a:gd name="adj" fmla="val 8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How it works</a:t>
            </a:r>
            <a:br>
              <a:rPr lang="en-GB" sz="1300" b="1" i="0">
                <a:solidFill>
                  <a:srgbClr val="0070C0"/>
                </a:solidFill>
                <a:effectLst/>
                <a:latin typeface="Arial" panose="020B0604020202020204" pitchFamily="34" charset="0"/>
                <a:cs typeface="Arial" panose="020B0604020202020204" pitchFamily="34" charset="0"/>
              </a:rPr>
            </a:br>
            <a:endParaRPr lang="en-GB" sz="1000" b="1" i="0">
              <a:solidFill>
                <a:srgbClr val="0070C0"/>
              </a:solidFill>
              <a:effectLst/>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Patients can access this service by clicking on the ‘Your health’ icon (or ‘View all’ next to ‘Your health’ on the homepage) and selecting ‘'Your health choices' &gt; ‘Be part of health research’</a:t>
            </a:r>
          </a:p>
          <a:p>
            <a:pPr lvl="1"/>
            <a:endParaRPr lang="en-GB" sz="130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After clicking on ‘Start Registration’, patients are asked to agree to share their NHS login information with the service and can then begin the registration process by consenting for their information to be processed.</a:t>
            </a:r>
          </a:p>
          <a:p>
            <a:pPr lvl="1"/>
            <a:endParaRPr lang="en-GB" sz="130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They are then matched to suitable studies in the UK based on the areas of interest they select, as well as age, ethnic group, sex, location and condition. This can range from lifestyle questionnaires to clinical trials taking place at local hospitals, GP practices or at home.</a:t>
            </a:r>
          </a:p>
        </p:txBody>
      </p:sp>
      <p:pic>
        <p:nvPicPr>
          <p:cNvPr id="28" name="Graphic 27" descr="Cursor with solid fill">
            <a:extLst>
              <a:ext uri="{FF2B5EF4-FFF2-40B4-BE49-F238E27FC236}">
                <a16:creationId xmlns:a16="http://schemas.microsoft.com/office/drawing/2014/main" id="{C222866C-3D2B-9E78-2747-4461637628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556026" y="2297396"/>
            <a:ext cx="414432" cy="414432"/>
          </a:xfrm>
          <a:prstGeom prst="rect">
            <a:avLst/>
          </a:prstGeom>
        </p:spPr>
      </p:pic>
      <p:grpSp>
        <p:nvGrpSpPr>
          <p:cNvPr id="4" name="Group 3">
            <a:extLst>
              <a:ext uri="{FF2B5EF4-FFF2-40B4-BE49-F238E27FC236}">
                <a16:creationId xmlns:a16="http://schemas.microsoft.com/office/drawing/2014/main" id="{08750C2A-3E39-4770-6DF5-FF294ADEB273}"/>
              </a:ext>
            </a:extLst>
          </p:cNvPr>
          <p:cNvGrpSpPr/>
          <p:nvPr/>
        </p:nvGrpSpPr>
        <p:grpSpPr>
          <a:xfrm>
            <a:off x="6511040" y="1709664"/>
            <a:ext cx="4876749" cy="2882883"/>
            <a:chOff x="1069451" y="4158018"/>
            <a:chExt cx="4330568" cy="2560009"/>
          </a:xfrm>
        </p:grpSpPr>
        <p:pic>
          <p:nvPicPr>
            <p:cNvPr id="5" name="Picture 4">
              <a:extLst>
                <a:ext uri="{FF2B5EF4-FFF2-40B4-BE49-F238E27FC236}">
                  <a16:creationId xmlns:a16="http://schemas.microsoft.com/office/drawing/2014/main" id="{3A506584-C544-1808-97B0-73BA0DB7B8B6}"/>
                </a:ext>
              </a:extLst>
            </p:cNvPr>
            <p:cNvPicPr>
              <a:picLocks noChangeAspect="1"/>
            </p:cNvPicPr>
            <p:nvPr/>
          </p:nvPicPr>
          <p:blipFill rotWithShape="1">
            <a:blip r:embed="rId8"/>
            <a:srcRect l="30139" t="13165" r="31386" b="15069"/>
            <a:stretch/>
          </p:blipFill>
          <p:spPr>
            <a:xfrm>
              <a:off x="4055959" y="4158018"/>
              <a:ext cx="1344060" cy="2507007"/>
            </a:xfrm>
            <a:prstGeom prst="rect">
              <a:avLst/>
            </a:prstGeom>
          </p:spPr>
        </p:pic>
        <p:grpSp>
          <p:nvGrpSpPr>
            <p:cNvPr id="11" name="Group 10">
              <a:extLst>
                <a:ext uri="{FF2B5EF4-FFF2-40B4-BE49-F238E27FC236}">
                  <a16:creationId xmlns:a16="http://schemas.microsoft.com/office/drawing/2014/main" id="{75594C94-EB1B-D941-2D0E-7637475F485E}"/>
                </a:ext>
              </a:extLst>
            </p:cNvPr>
            <p:cNvGrpSpPr/>
            <p:nvPr/>
          </p:nvGrpSpPr>
          <p:grpSpPr>
            <a:xfrm>
              <a:off x="1069451" y="4193274"/>
              <a:ext cx="4130050" cy="2524753"/>
              <a:chOff x="1069451" y="4193274"/>
              <a:chExt cx="4130050" cy="2524753"/>
            </a:xfrm>
          </p:grpSpPr>
          <p:pic>
            <p:nvPicPr>
              <p:cNvPr id="12" name="Picture 11">
                <a:extLst>
                  <a:ext uri="{FF2B5EF4-FFF2-40B4-BE49-F238E27FC236}">
                    <a16:creationId xmlns:a16="http://schemas.microsoft.com/office/drawing/2014/main" id="{52205B58-B86B-0C0D-4CD9-F0707069A26C}"/>
                  </a:ext>
                </a:extLst>
              </p:cNvPr>
              <p:cNvPicPr>
                <a:picLocks noChangeAspect="1"/>
              </p:cNvPicPr>
              <p:nvPr/>
            </p:nvPicPr>
            <p:blipFill rotWithShape="1">
              <a:blip r:embed="rId9"/>
              <a:srcRect l="29747" t="13939" r="31845" b="15427"/>
              <a:stretch/>
            </p:blipFill>
            <p:spPr>
              <a:xfrm>
                <a:off x="1069451" y="4193274"/>
                <a:ext cx="1344059" cy="2471751"/>
              </a:xfrm>
              <a:prstGeom prst="rect">
                <a:avLst/>
              </a:prstGeom>
            </p:spPr>
          </p:pic>
          <p:pic>
            <p:nvPicPr>
              <p:cNvPr id="13" name="Picture 12">
                <a:extLst>
                  <a:ext uri="{FF2B5EF4-FFF2-40B4-BE49-F238E27FC236}">
                    <a16:creationId xmlns:a16="http://schemas.microsoft.com/office/drawing/2014/main" id="{8EF26A0C-3B34-4ACB-BD66-490A83AFFC6D}"/>
                  </a:ext>
                </a:extLst>
              </p:cNvPr>
              <p:cNvPicPr>
                <a:picLocks noChangeAspect="1"/>
              </p:cNvPicPr>
              <p:nvPr/>
            </p:nvPicPr>
            <p:blipFill rotWithShape="1">
              <a:blip r:embed="rId10"/>
              <a:srcRect l="30342" t="16368" r="31183" b="13925"/>
              <a:stretch/>
            </p:blipFill>
            <p:spPr>
              <a:xfrm>
                <a:off x="2558525" y="4282965"/>
                <a:ext cx="1344060" cy="2435062"/>
              </a:xfrm>
              <a:prstGeom prst="rect">
                <a:avLst/>
              </a:prstGeom>
            </p:spPr>
          </p:pic>
          <p:sp>
            <p:nvSpPr>
              <p:cNvPr id="14" name="Rectangle 13">
                <a:extLst>
                  <a:ext uri="{FF2B5EF4-FFF2-40B4-BE49-F238E27FC236}">
                    <a16:creationId xmlns:a16="http://schemas.microsoft.com/office/drawing/2014/main" id="{0E2946C4-FDB3-7376-1F12-32FF4002DA1E}"/>
                  </a:ext>
                </a:extLst>
              </p:cNvPr>
              <p:cNvSpPr/>
              <p:nvPr/>
            </p:nvSpPr>
            <p:spPr>
              <a:xfrm>
                <a:off x="4267212" y="5635423"/>
                <a:ext cx="932289" cy="16730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1C4B4D52-82E6-A9C6-0BB0-D7502FAE737C}"/>
                  </a:ext>
                </a:extLst>
              </p:cNvPr>
              <p:cNvSpPr/>
              <p:nvPr/>
            </p:nvSpPr>
            <p:spPr>
              <a:xfrm>
                <a:off x="2049072" y="5829608"/>
                <a:ext cx="258993" cy="125778"/>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Arial" panose="020B0604020202020204"/>
                  <a:ea typeface="+mn-ea"/>
                  <a:cs typeface="+mn-cs"/>
                </a:endParaRPr>
              </a:p>
            </p:txBody>
          </p:sp>
          <p:cxnSp>
            <p:nvCxnSpPr>
              <p:cNvPr id="31" name="Straight Arrow Connector 30">
                <a:extLst>
                  <a:ext uri="{FF2B5EF4-FFF2-40B4-BE49-F238E27FC236}">
                    <a16:creationId xmlns:a16="http://schemas.microsoft.com/office/drawing/2014/main" id="{89408586-51D0-8666-F4E1-C56F02A5A2AC}"/>
                  </a:ext>
                </a:extLst>
              </p:cNvPr>
              <p:cNvCxnSpPr>
                <a:cxnSpLocks/>
              </p:cNvCxnSpPr>
              <p:nvPr/>
            </p:nvCxnSpPr>
            <p:spPr>
              <a:xfrm>
                <a:off x="2345235" y="5576454"/>
                <a:ext cx="318912" cy="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1DA890E1-B75C-CBC2-D8A3-EAB38EC888FF}"/>
                  </a:ext>
                </a:extLst>
              </p:cNvPr>
              <p:cNvSpPr/>
              <p:nvPr/>
            </p:nvSpPr>
            <p:spPr>
              <a:xfrm>
                <a:off x="1762086" y="6297635"/>
                <a:ext cx="251558" cy="253537"/>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Arial" panose="020B0604020202020204"/>
                  <a:ea typeface="+mn-ea"/>
                  <a:cs typeface="+mn-cs"/>
                </a:endParaRPr>
              </a:p>
            </p:txBody>
          </p:sp>
          <p:cxnSp>
            <p:nvCxnSpPr>
              <p:cNvPr id="34" name="Straight Arrow Connector 33">
                <a:extLst>
                  <a:ext uri="{FF2B5EF4-FFF2-40B4-BE49-F238E27FC236}">
                    <a16:creationId xmlns:a16="http://schemas.microsoft.com/office/drawing/2014/main" id="{8EBD3E85-C4A8-1739-3AC7-E605714FE3A3}"/>
                  </a:ext>
                </a:extLst>
              </p:cNvPr>
              <p:cNvCxnSpPr>
                <a:cxnSpLocks/>
              </p:cNvCxnSpPr>
              <p:nvPr/>
            </p:nvCxnSpPr>
            <p:spPr>
              <a:xfrm>
                <a:off x="3820570" y="5576454"/>
                <a:ext cx="318912" cy="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3A104B29-E06A-1F19-292C-B7C82A41B000}"/>
                  </a:ext>
                </a:extLst>
              </p:cNvPr>
              <p:cNvSpPr/>
              <p:nvPr/>
            </p:nvSpPr>
            <p:spPr>
              <a:xfrm>
                <a:off x="2768590" y="6078309"/>
                <a:ext cx="932289" cy="16730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Connector: Elbow 36">
                <a:extLst>
                  <a:ext uri="{FF2B5EF4-FFF2-40B4-BE49-F238E27FC236}">
                    <a16:creationId xmlns:a16="http://schemas.microsoft.com/office/drawing/2014/main" id="{696666EF-D849-1FE8-A845-2E9EB5F9F2D6}"/>
                  </a:ext>
                </a:extLst>
              </p:cNvPr>
              <p:cNvCxnSpPr>
                <a:cxnSpLocks/>
              </p:cNvCxnSpPr>
              <p:nvPr/>
            </p:nvCxnSpPr>
            <p:spPr>
              <a:xfrm>
                <a:off x="2010359" y="6482868"/>
                <a:ext cx="1374292" cy="140853"/>
              </a:xfrm>
              <a:prstGeom prst="bentConnector4">
                <a:avLst>
                  <a:gd name="adj1" fmla="val -83"/>
                  <a:gd name="adj2" fmla="val 230369"/>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46" name="Graphic 45" descr="Good Inventory with solid fill">
            <a:extLst>
              <a:ext uri="{FF2B5EF4-FFF2-40B4-BE49-F238E27FC236}">
                <a16:creationId xmlns:a16="http://schemas.microsoft.com/office/drawing/2014/main" id="{3DDA45F9-CA70-F54E-9D59-1EF33C16AB2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6025" y="4144962"/>
            <a:ext cx="414433" cy="414433"/>
          </a:xfrm>
          <a:prstGeom prst="rect">
            <a:avLst/>
          </a:prstGeom>
        </p:spPr>
      </p:pic>
      <p:pic>
        <p:nvPicPr>
          <p:cNvPr id="48" name="Graphic 47" descr="Checkbox Ticked with solid fill">
            <a:extLst>
              <a:ext uri="{FF2B5EF4-FFF2-40B4-BE49-F238E27FC236}">
                <a16:creationId xmlns:a16="http://schemas.microsoft.com/office/drawing/2014/main" id="{4B4939A3-4F1E-0304-1CE4-4D5934EBA0A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56025" y="3093526"/>
            <a:ext cx="414433" cy="414433"/>
          </a:xfrm>
          <a:prstGeom prst="rect">
            <a:avLst/>
          </a:prstGeom>
        </p:spPr>
      </p:pic>
      <p:sp>
        <p:nvSpPr>
          <p:cNvPr id="49" name="Rectangle: Top Corners Rounded 48">
            <a:extLst>
              <a:ext uri="{FF2B5EF4-FFF2-40B4-BE49-F238E27FC236}">
                <a16:creationId xmlns:a16="http://schemas.microsoft.com/office/drawing/2014/main" id="{9B8A4923-BF26-B178-9C96-8348744B2283}"/>
              </a:ext>
            </a:extLst>
          </p:cNvPr>
          <p:cNvSpPr/>
          <p:nvPr/>
        </p:nvSpPr>
        <p:spPr>
          <a:xfrm>
            <a:off x="6495355" y="4912907"/>
            <a:ext cx="4741035" cy="1405822"/>
          </a:xfrm>
          <a:prstGeom prst="round2SameRect">
            <a:avLst/>
          </a:prstGeom>
          <a:solidFill>
            <a:srgbClr val="B0C61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ndParaRPr>
          </a:p>
        </p:txBody>
      </p:sp>
      <p:sp>
        <p:nvSpPr>
          <p:cNvPr id="50" name="Oval 49">
            <a:extLst>
              <a:ext uri="{FF2B5EF4-FFF2-40B4-BE49-F238E27FC236}">
                <a16:creationId xmlns:a16="http://schemas.microsoft.com/office/drawing/2014/main" id="{0F3C46D2-96E9-C833-5B74-51E44202D1B6}"/>
              </a:ext>
            </a:extLst>
          </p:cNvPr>
          <p:cNvSpPr/>
          <p:nvPr/>
        </p:nvSpPr>
        <p:spPr>
          <a:xfrm>
            <a:off x="10891013" y="4887328"/>
            <a:ext cx="570325" cy="588826"/>
          </a:xfrm>
          <a:prstGeom prst="ellipse">
            <a:avLst/>
          </a:prstGeom>
          <a:solidFill>
            <a:srgbClr val="F2F7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51" name="TextBox 50">
            <a:extLst>
              <a:ext uri="{FF2B5EF4-FFF2-40B4-BE49-F238E27FC236}">
                <a16:creationId xmlns:a16="http://schemas.microsoft.com/office/drawing/2014/main" id="{EC995D62-1F9A-1330-3DE6-E18F9FE9A214}"/>
              </a:ext>
            </a:extLst>
          </p:cNvPr>
          <p:cNvSpPr txBox="1"/>
          <p:nvPr/>
        </p:nvSpPr>
        <p:spPr>
          <a:xfrm>
            <a:off x="6660611" y="4970028"/>
            <a:ext cx="2248147" cy="292388"/>
          </a:xfrm>
          <a:prstGeom prst="rect">
            <a:avLst/>
          </a:prstGeom>
          <a:noFill/>
        </p:spPr>
        <p:txBody>
          <a:bodyPr wrap="square">
            <a:spAutoFit/>
          </a:bodyPr>
          <a:lstStyle/>
          <a:p>
            <a:r>
              <a:rPr lang="en-GB" sz="1300" b="1">
                <a:solidFill>
                  <a:prstClr val="black"/>
                </a:solidFill>
                <a:latin typeface="Arial" panose="020B0604020202020204" pitchFamily="34" charset="0"/>
                <a:cs typeface="Arial" panose="020B0604020202020204" pitchFamily="34" charset="0"/>
              </a:rPr>
              <a:t>Benefits:</a:t>
            </a:r>
          </a:p>
        </p:txBody>
      </p:sp>
      <p:pic>
        <p:nvPicPr>
          <p:cNvPr id="52" name="Graphic 51" descr="Comment Like outline">
            <a:extLst>
              <a:ext uri="{FF2B5EF4-FFF2-40B4-BE49-F238E27FC236}">
                <a16:creationId xmlns:a16="http://schemas.microsoft.com/office/drawing/2014/main" id="{1E2FAC9E-B47D-D906-18F2-78E2BCAF31B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937393" y="4952240"/>
            <a:ext cx="457200" cy="457200"/>
          </a:xfrm>
          <a:prstGeom prst="rect">
            <a:avLst/>
          </a:prstGeom>
        </p:spPr>
      </p:pic>
      <p:sp>
        <p:nvSpPr>
          <p:cNvPr id="53" name="TextBox 52">
            <a:extLst>
              <a:ext uri="{FF2B5EF4-FFF2-40B4-BE49-F238E27FC236}">
                <a16:creationId xmlns:a16="http://schemas.microsoft.com/office/drawing/2014/main" id="{2314FF8D-8EC6-4DDE-C7AF-8E4049BCF770}"/>
              </a:ext>
            </a:extLst>
          </p:cNvPr>
          <p:cNvSpPr txBox="1"/>
          <p:nvPr/>
        </p:nvSpPr>
        <p:spPr>
          <a:xfrm>
            <a:off x="6495355" y="5326802"/>
            <a:ext cx="4484429" cy="907941"/>
          </a:xfrm>
          <a:prstGeom prst="rect">
            <a:avLst/>
          </a:prstGeom>
          <a:noFill/>
        </p:spPr>
        <p:txBody>
          <a:bodyPr wrap="square">
            <a:spAutoFit/>
          </a:bodyPr>
          <a:lstStyle/>
          <a:p>
            <a:pPr lvl="1"/>
            <a:r>
              <a:rPr lang="en-GB" sz="1300">
                <a:solidFill>
                  <a:srgbClr val="000000"/>
                </a:solidFill>
                <a:latin typeface="Arial" panose="020B0604020202020204" pitchFamily="34" charset="0"/>
                <a:cs typeface="Arial" panose="020B0604020202020204" pitchFamily="34" charset="0"/>
              </a:rPr>
              <a:t>Helps researchers quickly find suitable participants</a:t>
            </a:r>
          </a:p>
          <a:p>
            <a:pPr lvl="1"/>
            <a:endParaRPr lang="en-GB" sz="1400">
              <a:solidFill>
                <a:srgbClr val="000000"/>
              </a:solidFill>
              <a:latin typeface="Arial" panose="020B0604020202020204" pitchFamily="34" charset="0"/>
              <a:cs typeface="Arial" panose="020B0604020202020204" pitchFamily="34" charset="0"/>
            </a:endParaRPr>
          </a:p>
          <a:p>
            <a:pPr lvl="1"/>
            <a:r>
              <a:rPr lang="en-GB" sz="1300">
                <a:solidFill>
                  <a:srgbClr val="000000"/>
                </a:solidFill>
                <a:latin typeface="Arial" panose="020B0604020202020204" pitchFamily="34" charset="0"/>
                <a:cs typeface="Arial" panose="020B0604020202020204" pitchFamily="34" charset="0"/>
              </a:rPr>
              <a:t>Can advance care and treatment for disease and improve the quality of care provided by the NHS</a:t>
            </a:r>
          </a:p>
        </p:txBody>
      </p:sp>
      <p:pic>
        <p:nvPicPr>
          <p:cNvPr id="54" name="Graphic 53" descr="Magnifying glass outline">
            <a:extLst>
              <a:ext uri="{FF2B5EF4-FFF2-40B4-BE49-F238E27FC236}">
                <a16:creationId xmlns:a16="http://schemas.microsoft.com/office/drawing/2014/main" id="{E3E6FF36-6B90-BFC7-9C3C-73580DAECCA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574433" y="5314863"/>
            <a:ext cx="390936" cy="390936"/>
          </a:xfrm>
          <a:prstGeom prst="rect">
            <a:avLst/>
          </a:prstGeom>
        </p:spPr>
      </p:pic>
      <p:pic>
        <p:nvPicPr>
          <p:cNvPr id="55" name="Graphic 54" descr="Hockey Stick Curve Graph outline">
            <a:extLst>
              <a:ext uri="{FF2B5EF4-FFF2-40B4-BE49-F238E27FC236}">
                <a16:creationId xmlns:a16="http://schemas.microsoft.com/office/drawing/2014/main" id="{84B9E3FE-EDDA-FBD9-91A0-346536FD0587}"/>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563462" y="5789976"/>
            <a:ext cx="390936" cy="390936"/>
          </a:xfrm>
          <a:prstGeom prst="rect">
            <a:avLst/>
          </a:prstGeom>
        </p:spPr>
      </p:pic>
    </p:spTree>
    <p:extLst>
      <p:ext uri="{BB962C8B-B14F-4D97-AF65-F5344CB8AC3E}">
        <p14:creationId xmlns:p14="http://schemas.microsoft.com/office/powerpoint/2010/main" val="1565585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071879" cy="876396"/>
          </a:xfrm>
        </p:spPr>
        <p:txBody>
          <a:bodyPr>
            <a:noAutofit/>
          </a:bodyPr>
          <a:lstStyle/>
          <a:p>
            <a:r>
              <a:rPr lang="en-GB" sz="2600" b="1">
                <a:latin typeface="Arial"/>
                <a:ea typeface="Calibri" panose="020F0502020204030204" pitchFamily="34" charset="0"/>
                <a:cs typeface="Arial"/>
              </a:rPr>
              <a:t>Find your NHS number</a:t>
            </a:r>
          </a:p>
        </p:txBody>
      </p:sp>
      <p:pic>
        <p:nvPicPr>
          <p:cNvPr id="2" name="Graphic 1" descr="Home with solid fill">
            <a:hlinkClick r:id="rId2" action="ppaction://hlinksldjump"/>
            <a:extLst>
              <a:ext uri="{FF2B5EF4-FFF2-40B4-BE49-F238E27FC236}">
                <a16:creationId xmlns:a16="http://schemas.microsoft.com/office/drawing/2014/main" id="{130E5F3F-FCE4-7582-4A8D-2E13F8B988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4166" y="6020119"/>
            <a:ext cx="761999" cy="761999"/>
          </a:xfrm>
          <a:prstGeom prst="rect">
            <a:avLst/>
          </a:prstGeom>
        </p:spPr>
      </p:pic>
      <p:sp>
        <p:nvSpPr>
          <p:cNvPr id="3" name="TextBox 2">
            <a:extLst>
              <a:ext uri="{FF2B5EF4-FFF2-40B4-BE49-F238E27FC236}">
                <a16:creationId xmlns:a16="http://schemas.microsoft.com/office/drawing/2014/main" id="{9EA030CB-BEA1-E9B5-97BE-7B7875A6D5A5}"/>
              </a:ext>
            </a:extLst>
          </p:cNvPr>
          <p:cNvSpPr txBox="1"/>
          <p:nvPr/>
        </p:nvSpPr>
        <p:spPr>
          <a:xfrm>
            <a:off x="257112" y="1178292"/>
            <a:ext cx="11650636" cy="523220"/>
          </a:xfrm>
          <a:prstGeom prst="rect">
            <a:avLst/>
          </a:prstGeom>
          <a:noFill/>
        </p:spPr>
        <p:txBody>
          <a:bodyPr wrap="square">
            <a:spAutoFit/>
          </a:bodyPr>
          <a:lstStyle/>
          <a:p>
            <a:pPr marL="171450" indent="-171450">
              <a:buFont typeface="Arial" panose="020B0604020202020204" pitchFamily="34" charset="0"/>
              <a:buChar char="•"/>
            </a:pPr>
            <a:r>
              <a:rPr lang="en-GB" sz="1400">
                <a:latin typeface="Arial" panose="020B0604020202020204" pitchFamily="34" charset="0"/>
                <a:cs typeface="Arial" panose="020B0604020202020204" pitchFamily="34" charset="0"/>
              </a:rPr>
              <a:t>Anyone </a:t>
            </a:r>
            <a:r>
              <a:rPr lang="en-GB" sz="1400">
                <a:latin typeface="Arial" panose="020B0604020202020204" pitchFamily="34" charset="0"/>
                <a:cs typeface="Arial" panose="020B0604020202020204" pitchFamily="34" charset="0"/>
                <a:hlinkClick r:id="rId5"/>
              </a:rPr>
              <a:t>registered with a GP</a:t>
            </a:r>
            <a:r>
              <a:rPr lang="en-GB" sz="1400">
                <a:latin typeface="Arial" panose="020B0604020202020204" pitchFamily="34" charset="0"/>
                <a:cs typeface="Arial" panose="020B0604020202020204" pitchFamily="34" charset="0"/>
              </a:rPr>
              <a:t> in England has an </a:t>
            </a:r>
            <a:r>
              <a:rPr lang="en-GB" sz="1400">
                <a:latin typeface="Arial" panose="020B0604020202020204" pitchFamily="34" charset="0"/>
                <a:cs typeface="Arial" panose="020B0604020202020204" pitchFamily="34" charset="0"/>
                <a:hlinkClick r:id="rId6"/>
              </a:rPr>
              <a:t>NHS number</a:t>
            </a:r>
            <a:r>
              <a:rPr lang="en-GB" sz="1400">
                <a:latin typeface="Arial" panose="020B0604020202020204" pitchFamily="34" charset="0"/>
                <a:cs typeface="Arial" panose="020B0604020202020204" pitchFamily="34" charset="0"/>
              </a:rPr>
              <a:t>. An NHS number is a unique 10-digit number which helps healthcare staff identify people correctly and match their details to their health records. It links all their records together, creating a fuller, more accurate health history.</a:t>
            </a:r>
          </a:p>
        </p:txBody>
      </p:sp>
      <p:sp>
        <p:nvSpPr>
          <p:cNvPr id="28" name="Rectangle: Folded Corner 27">
            <a:extLst>
              <a:ext uri="{FF2B5EF4-FFF2-40B4-BE49-F238E27FC236}">
                <a16:creationId xmlns:a16="http://schemas.microsoft.com/office/drawing/2014/main" id="{994958F0-7873-886F-022D-FA11876CDA0E}"/>
              </a:ext>
            </a:extLst>
          </p:cNvPr>
          <p:cNvSpPr/>
          <p:nvPr/>
        </p:nvSpPr>
        <p:spPr>
          <a:xfrm>
            <a:off x="506178" y="1872076"/>
            <a:ext cx="4624293" cy="1086881"/>
          </a:xfrm>
          <a:prstGeom prst="foldedCorne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b="1" i="0">
                <a:solidFill>
                  <a:srgbClr val="0070C0"/>
                </a:solidFill>
                <a:effectLst/>
                <a:latin typeface="Arial" panose="020B0604020202020204" pitchFamily="34" charset="0"/>
                <a:cs typeface="Arial" panose="020B0604020202020204" pitchFamily="34" charset="0"/>
              </a:rPr>
              <a:t>How it works</a:t>
            </a:r>
            <a:br>
              <a:rPr lang="en-GB" sz="1400" b="1" i="0">
                <a:solidFill>
                  <a:srgbClr val="0070C0"/>
                </a:solidFill>
                <a:effectLst/>
                <a:latin typeface="Arial" panose="020B0604020202020204" pitchFamily="34" charset="0"/>
                <a:cs typeface="Arial" panose="020B0604020202020204" pitchFamily="34" charset="0"/>
              </a:rPr>
            </a:br>
            <a:endParaRPr lang="en-GB" sz="1600" b="1" i="0">
              <a:solidFill>
                <a:schemeClr val="tx1"/>
              </a:solidFill>
              <a:effectLst/>
              <a:latin typeface="Arial" panose="020B0604020202020204" pitchFamily="34" charset="0"/>
              <a:cs typeface="Arial" panose="020B0604020202020204" pitchFamily="34" charset="0"/>
            </a:endParaRPr>
          </a:p>
          <a:p>
            <a:pPr lvl="1"/>
            <a:r>
              <a:rPr lang="en-GB" sz="1400">
                <a:solidFill>
                  <a:schemeClr val="tx1"/>
                </a:solidFill>
                <a:latin typeface="Arial" panose="020B0604020202020204" pitchFamily="34" charset="0"/>
                <a:cs typeface="Arial" panose="020B0604020202020204" pitchFamily="34" charset="0"/>
              </a:rPr>
              <a:t>Once logged into the NHS App, patients can view their NHS number at the top of the ‘Home’ page.</a:t>
            </a:r>
          </a:p>
          <a:p>
            <a:pPr lvl="1"/>
            <a:endParaRPr lang="en-GB" sz="1400">
              <a:solidFill>
                <a:schemeClr val="tx1"/>
              </a:solidFill>
              <a:latin typeface="Arial" panose="020B0604020202020204" pitchFamily="34" charset="0"/>
              <a:cs typeface="Arial" panose="020B0604020202020204" pitchFamily="34" charset="0"/>
            </a:endParaRPr>
          </a:p>
        </p:txBody>
      </p:sp>
      <p:pic>
        <p:nvPicPr>
          <p:cNvPr id="29" name="Graphic 28" descr="Cursor with solid fill">
            <a:extLst>
              <a:ext uri="{FF2B5EF4-FFF2-40B4-BE49-F238E27FC236}">
                <a16:creationId xmlns:a16="http://schemas.microsoft.com/office/drawing/2014/main" id="{EAF7F1EA-C15E-FD70-CC66-C98DB8C330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96787" y="2328282"/>
            <a:ext cx="414432" cy="414432"/>
          </a:xfrm>
          <a:prstGeom prst="rect">
            <a:avLst/>
          </a:prstGeom>
        </p:spPr>
      </p:pic>
      <p:sp>
        <p:nvSpPr>
          <p:cNvPr id="30" name="Rectangle: Folded Corner 29">
            <a:extLst>
              <a:ext uri="{FF2B5EF4-FFF2-40B4-BE49-F238E27FC236}">
                <a16:creationId xmlns:a16="http://schemas.microsoft.com/office/drawing/2014/main" id="{3DF4C659-C8E2-8C7E-20C4-7DE0A91D0FE7}"/>
              </a:ext>
            </a:extLst>
          </p:cNvPr>
          <p:cNvSpPr/>
          <p:nvPr/>
        </p:nvSpPr>
        <p:spPr>
          <a:xfrm>
            <a:off x="506178" y="3244718"/>
            <a:ext cx="4624293" cy="2957027"/>
          </a:xfrm>
          <a:prstGeom prst="foldedCorne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b="1">
                <a:solidFill>
                  <a:srgbClr val="0070C0"/>
                </a:solidFill>
                <a:latin typeface="Arial" panose="020B0604020202020204" pitchFamily="34" charset="0"/>
                <a:cs typeface="Arial" panose="020B0604020202020204" pitchFamily="34" charset="0"/>
              </a:rPr>
              <a:t>Other ways patients can find their NHS number</a:t>
            </a:r>
            <a:br>
              <a:rPr lang="en-GB" sz="1400" b="1" i="0">
                <a:solidFill>
                  <a:srgbClr val="0070C0"/>
                </a:solidFill>
                <a:effectLst/>
                <a:latin typeface="Arial" panose="020B0604020202020204" pitchFamily="34" charset="0"/>
                <a:cs typeface="Arial" panose="020B0604020202020204" pitchFamily="34" charset="0"/>
              </a:rPr>
            </a:br>
            <a:endParaRPr lang="en-GB" sz="1100" b="1" i="0">
              <a:solidFill>
                <a:schemeClr val="tx1"/>
              </a:solidFill>
              <a:effectLst/>
              <a:latin typeface="Arial" panose="020B0604020202020204" pitchFamily="34" charset="0"/>
              <a:cs typeface="Arial" panose="020B0604020202020204" pitchFamily="34" charset="0"/>
            </a:endParaRPr>
          </a:p>
          <a:p>
            <a:pPr lvl="1"/>
            <a:r>
              <a:rPr lang="en-GB" sz="1400" b="1">
                <a:solidFill>
                  <a:schemeClr val="tx1"/>
                </a:solidFill>
                <a:latin typeface="Arial" panose="020B0604020202020204" pitchFamily="34" charset="0"/>
                <a:cs typeface="Arial" panose="020B0604020202020204" pitchFamily="34" charset="0"/>
              </a:rPr>
              <a:t>Documents and letters</a:t>
            </a:r>
            <a:r>
              <a:rPr lang="en-GB" sz="1400">
                <a:solidFill>
                  <a:schemeClr val="tx1"/>
                </a:solidFill>
                <a:latin typeface="Arial" panose="020B0604020202020204" pitchFamily="34" charset="0"/>
                <a:cs typeface="Arial" panose="020B0604020202020204" pitchFamily="34" charset="0"/>
              </a:rPr>
              <a:t> – prescriptions, test results, hospital referral letters, appointment letters </a:t>
            </a:r>
          </a:p>
          <a:p>
            <a:pPr lvl="1"/>
            <a:endParaRPr lang="en-GB" sz="1400" b="1">
              <a:solidFill>
                <a:schemeClr val="tx1"/>
              </a:solidFill>
              <a:latin typeface="Arial" panose="020B0604020202020204" pitchFamily="34" charset="0"/>
              <a:cs typeface="Arial" panose="020B0604020202020204" pitchFamily="34" charset="0"/>
            </a:endParaRPr>
          </a:p>
          <a:p>
            <a:pPr lvl="1"/>
            <a:r>
              <a:rPr lang="en-GB" sz="1400" b="1">
                <a:solidFill>
                  <a:schemeClr val="tx1"/>
                </a:solidFill>
                <a:latin typeface="Arial" panose="020B0604020202020204" pitchFamily="34" charset="0"/>
                <a:cs typeface="Arial" panose="020B0604020202020204" pitchFamily="34" charset="0"/>
              </a:rPr>
              <a:t>Online</a:t>
            </a:r>
            <a:r>
              <a:rPr lang="en-GB" sz="1400">
                <a:solidFill>
                  <a:schemeClr val="tx1"/>
                </a:solidFill>
                <a:latin typeface="Arial" panose="020B0604020202020204" pitchFamily="34" charset="0"/>
                <a:cs typeface="Arial" panose="020B0604020202020204" pitchFamily="34" charset="0"/>
              </a:rPr>
              <a:t> – patients can enter their name, date of birth and postcode using the </a:t>
            </a:r>
            <a:r>
              <a:rPr lang="en-GB" sz="1400">
                <a:solidFill>
                  <a:schemeClr val="tx1"/>
                </a:solidFill>
                <a:latin typeface="Arial" panose="020B0604020202020204" pitchFamily="34" charset="0"/>
                <a:cs typeface="Arial" panose="020B0604020202020204" pitchFamily="34" charset="0"/>
                <a:hlinkClick r:id="rId9"/>
              </a:rPr>
              <a:t>Find your NHS number</a:t>
            </a:r>
            <a:r>
              <a:rPr lang="en-GB" sz="1400">
                <a:solidFill>
                  <a:schemeClr val="tx1"/>
                </a:solidFill>
                <a:latin typeface="Arial" panose="020B0604020202020204" pitchFamily="34" charset="0"/>
                <a:cs typeface="Arial" panose="020B0604020202020204" pitchFamily="34" charset="0"/>
              </a:rPr>
              <a:t> service online. Their NHS number will then be sent by text message, email or letter to the contact details held by their GP.</a:t>
            </a:r>
          </a:p>
          <a:p>
            <a:pPr lvl="1"/>
            <a:endParaRPr lang="en-GB" sz="1400">
              <a:solidFill>
                <a:schemeClr val="tx1"/>
              </a:solidFill>
              <a:latin typeface="Arial" panose="020B0604020202020204" pitchFamily="34" charset="0"/>
              <a:cs typeface="Arial" panose="020B0604020202020204" pitchFamily="34" charset="0"/>
            </a:endParaRPr>
          </a:p>
          <a:p>
            <a:pPr lvl="1"/>
            <a:r>
              <a:rPr lang="en-GB" sz="1400" b="1">
                <a:solidFill>
                  <a:schemeClr val="tx1"/>
                </a:solidFill>
                <a:latin typeface="Arial" panose="020B0604020202020204" pitchFamily="34" charset="0"/>
                <a:cs typeface="Arial" panose="020B0604020202020204" pitchFamily="34" charset="0"/>
              </a:rPr>
              <a:t>GP surgery</a:t>
            </a:r>
            <a:r>
              <a:rPr lang="en-GB" sz="1400">
                <a:solidFill>
                  <a:schemeClr val="tx1"/>
                </a:solidFill>
                <a:latin typeface="Arial" panose="020B0604020202020204" pitchFamily="34" charset="0"/>
                <a:cs typeface="Arial" panose="020B0604020202020204" pitchFamily="34" charset="0"/>
              </a:rPr>
              <a:t> – patients can call or visit their surgery with proof of identity</a:t>
            </a:r>
          </a:p>
        </p:txBody>
      </p:sp>
      <p:pic>
        <p:nvPicPr>
          <p:cNvPr id="32" name="Graphic 31" descr="Open envelope outline">
            <a:extLst>
              <a:ext uri="{FF2B5EF4-FFF2-40B4-BE49-F238E27FC236}">
                <a16:creationId xmlns:a16="http://schemas.microsoft.com/office/drawing/2014/main" id="{C05E7C15-D231-A30F-5ADD-B288E7D2018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7549" y="3638153"/>
            <a:ext cx="414433" cy="414433"/>
          </a:xfrm>
          <a:prstGeom prst="rect">
            <a:avLst/>
          </a:prstGeom>
        </p:spPr>
      </p:pic>
      <p:pic>
        <p:nvPicPr>
          <p:cNvPr id="36" name="Graphic 35" descr="Internet outline">
            <a:extLst>
              <a:ext uri="{FF2B5EF4-FFF2-40B4-BE49-F238E27FC236}">
                <a16:creationId xmlns:a16="http://schemas.microsoft.com/office/drawing/2014/main" id="{C06DB582-8286-9071-4280-A1F05F94B76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7550" y="4243760"/>
            <a:ext cx="414432" cy="414432"/>
          </a:xfrm>
          <a:prstGeom prst="rect">
            <a:avLst/>
          </a:prstGeom>
        </p:spPr>
      </p:pic>
      <p:pic>
        <p:nvPicPr>
          <p:cNvPr id="38" name="Graphic 37" descr="Home1 outline">
            <a:extLst>
              <a:ext uri="{FF2B5EF4-FFF2-40B4-BE49-F238E27FC236}">
                <a16:creationId xmlns:a16="http://schemas.microsoft.com/office/drawing/2014/main" id="{21378B2E-1B16-B418-CCA5-1A7B40E4513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57550" y="5548672"/>
            <a:ext cx="414432" cy="414432"/>
          </a:xfrm>
          <a:prstGeom prst="rect">
            <a:avLst/>
          </a:prstGeom>
        </p:spPr>
      </p:pic>
      <p:sp>
        <p:nvSpPr>
          <p:cNvPr id="41" name="Rectangle: Top Corners Rounded 40">
            <a:extLst>
              <a:ext uri="{FF2B5EF4-FFF2-40B4-BE49-F238E27FC236}">
                <a16:creationId xmlns:a16="http://schemas.microsoft.com/office/drawing/2014/main" id="{145E9EE0-790D-7CE4-B643-E1C74C15DFE6}"/>
              </a:ext>
            </a:extLst>
          </p:cNvPr>
          <p:cNvSpPr/>
          <p:nvPr/>
        </p:nvSpPr>
        <p:spPr>
          <a:xfrm>
            <a:off x="8048164" y="1880043"/>
            <a:ext cx="3727505" cy="3934348"/>
          </a:xfrm>
          <a:prstGeom prst="round2SameRect">
            <a:avLst/>
          </a:prstGeom>
          <a:solidFill>
            <a:srgbClr val="B0C61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ndParaRPr>
          </a:p>
        </p:txBody>
      </p:sp>
      <p:sp>
        <p:nvSpPr>
          <p:cNvPr id="42" name="Oval 41">
            <a:extLst>
              <a:ext uri="{FF2B5EF4-FFF2-40B4-BE49-F238E27FC236}">
                <a16:creationId xmlns:a16="http://schemas.microsoft.com/office/drawing/2014/main" id="{B79A8D8A-2F8D-BDDC-90B5-F949D93E683A}"/>
              </a:ext>
            </a:extLst>
          </p:cNvPr>
          <p:cNvSpPr/>
          <p:nvPr/>
        </p:nvSpPr>
        <p:spPr>
          <a:xfrm>
            <a:off x="11341632" y="1875728"/>
            <a:ext cx="570325" cy="588826"/>
          </a:xfrm>
          <a:prstGeom prst="ellipse">
            <a:avLst/>
          </a:prstGeom>
          <a:solidFill>
            <a:srgbClr val="F2F7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43" name="TextBox 42">
            <a:extLst>
              <a:ext uri="{FF2B5EF4-FFF2-40B4-BE49-F238E27FC236}">
                <a16:creationId xmlns:a16="http://schemas.microsoft.com/office/drawing/2014/main" id="{3B1A7916-36E4-1B56-0801-C3F4CDCC690F}"/>
              </a:ext>
            </a:extLst>
          </p:cNvPr>
          <p:cNvSpPr txBox="1"/>
          <p:nvPr/>
        </p:nvSpPr>
        <p:spPr>
          <a:xfrm>
            <a:off x="8306332" y="1974340"/>
            <a:ext cx="2248147" cy="307777"/>
          </a:xfrm>
          <a:prstGeom prst="rect">
            <a:avLst/>
          </a:prstGeom>
          <a:noFill/>
        </p:spPr>
        <p:txBody>
          <a:bodyPr wrap="square">
            <a:spAutoFit/>
          </a:bodyPr>
          <a:lstStyle/>
          <a:p>
            <a:r>
              <a:rPr lang="en-GB" sz="1400" b="1">
                <a:solidFill>
                  <a:prstClr val="black"/>
                </a:solidFill>
                <a:latin typeface="Arial" panose="020B0604020202020204" pitchFamily="34" charset="0"/>
                <a:cs typeface="Arial" panose="020B0604020202020204" pitchFamily="34" charset="0"/>
              </a:rPr>
              <a:t>Benefits:</a:t>
            </a:r>
          </a:p>
        </p:txBody>
      </p:sp>
      <p:pic>
        <p:nvPicPr>
          <p:cNvPr id="44" name="Graphic 43" descr="Comment Like outline">
            <a:extLst>
              <a:ext uri="{FF2B5EF4-FFF2-40B4-BE49-F238E27FC236}">
                <a16:creationId xmlns:a16="http://schemas.microsoft.com/office/drawing/2014/main" id="{E45E13E6-E670-CED1-39F7-CA1E7A9DCEA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377379" y="1961906"/>
            <a:ext cx="457200" cy="457200"/>
          </a:xfrm>
          <a:prstGeom prst="rect">
            <a:avLst/>
          </a:prstGeom>
        </p:spPr>
      </p:pic>
      <p:sp>
        <p:nvSpPr>
          <p:cNvPr id="45" name="TextBox 44">
            <a:extLst>
              <a:ext uri="{FF2B5EF4-FFF2-40B4-BE49-F238E27FC236}">
                <a16:creationId xmlns:a16="http://schemas.microsoft.com/office/drawing/2014/main" id="{831615D6-4CDE-D118-DC41-941FE60E50CB}"/>
              </a:ext>
            </a:extLst>
          </p:cNvPr>
          <p:cNvSpPr txBox="1"/>
          <p:nvPr/>
        </p:nvSpPr>
        <p:spPr>
          <a:xfrm>
            <a:off x="8078733" y="2326384"/>
            <a:ext cx="3555718" cy="3323987"/>
          </a:xfrm>
          <a:prstGeom prst="rect">
            <a:avLst/>
          </a:prstGeom>
          <a:noFill/>
        </p:spPr>
        <p:txBody>
          <a:bodyPr wrap="square">
            <a:spAutoFit/>
          </a:bodyPr>
          <a:lstStyle/>
          <a:p>
            <a:pPr lvl="1"/>
            <a:r>
              <a:rPr lang="en-GB" sz="1400">
                <a:solidFill>
                  <a:srgbClr val="000000"/>
                </a:solidFill>
                <a:latin typeface="Arial" panose="020B0604020202020204" pitchFamily="34" charset="0"/>
                <a:cs typeface="Arial" panose="020B0604020202020204" pitchFamily="34" charset="0"/>
              </a:rPr>
              <a:t>Makes it easier for people to complete forms and access services, e.g. appointment booking, COVID-19 vaccinations</a:t>
            </a:r>
          </a:p>
          <a:p>
            <a:pPr lvl="1"/>
            <a:endParaRPr lang="en-GB" sz="1400">
              <a:solidFill>
                <a:srgbClr val="000000"/>
              </a:solidFill>
              <a:latin typeface="Arial" panose="020B0604020202020204" pitchFamily="34" charset="0"/>
              <a:cs typeface="Arial" panose="020B0604020202020204" pitchFamily="34" charset="0"/>
            </a:endParaRPr>
          </a:p>
          <a:p>
            <a:pPr lvl="1"/>
            <a:r>
              <a:rPr lang="en-GB" sz="1400">
                <a:solidFill>
                  <a:srgbClr val="000000"/>
                </a:solidFill>
                <a:latin typeface="Arial" panose="020B0604020202020204" pitchFamily="34" charset="0"/>
                <a:cs typeface="Arial" panose="020B0604020202020204" pitchFamily="34" charset="0"/>
              </a:rPr>
              <a:t>Fewer requests from patients which reduces workload for GP practice staff</a:t>
            </a:r>
          </a:p>
          <a:p>
            <a:pPr lvl="1"/>
            <a:endParaRPr lang="en-GB" sz="1400">
              <a:solidFill>
                <a:srgbClr val="000000"/>
              </a:solidFill>
              <a:latin typeface="Arial" panose="020B0604020202020204" pitchFamily="34" charset="0"/>
              <a:cs typeface="Arial" panose="020B0604020202020204" pitchFamily="34" charset="0"/>
            </a:endParaRPr>
          </a:p>
          <a:p>
            <a:pPr lvl="1"/>
            <a:r>
              <a:rPr lang="en-GB" sz="1400">
                <a:solidFill>
                  <a:srgbClr val="000000"/>
                </a:solidFill>
                <a:latin typeface="Arial" panose="020B0604020202020204" pitchFamily="34" charset="0"/>
                <a:cs typeface="Arial" panose="020B0604020202020204" pitchFamily="34" charset="0"/>
              </a:rPr>
              <a:t>Carbon neutral service due to fewer journeys to the practice and less notifications sent by letter</a:t>
            </a:r>
          </a:p>
          <a:p>
            <a:pPr lvl="1"/>
            <a:endParaRPr lang="en-GB" sz="1400">
              <a:solidFill>
                <a:srgbClr val="000000"/>
              </a:solidFill>
              <a:latin typeface="Arial" panose="020B0604020202020204" pitchFamily="34" charset="0"/>
              <a:cs typeface="Arial" panose="020B0604020202020204" pitchFamily="34" charset="0"/>
            </a:endParaRPr>
          </a:p>
          <a:p>
            <a:pPr lvl="1"/>
            <a:r>
              <a:rPr lang="en-GB" sz="1400">
                <a:solidFill>
                  <a:srgbClr val="000000"/>
                </a:solidFill>
                <a:latin typeface="Arial" panose="020B0604020202020204" pitchFamily="34" charset="0"/>
                <a:cs typeface="Arial" panose="020B0604020202020204" pitchFamily="34" charset="0"/>
              </a:rPr>
              <a:t>Supports joined-up healthcare across the various services</a:t>
            </a:r>
          </a:p>
        </p:txBody>
      </p:sp>
      <p:pic>
        <p:nvPicPr>
          <p:cNvPr id="46" name="Graphic 45" descr="Needle outline">
            <a:extLst>
              <a:ext uri="{FF2B5EF4-FFF2-40B4-BE49-F238E27FC236}">
                <a16:creationId xmlns:a16="http://schemas.microsoft.com/office/drawing/2014/main" id="{A10F8E49-8313-9A42-D5E9-A7CC069C95FE}"/>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104218" y="2404078"/>
            <a:ext cx="390936" cy="390936"/>
          </a:xfrm>
          <a:prstGeom prst="rect">
            <a:avLst/>
          </a:prstGeom>
        </p:spPr>
      </p:pic>
      <p:pic>
        <p:nvPicPr>
          <p:cNvPr id="47" name="Graphic 46" descr="Inbox outline">
            <a:extLst>
              <a:ext uri="{FF2B5EF4-FFF2-40B4-BE49-F238E27FC236}">
                <a16:creationId xmlns:a16="http://schemas.microsoft.com/office/drawing/2014/main" id="{52514080-B179-015B-29BC-216F4E9E005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20110" y="3367969"/>
            <a:ext cx="404600" cy="404600"/>
          </a:xfrm>
          <a:prstGeom prst="rect">
            <a:avLst/>
          </a:prstGeom>
        </p:spPr>
      </p:pic>
      <p:pic>
        <p:nvPicPr>
          <p:cNvPr id="48" name="Graphic 47" descr="Recycle outline">
            <a:extLst>
              <a:ext uri="{FF2B5EF4-FFF2-40B4-BE49-F238E27FC236}">
                <a16:creationId xmlns:a16="http://schemas.microsoft.com/office/drawing/2014/main" id="{9245198D-642F-F1BD-33C2-363BB58B8296}"/>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149666" y="4333269"/>
            <a:ext cx="345488" cy="345488"/>
          </a:xfrm>
          <a:prstGeom prst="rect">
            <a:avLst/>
          </a:prstGeom>
        </p:spPr>
      </p:pic>
      <p:pic>
        <p:nvPicPr>
          <p:cNvPr id="53" name="Graphic 52" descr="Link with solid fill">
            <a:extLst>
              <a:ext uri="{FF2B5EF4-FFF2-40B4-BE49-F238E27FC236}">
                <a16:creationId xmlns:a16="http://schemas.microsoft.com/office/drawing/2014/main" id="{F5100AD7-D5E3-42B6-9F23-C0DE6843AAE4}"/>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149666" y="5104377"/>
            <a:ext cx="404600" cy="404600"/>
          </a:xfrm>
          <a:prstGeom prst="rect">
            <a:avLst/>
          </a:prstGeom>
        </p:spPr>
      </p:pic>
      <p:pic>
        <p:nvPicPr>
          <p:cNvPr id="5" name="Picture 4">
            <a:extLst>
              <a:ext uri="{FF2B5EF4-FFF2-40B4-BE49-F238E27FC236}">
                <a16:creationId xmlns:a16="http://schemas.microsoft.com/office/drawing/2014/main" id="{AA3EA291-582E-0C5B-6DC3-4AEF4C64E06F}"/>
              </a:ext>
            </a:extLst>
          </p:cNvPr>
          <p:cNvPicPr>
            <a:picLocks noChangeAspect="1"/>
          </p:cNvPicPr>
          <p:nvPr/>
        </p:nvPicPr>
        <p:blipFill>
          <a:blip r:embed="rId26">
            <a:clrChange>
              <a:clrFrom>
                <a:srgbClr val="F6F8F8"/>
              </a:clrFrom>
              <a:clrTo>
                <a:srgbClr val="F6F8F8">
                  <a:alpha val="0"/>
                </a:srgbClr>
              </a:clrTo>
            </a:clrChange>
          </a:blip>
          <a:stretch>
            <a:fillRect/>
          </a:stretch>
        </p:blipFill>
        <p:spPr>
          <a:xfrm>
            <a:off x="5312967" y="1701513"/>
            <a:ext cx="2412007" cy="4689014"/>
          </a:xfrm>
          <a:prstGeom prst="rect">
            <a:avLst/>
          </a:prstGeom>
        </p:spPr>
      </p:pic>
      <p:sp>
        <p:nvSpPr>
          <p:cNvPr id="6" name="Rectangle 5">
            <a:extLst>
              <a:ext uri="{FF2B5EF4-FFF2-40B4-BE49-F238E27FC236}">
                <a16:creationId xmlns:a16="http://schemas.microsoft.com/office/drawing/2014/main" id="{9471580F-5226-0BB0-383E-32063EFCEACE}"/>
              </a:ext>
            </a:extLst>
          </p:cNvPr>
          <p:cNvSpPr/>
          <p:nvPr/>
        </p:nvSpPr>
        <p:spPr>
          <a:xfrm>
            <a:off x="5568933" y="3130730"/>
            <a:ext cx="1319604" cy="15916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09479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DFA774C1-6D3E-8E1B-D7D5-1910007DECDA}"/>
              </a:ext>
            </a:extLst>
          </p:cNvPr>
          <p:cNvSpPr/>
          <p:nvPr/>
        </p:nvSpPr>
        <p:spPr>
          <a:xfrm>
            <a:off x="10973623" y="4928145"/>
            <a:ext cx="570325" cy="588826"/>
          </a:xfrm>
          <a:prstGeom prst="ellipse">
            <a:avLst/>
          </a:prstGeom>
          <a:solidFill>
            <a:srgbClr val="F2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071879" cy="876396"/>
          </a:xfrm>
        </p:spPr>
        <p:txBody>
          <a:bodyPr>
            <a:noAutofit/>
          </a:bodyPr>
          <a:lstStyle/>
          <a:p>
            <a:r>
              <a:rPr lang="en-GB" sz="2600" b="1">
                <a:latin typeface="Arial"/>
                <a:ea typeface="Calibri" panose="020F0502020204030204" pitchFamily="34" charset="0"/>
                <a:cs typeface="Arial"/>
              </a:rPr>
              <a:t>Receive notifications and messages from your GP</a:t>
            </a:r>
            <a:endParaRPr lang="en-GB" sz="2600" b="1">
              <a:effectLst/>
              <a:latin typeface="Arial"/>
              <a:ea typeface="Calibri" panose="020F0502020204030204" pitchFamily="34" charset="0"/>
              <a:cs typeface="Arial"/>
            </a:endParaRPr>
          </a:p>
        </p:txBody>
      </p:sp>
      <p:pic>
        <p:nvPicPr>
          <p:cNvPr id="2" name="Graphic 1" descr="Home with solid fill">
            <a:hlinkClick r:id="rId3" action="ppaction://hlinksldjump"/>
            <a:extLst>
              <a:ext uri="{FF2B5EF4-FFF2-40B4-BE49-F238E27FC236}">
                <a16:creationId xmlns:a16="http://schemas.microsoft.com/office/drawing/2014/main" id="{6152D910-2212-C2DA-C39A-59A91AE918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4166" y="6020119"/>
            <a:ext cx="761999" cy="761999"/>
          </a:xfrm>
          <a:prstGeom prst="rect">
            <a:avLst/>
          </a:prstGeom>
        </p:spPr>
      </p:pic>
      <p:sp>
        <p:nvSpPr>
          <p:cNvPr id="6" name="TextBox 5">
            <a:extLst>
              <a:ext uri="{FF2B5EF4-FFF2-40B4-BE49-F238E27FC236}">
                <a16:creationId xmlns:a16="http://schemas.microsoft.com/office/drawing/2014/main" id="{61B454F6-2545-11AA-FDD8-8512E3A5818F}"/>
              </a:ext>
            </a:extLst>
          </p:cNvPr>
          <p:cNvSpPr txBox="1"/>
          <p:nvPr/>
        </p:nvSpPr>
        <p:spPr>
          <a:xfrm>
            <a:off x="257112" y="1085826"/>
            <a:ext cx="11471062" cy="492443"/>
          </a:xfrm>
          <a:prstGeom prst="rect">
            <a:avLst/>
          </a:prstGeom>
          <a:noFill/>
        </p:spPr>
        <p:txBody>
          <a:bodyPr wrap="square">
            <a:spAutoFit/>
          </a:bodyPr>
          <a:lstStyle/>
          <a:p>
            <a:pPr marL="171450" indent="-171450">
              <a:buFont typeface="Arial" panose="020B0604020202020204" pitchFamily="34" charset="0"/>
              <a:buChar char="•"/>
            </a:pPr>
            <a:r>
              <a:rPr lang="en-GB" sz="1300">
                <a:solidFill>
                  <a:srgbClr val="000000"/>
                </a:solidFill>
                <a:latin typeface="Arial" panose="020B0604020202020204" pitchFamily="34" charset="0"/>
                <a:cs typeface="Arial" panose="020B0604020202020204" pitchFamily="34" charset="0"/>
              </a:rPr>
              <a:t>Patients in some practices can receive messages securely from their practice via NHS app instead of SMS, providing they have downloaded the app and switched on the notification toggle. ​This short </a:t>
            </a:r>
            <a:r>
              <a:rPr lang="en-GB" sz="1300">
                <a:latin typeface="Arial" panose="020B0604020202020204" pitchFamily="34" charset="0"/>
                <a:cs typeface="Arial" panose="020B0604020202020204" pitchFamily="34" charset="0"/>
                <a:hlinkClick r:id="rId6"/>
              </a:rPr>
              <a:t>video</a:t>
            </a:r>
            <a:r>
              <a:rPr lang="en-GB" sz="1300">
                <a:latin typeface="Arial" panose="020B0604020202020204" pitchFamily="34" charset="0"/>
                <a:cs typeface="Arial" panose="020B0604020202020204" pitchFamily="34" charset="0"/>
              </a:rPr>
              <a:t> </a:t>
            </a:r>
            <a:r>
              <a:rPr lang="en-GB" sz="1300">
                <a:solidFill>
                  <a:srgbClr val="000000"/>
                </a:solidFill>
                <a:latin typeface="Arial" panose="020B0604020202020204" pitchFamily="34" charset="0"/>
                <a:cs typeface="Arial" panose="020B0604020202020204" pitchFamily="34" charset="0"/>
              </a:rPr>
              <a:t>shows how patients can turn on notifications in the NHS App.</a:t>
            </a:r>
          </a:p>
        </p:txBody>
      </p:sp>
      <p:sp>
        <p:nvSpPr>
          <p:cNvPr id="3" name="Rectangle: Folded Corner 2">
            <a:extLst>
              <a:ext uri="{FF2B5EF4-FFF2-40B4-BE49-F238E27FC236}">
                <a16:creationId xmlns:a16="http://schemas.microsoft.com/office/drawing/2014/main" id="{7C58AD86-BE39-55DC-7584-1A9E3F866CB8}"/>
              </a:ext>
            </a:extLst>
          </p:cNvPr>
          <p:cNvSpPr/>
          <p:nvPr/>
        </p:nvSpPr>
        <p:spPr>
          <a:xfrm>
            <a:off x="307169" y="1749638"/>
            <a:ext cx="6823096" cy="3031119"/>
          </a:xfrm>
          <a:prstGeom prst="foldedCorner">
            <a:avLst>
              <a:gd name="adj" fmla="val 107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How it works</a:t>
            </a:r>
            <a:br>
              <a:rPr lang="en-GB" sz="1400" b="1" i="0">
                <a:solidFill>
                  <a:srgbClr val="0070C0"/>
                </a:solidFill>
                <a:effectLst/>
                <a:latin typeface="Arial" panose="020B0604020202020204" pitchFamily="34" charset="0"/>
                <a:cs typeface="Arial" panose="020B0604020202020204" pitchFamily="34" charset="0"/>
              </a:rPr>
            </a:br>
            <a:endParaRPr lang="en-GB" sz="800">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rPr>
              <a:t>Patients can turn notifications on/off by clicking on the ‘Account’ icon on the top right corner &gt; ‘Settings’ &gt; ‘</a:t>
            </a:r>
            <a:r>
              <a:rPr lang="en-GB" sz="1250">
                <a:solidFill>
                  <a:srgbClr val="333333"/>
                </a:solidFill>
                <a:latin typeface="Arial" panose="020B0604020202020204" pitchFamily="34" charset="0"/>
                <a:hlinkClick r:id="rId7"/>
              </a:rPr>
              <a:t>Manage notifications</a:t>
            </a:r>
            <a:r>
              <a:rPr lang="en-GB" sz="1250">
                <a:solidFill>
                  <a:srgbClr val="333333"/>
                </a:solidFill>
                <a:latin typeface="Arial" panose="020B0604020202020204" pitchFamily="34" charset="0"/>
              </a:rPr>
              <a:t>’ </a:t>
            </a:r>
            <a:r>
              <a:rPr lang="en-GB" sz="1250">
                <a:solidFill>
                  <a:srgbClr val="000000"/>
                </a:solidFill>
                <a:latin typeface="Arial" panose="020B0604020202020204" pitchFamily="34" charset="0"/>
              </a:rPr>
              <a:t>and using the toggle to set their preference.</a:t>
            </a:r>
          </a:p>
          <a:p>
            <a:pPr lvl="1"/>
            <a:endParaRPr lang="en-GB" sz="1000">
              <a:solidFill>
                <a:srgbClr val="333333"/>
              </a:solidFill>
              <a:latin typeface="Arial" panose="020B0604020202020204" pitchFamily="34" charset="0"/>
            </a:endParaRPr>
          </a:p>
          <a:p>
            <a:pPr lvl="1"/>
            <a:r>
              <a:rPr lang="en-GB" sz="1250">
                <a:solidFill>
                  <a:srgbClr val="000000"/>
                </a:solidFill>
                <a:latin typeface="Arial" panose="020B0604020202020204" pitchFamily="34" charset="0"/>
              </a:rPr>
              <a:t>Practice staff members </a:t>
            </a:r>
            <a:r>
              <a:rPr lang="en-GB" sz="1250" b="0" i="0">
                <a:solidFill>
                  <a:srgbClr val="000000"/>
                </a:solidFill>
                <a:effectLst/>
                <a:latin typeface="Arial" panose="020B0604020202020204" pitchFamily="34" charset="0"/>
              </a:rPr>
              <a:t>create a message to the patient in the same way they are used to using their communication supplier of choice, such as </a:t>
            </a:r>
            <a:r>
              <a:rPr lang="en-GB" sz="1250" b="0" i="0" err="1">
                <a:solidFill>
                  <a:srgbClr val="000000"/>
                </a:solidFill>
                <a:effectLst/>
                <a:latin typeface="Arial" panose="020B0604020202020204" pitchFamily="34" charset="0"/>
              </a:rPr>
              <a:t>Mjog</a:t>
            </a:r>
            <a:r>
              <a:rPr lang="en-GB" sz="1250" b="0" i="0">
                <a:solidFill>
                  <a:srgbClr val="000000"/>
                </a:solidFill>
                <a:effectLst/>
                <a:latin typeface="Arial" panose="020B0604020202020204" pitchFamily="34" charset="0"/>
              </a:rPr>
              <a:t>, </a:t>
            </a:r>
            <a:r>
              <a:rPr lang="en-GB" sz="1250" b="0" i="0" err="1">
                <a:solidFill>
                  <a:srgbClr val="000000"/>
                </a:solidFill>
                <a:effectLst/>
                <a:latin typeface="Arial" panose="020B0604020202020204" pitchFamily="34" charset="0"/>
              </a:rPr>
              <a:t>iPlato</a:t>
            </a:r>
            <a:r>
              <a:rPr lang="en-GB" sz="1250" b="0" i="0">
                <a:solidFill>
                  <a:srgbClr val="000000"/>
                </a:solidFill>
                <a:effectLst/>
                <a:latin typeface="Arial" panose="020B0604020202020204" pitchFamily="34" charset="0"/>
              </a:rPr>
              <a:t>, </a:t>
            </a:r>
            <a:r>
              <a:rPr lang="en-GB" sz="1250" b="0" i="0" err="1">
                <a:solidFill>
                  <a:srgbClr val="000000"/>
                </a:solidFill>
                <a:effectLst/>
                <a:latin typeface="Arial" panose="020B0604020202020204" pitchFamily="34" charset="0"/>
              </a:rPr>
              <a:t>Accurx</a:t>
            </a:r>
            <a:r>
              <a:rPr lang="en-GB" sz="1250" b="0" i="0">
                <a:solidFill>
                  <a:srgbClr val="000000"/>
                </a:solidFill>
                <a:effectLst/>
                <a:latin typeface="Arial" panose="020B0604020202020204" pitchFamily="34" charset="0"/>
              </a:rPr>
              <a:t> etc.</a:t>
            </a:r>
          </a:p>
          <a:p>
            <a:endParaRPr lang="en-GB" sz="10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The communication supplier automatically attempts to send a message to the patient using the appropriate channel (e.g. NHS App, another app). If the message is not read via the initial channel, it will automatically try the next priority channel (e.g. SMS).</a:t>
            </a:r>
          </a:p>
          <a:p>
            <a:pPr lvl="1"/>
            <a:endParaRPr lang="en-GB" sz="10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Messages received via NHS App are stored in the inbox for that NHS number. If enabled, patients will receive a notification to let them know they have a new message.</a:t>
            </a:r>
          </a:p>
          <a:p>
            <a:pPr lvl="1"/>
            <a:endParaRPr lang="en-GB" sz="10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Time-critical messages are not sent via NHS App.</a:t>
            </a:r>
          </a:p>
        </p:txBody>
      </p:sp>
      <p:sp>
        <p:nvSpPr>
          <p:cNvPr id="7" name="Speech Bubble: Rectangle 6">
            <a:extLst>
              <a:ext uri="{FF2B5EF4-FFF2-40B4-BE49-F238E27FC236}">
                <a16:creationId xmlns:a16="http://schemas.microsoft.com/office/drawing/2014/main" id="{69FABE19-3A32-235E-A988-8D2473BEFA3F}"/>
              </a:ext>
            </a:extLst>
          </p:cNvPr>
          <p:cNvSpPr/>
          <p:nvPr/>
        </p:nvSpPr>
        <p:spPr>
          <a:xfrm>
            <a:off x="7285683" y="1766212"/>
            <a:ext cx="4647033" cy="3007154"/>
          </a:xfrm>
          <a:prstGeom prst="wedgeRectCallout">
            <a:avLst>
              <a:gd name="adj1" fmla="val 54592"/>
              <a:gd name="adj2" fmla="val 21004"/>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250" b="1" dirty="0">
              <a:solidFill>
                <a:srgbClr val="0070C0"/>
              </a:solidFill>
              <a:latin typeface="Arial" panose="020B0604020202020204" pitchFamily="34" charset="0"/>
              <a:cs typeface="Arial" panose="020B0604020202020204" pitchFamily="34" charset="0"/>
            </a:endParaRPr>
          </a:p>
          <a:p>
            <a:pPr lvl="1"/>
            <a:endParaRPr lang="en-GB" sz="600" i="0" dirty="0">
              <a:solidFill>
                <a:srgbClr val="000000"/>
              </a:solidFill>
              <a:effectLst/>
              <a:latin typeface="Arial" panose="020B0604020202020204" pitchFamily="34" charset="0"/>
              <a:cs typeface="Arial" panose="020B0604020202020204" pitchFamily="34" charset="0"/>
            </a:endParaRPr>
          </a:p>
          <a:p>
            <a:pPr lvl="1"/>
            <a:r>
              <a:rPr lang="en-GB" sz="1250" i="0" dirty="0">
                <a:solidFill>
                  <a:srgbClr val="000000"/>
                </a:solidFill>
                <a:effectLst/>
                <a:latin typeface="Arial" panose="020B0604020202020204" pitchFamily="34" charset="0"/>
                <a:cs typeface="Arial" panose="020B0604020202020204" pitchFamily="34" charset="0"/>
              </a:rPr>
              <a:t>Check whether your messaging supplier offers NHS App messaging. If they do, ask them when they will be rolling this out in your practice. If they don’t, ask them to contact the app onboarding team at </a:t>
            </a:r>
            <a:r>
              <a:rPr lang="en-GB" sz="1250" i="0" dirty="0">
                <a:solidFill>
                  <a:srgbClr val="000000"/>
                </a:solidFill>
                <a:effectLst/>
                <a:latin typeface="Arial" panose="020B0604020202020204" pitchFamily="34" charset="0"/>
                <a:cs typeface="Arial" panose="020B0604020202020204" pitchFamily="34" charset="0"/>
                <a:hlinkClick r:id="rId8"/>
              </a:rPr>
              <a:t>app.onboarding@nhs.net</a:t>
            </a:r>
            <a:r>
              <a:rPr lang="en-GB" sz="1250" i="0" dirty="0">
                <a:solidFill>
                  <a:srgbClr val="000000"/>
                </a:solidFill>
                <a:effectLst/>
                <a:latin typeface="Arial" panose="020B0604020202020204" pitchFamily="34" charset="0"/>
                <a:cs typeface="Arial" panose="020B0604020202020204" pitchFamily="34" charset="0"/>
              </a:rPr>
              <a:t>. </a:t>
            </a:r>
          </a:p>
          <a:p>
            <a:pPr lvl="1"/>
            <a:endParaRPr lang="en-GB" sz="1100" dirty="0">
              <a:solidFill>
                <a:srgbClr val="000000"/>
              </a:solidFill>
              <a:latin typeface="Arial" panose="020B0604020202020204" pitchFamily="34" charset="0"/>
              <a:cs typeface="Arial" panose="020B0604020202020204" pitchFamily="34" charset="0"/>
            </a:endParaRPr>
          </a:p>
          <a:p>
            <a:pPr lvl="1"/>
            <a:r>
              <a:rPr lang="en-GB" sz="1250" i="0" dirty="0">
                <a:solidFill>
                  <a:srgbClr val="000000"/>
                </a:solidFill>
                <a:effectLst/>
                <a:latin typeface="Arial" panose="020B0604020202020204" pitchFamily="34" charset="0"/>
                <a:cs typeface="Arial" panose="020B0604020202020204" pitchFamily="34" charset="0"/>
              </a:rPr>
              <a:t>Find out how you can implement NHS App messaging by emailing </a:t>
            </a:r>
            <a:r>
              <a:rPr lang="en-GB" sz="1250" i="0" dirty="0">
                <a:solidFill>
                  <a:srgbClr val="000000"/>
                </a:solidFill>
                <a:effectLst/>
                <a:latin typeface="Arial" panose="020B0604020202020204" pitchFamily="34" charset="0"/>
                <a:cs typeface="Arial" panose="020B0604020202020204" pitchFamily="34" charset="0"/>
                <a:hlinkClick r:id="rId9"/>
              </a:rPr>
              <a:t>england.nhseimplementation@nhs.net</a:t>
            </a:r>
            <a:r>
              <a:rPr lang="en-GB" sz="1250" dirty="0">
                <a:solidFill>
                  <a:srgbClr val="000000"/>
                </a:solidFill>
                <a:latin typeface="Arial" panose="020B0604020202020204" pitchFamily="34" charset="0"/>
                <a:cs typeface="Arial" panose="020B0604020202020204" pitchFamily="34" charset="0"/>
              </a:rPr>
              <a:t>. See further information on the </a:t>
            </a:r>
            <a:r>
              <a:rPr lang="en-GB" sz="1250" dirty="0" err="1">
                <a:solidFill>
                  <a:srgbClr val="000000"/>
                </a:solidFill>
                <a:latin typeface="Arial" panose="020B0604020202020204" pitchFamily="34" charset="0"/>
                <a:cs typeface="Arial" panose="020B0604020202020204" pitchFamily="34" charset="0"/>
                <a:hlinkClick r:id="rId10"/>
              </a:rPr>
              <a:t>FutureNHS</a:t>
            </a:r>
            <a:r>
              <a:rPr lang="en-GB" sz="1250" dirty="0">
                <a:solidFill>
                  <a:srgbClr val="000000"/>
                </a:solidFill>
                <a:latin typeface="Arial" panose="020B0604020202020204" pitchFamily="34" charset="0"/>
                <a:cs typeface="Arial" panose="020B0604020202020204" pitchFamily="34" charset="0"/>
              </a:rPr>
              <a:t> platform.</a:t>
            </a:r>
          </a:p>
          <a:p>
            <a:pPr lvl="1"/>
            <a:endParaRPr lang="en-GB" sz="1100" i="0" dirty="0">
              <a:solidFill>
                <a:srgbClr val="000000"/>
              </a:solidFill>
              <a:effectLst/>
              <a:latin typeface="Arial" panose="020B0604020202020204" pitchFamily="34" charset="0"/>
              <a:cs typeface="Arial" panose="020B0604020202020204" pitchFamily="34" charset="0"/>
            </a:endParaRPr>
          </a:p>
          <a:p>
            <a:pPr lvl="1"/>
            <a:r>
              <a:rPr lang="en-GB" sz="1250" i="0" dirty="0">
                <a:solidFill>
                  <a:srgbClr val="000000"/>
                </a:solidFill>
                <a:effectLst/>
                <a:latin typeface="Arial" panose="020B0604020202020204" pitchFamily="34" charset="0"/>
                <a:cs typeface="Arial" panose="020B0604020202020204" pitchFamily="34" charset="0"/>
              </a:rPr>
              <a:t>Update your </a:t>
            </a:r>
            <a:r>
              <a:rPr lang="en-GB" sz="1250" i="0" dirty="0">
                <a:solidFill>
                  <a:srgbClr val="000000"/>
                </a:solidFill>
                <a:effectLst/>
                <a:latin typeface="Arial" panose="020B0604020202020204" pitchFamily="34" charset="0"/>
                <a:cs typeface="Arial" panose="020B0604020202020204" pitchFamily="34" charset="0"/>
                <a:hlinkClick r:id="rId11"/>
              </a:rPr>
              <a:t>privacy policy</a:t>
            </a:r>
            <a:endParaRPr lang="en-GB" sz="1250" i="0" dirty="0">
              <a:solidFill>
                <a:srgbClr val="000000"/>
              </a:solidFill>
              <a:effectLst/>
              <a:latin typeface="Arial" panose="020B0604020202020204" pitchFamily="34" charset="0"/>
              <a:cs typeface="Arial" panose="020B0604020202020204" pitchFamily="34" charset="0"/>
            </a:endParaRPr>
          </a:p>
          <a:p>
            <a:pPr lvl="1"/>
            <a:endParaRPr lang="en-GB" sz="1100" dirty="0">
              <a:solidFill>
                <a:srgbClr val="000000"/>
              </a:solidFill>
              <a:latin typeface="Arial" panose="020B0604020202020204" pitchFamily="34" charset="0"/>
              <a:cs typeface="Arial" panose="020B0604020202020204" pitchFamily="34" charset="0"/>
            </a:endParaRPr>
          </a:p>
          <a:p>
            <a:pPr lvl="1"/>
            <a:r>
              <a:rPr lang="en-GB" sz="1250" i="0" dirty="0">
                <a:solidFill>
                  <a:srgbClr val="000000"/>
                </a:solidFill>
                <a:effectLst/>
                <a:latin typeface="Arial" panose="020B0604020202020204" pitchFamily="34" charset="0"/>
                <a:cs typeface="Arial" panose="020B0604020202020204" pitchFamily="34" charset="0"/>
              </a:rPr>
              <a:t>Plan how you will tell patients about this service – check out these </a:t>
            </a:r>
            <a:r>
              <a:rPr lang="en-GB" sz="1250" i="0" dirty="0">
                <a:solidFill>
                  <a:srgbClr val="000000"/>
                </a:solidFill>
                <a:effectLst/>
                <a:latin typeface="Arial" panose="020B0604020202020204" pitchFamily="34" charset="0"/>
                <a:cs typeface="Arial" panose="020B0604020202020204" pitchFamily="34" charset="0"/>
                <a:hlinkClick r:id="rId12"/>
              </a:rPr>
              <a:t>promotional materials</a:t>
            </a:r>
            <a:r>
              <a:rPr lang="en-GB" sz="1250" i="0" dirty="0">
                <a:solidFill>
                  <a:srgbClr val="000000"/>
                </a:solidFill>
                <a:effectLst/>
                <a:latin typeface="Arial" panose="020B0604020202020204" pitchFamily="34" charset="0"/>
                <a:cs typeface="Arial" panose="020B0604020202020204" pitchFamily="34" charset="0"/>
              </a:rPr>
              <a:t> and see guidance </a:t>
            </a:r>
            <a:r>
              <a:rPr lang="en-GB" sz="1250" i="0" dirty="0">
                <a:solidFill>
                  <a:srgbClr val="000000"/>
                </a:solidFill>
                <a:effectLst/>
                <a:latin typeface="Arial" panose="020B0604020202020204" pitchFamily="34" charset="0"/>
                <a:cs typeface="Arial" panose="020B0604020202020204" pitchFamily="34" charset="0"/>
                <a:hlinkClick r:id="rId13"/>
              </a:rPr>
              <a:t>here</a:t>
            </a:r>
            <a:endParaRPr lang="en-GB" sz="1250" i="0" dirty="0">
              <a:solidFill>
                <a:srgbClr val="000000"/>
              </a:solidFill>
              <a:effectLst/>
              <a:latin typeface="Arial" panose="020B0604020202020204" pitchFamily="34" charset="0"/>
              <a:cs typeface="Arial" panose="020B0604020202020204" pitchFamily="34" charset="0"/>
            </a:endParaRPr>
          </a:p>
        </p:txBody>
      </p:sp>
      <p:sp>
        <p:nvSpPr>
          <p:cNvPr id="8" name="Rectangle: Single Corner Rounded 7">
            <a:extLst>
              <a:ext uri="{FF2B5EF4-FFF2-40B4-BE49-F238E27FC236}">
                <a16:creationId xmlns:a16="http://schemas.microsoft.com/office/drawing/2014/main" id="{13CA2762-A910-65C1-6B77-9BB76497369D}"/>
              </a:ext>
            </a:extLst>
          </p:cNvPr>
          <p:cNvSpPr/>
          <p:nvPr/>
        </p:nvSpPr>
        <p:spPr>
          <a:xfrm>
            <a:off x="7284745" y="1743350"/>
            <a:ext cx="4647971" cy="267543"/>
          </a:xfrm>
          <a:prstGeom prst="round1Rect">
            <a:avLst/>
          </a:prstGeom>
          <a:solidFill>
            <a:srgbClr val="C00000"/>
          </a:solidFill>
          <a:ln w="12700" cap="flat" cmpd="sng" algn="ctr">
            <a:noFill/>
            <a:prstDash val="solid"/>
            <a:miter lim="800000"/>
          </a:ln>
          <a:effectLst/>
        </p:spPr>
        <p:txBody>
          <a:bodyPr rtlCol="0" anchor="ctr"/>
          <a:lstStyle/>
          <a:p>
            <a:pPr marL="36000" marR="0" lvl="0" indent="0" defTabSz="91440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What your practice needs to do to set this up</a:t>
            </a:r>
            <a:endParaRPr kumimoji="0" lang="en-GB" sz="13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0" name="Graphic 9" descr="Chat bubble outline">
            <a:extLst>
              <a:ext uri="{FF2B5EF4-FFF2-40B4-BE49-F238E27FC236}">
                <a16:creationId xmlns:a16="http://schemas.microsoft.com/office/drawing/2014/main" id="{7C970939-D897-D0F2-41DD-7CA96F5A730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34186" y="2600583"/>
            <a:ext cx="444001" cy="444001"/>
          </a:xfrm>
          <a:prstGeom prst="rect">
            <a:avLst/>
          </a:prstGeom>
        </p:spPr>
      </p:pic>
      <p:pic>
        <p:nvPicPr>
          <p:cNvPr id="13" name="Graphic 12" descr="Ringer outline">
            <a:extLst>
              <a:ext uri="{FF2B5EF4-FFF2-40B4-BE49-F238E27FC236}">
                <a16:creationId xmlns:a16="http://schemas.microsoft.com/office/drawing/2014/main" id="{73919918-B82B-1463-7552-13F11D70CE0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4186" y="3845114"/>
            <a:ext cx="444001" cy="444001"/>
          </a:xfrm>
          <a:prstGeom prst="rect">
            <a:avLst/>
          </a:prstGeom>
        </p:spPr>
      </p:pic>
      <p:pic>
        <p:nvPicPr>
          <p:cNvPr id="15" name="Graphic 14" descr="Research with solid fill">
            <a:extLst>
              <a:ext uri="{FF2B5EF4-FFF2-40B4-BE49-F238E27FC236}">
                <a16:creationId xmlns:a16="http://schemas.microsoft.com/office/drawing/2014/main" id="{345030EA-DCC7-E98F-B164-4FB2DE93D71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flipH="1">
            <a:off x="334186" y="3154706"/>
            <a:ext cx="444001" cy="444001"/>
          </a:xfrm>
          <a:prstGeom prst="rect">
            <a:avLst/>
          </a:prstGeom>
        </p:spPr>
      </p:pic>
      <p:pic>
        <p:nvPicPr>
          <p:cNvPr id="17" name="Graphic 16" descr="Toggle outline">
            <a:extLst>
              <a:ext uri="{FF2B5EF4-FFF2-40B4-BE49-F238E27FC236}">
                <a16:creationId xmlns:a16="http://schemas.microsoft.com/office/drawing/2014/main" id="{B67B44EA-EADF-54FB-444E-BDBBFDA4A6F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34186" y="2092510"/>
            <a:ext cx="444001" cy="444001"/>
          </a:xfrm>
          <a:prstGeom prst="rect">
            <a:avLst/>
          </a:prstGeom>
        </p:spPr>
      </p:pic>
      <p:sp>
        <p:nvSpPr>
          <p:cNvPr id="19" name="Rectangle: Top Corners Rounded 18">
            <a:extLst>
              <a:ext uri="{FF2B5EF4-FFF2-40B4-BE49-F238E27FC236}">
                <a16:creationId xmlns:a16="http://schemas.microsoft.com/office/drawing/2014/main" id="{6CA1802B-2DE2-A4D9-5957-4A09A19647DA}"/>
              </a:ext>
            </a:extLst>
          </p:cNvPr>
          <p:cNvSpPr/>
          <p:nvPr/>
        </p:nvSpPr>
        <p:spPr>
          <a:xfrm>
            <a:off x="6014312" y="4933537"/>
            <a:ext cx="5241964" cy="1642471"/>
          </a:xfrm>
          <a:prstGeom prst="round2SameRect">
            <a:avLst/>
          </a:prstGeom>
          <a:solidFill>
            <a:schemeClr val="accent4">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a typeface="+mn-ea"/>
              <a:cs typeface="+mn-cs"/>
            </a:endParaRPr>
          </a:p>
        </p:txBody>
      </p:sp>
      <p:sp>
        <p:nvSpPr>
          <p:cNvPr id="20" name="TextBox 19">
            <a:extLst>
              <a:ext uri="{FF2B5EF4-FFF2-40B4-BE49-F238E27FC236}">
                <a16:creationId xmlns:a16="http://schemas.microsoft.com/office/drawing/2014/main" id="{225AF436-5DF4-B33D-EDF7-BFCD858BCD70}"/>
              </a:ext>
            </a:extLst>
          </p:cNvPr>
          <p:cNvSpPr txBox="1"/>
          <p:nvPr/>
        </p:nvSpPr>
        <p:spPr>
          <a:xfrm>
            <a:off x="6014409" y="5298435"/>
            <a:ext cx="5287165" cy="1184940"/>
          </a:xfrm>
          <a:prstGeom prst="rect">
            <a:avLst/>
          </a:prstGeom>
          <a:noFill/>
        </p:spPr>
        <p:txBody>
          <a:bodyPr wrap="square">
            <a:spAutoFit/>
          </a:bodyPr>
          <a:lstStyle/>
          <a:p>
            <a:pPr lvl="1"/>
            <a:r>
              <a:rPr lang="en-GB" sz="1250">
                <a:solidFill>
                  <a:srgbClr val="000000"/>
                </a:solidFill>
                <a:latin typeface="Arial" panose="020B0604020202020204" pitchFamily="34" charset="0"/>
                <a:cs typeface="Arial" panose="020B0604020202020204" pitchFamily="34" charset="0"/>
              </a:rPr>
              <a:t>Supports a reduction in SMS costs – you can explore other ways to be more sustainable with messaging </a:t>
            </a:r>
            <a:r>
              <a:rPr lang="en-GB" sz="1250">
                <a:solidFill>
                  <a:srgbClr val="000000"/>
                </a:solidFill>
                <a:latin typeface="Arial" panose="020B0604020202020204" pitchFamily="34" charset="0"/>
                <a:cs typeface="Arial" panose="020B0604020202020204" pitchFamily="34" charset="0"/>
                <a:hlinkClick r:id="rId22"/>
              </a:rPr>
              <a:t>here</a:t>
            </a:r>
            <a:endParaRPr lang="en-GB" sz="1250">
              <a:solidFill>
                <a:srgbClr val="000000"/>
              </a:solidFill>
              <a:latin typeface="Arial" panose="020B0604020202020204" pitchFamily="34" charset="0"/>
              <a:cs typeface="Arial" panose="020B0604020202020204" pitchFamily="34" charset="0"/>
            </a:endParaRPr>
          </a:p>
          <a:p>
            <a:pPr lvl="1"/>
            <a:endParaRPr lang="en-GB" sz="10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More secure than other channels like SMS</a:t>
            </a:r>
          </a:p>
          <a:p>
            <a:pPr lvl="1"/>
            <a:endParaRPr lang="en-GB" sz="10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Messages can be longer and richer in content, e.g. with branding</a:t>
            </a:r>
          </a:p>
        </p:txBody>
      </p:sp>
      <p:sp>
        <p:nvSpPr>
          <p:cNvPr id="23" name="TextBox 22">
            <a:extLst>
              <a:ext uri="{FF2B5EF4-FFF2-40B4-BE49-F238E27FC236}">
                <a16:creationId xmlns:a16="http://schemas.microsoft.com/office/drawing/2014/main" id="{159D7D7A-A995-B332-8CF9-E967A0CC5DE5}"/>
              </a:ext>
            </a:extLst>
          </p:cNvPr>
          <p:cNvSpPr txBox="1"/>
          <p:nvPr/>
        </p:nvSpPr>
        <p:spPr>
          <a:xfrm>
            <a:off x="6158343" y="4977469"/>
            <a:ext cx="4084530" cy="292388"/>
          </a:xfrm>
          <a:prstGeom prst="rect">
            <a:avLst/>
          </a:prstGeom>
          <a:noFill/>
        </p:spPr>
        <p:txBody>
          <a:bodyPr wrap="square">
            <a:spAutoFit/>
          </a:bodyPr>
          <a:lstStyle/>
          <a:p>
            <a:r>
              <a:rPr lang="en-GB" sz="1300" b="1">
                <a:solidFill>
                  <a:prstClr val="black"/>
                </a:solidFill>
                <a:latin typeface="Arial" panose="020B0604020202020204" pitchFamily="34" charset="0"/>
                <a:cs typeface="Arial" panose="020B0604020202020204" pitchFamily="34" charset="0"/>
              </a:rPr>
              <a:t>Benefits:</a:t>
            </a:r>
          </a:p>
        </p:txBody>
      </p:sp>
      <p:pic>
        <p:nvPicPr>
          <p:cNvPr id="26" name="Graphic 25" descr="Comment Like outline">
            <a:extLst>
              <a:ext uri="{FF2B5EF4-FFF2-40B4-BE49-F238E27FC236}">
                <a16:creationId xmlns:a16="http://schemas.microsoft.com/office/drawing/2014/main" id="{F27761C4-60CC-819D-7EA0-BC40C8C689BE}"/>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040459" y="5008033"/>
            <a:ext cx="457200" cy="457200"/>
          </a:xfrm>
          <a:prstGeom prst="rect">
            <a:avLst/>
          </a:prstGeom>
        </p:spPr>
      </p:pic>
      <p:pic>
        <p:nvPicPr>
          <p:cNvPr id="30" name="Graphic 29" descr="Piggy Bank outline">
            <a:extLst>
              <a:ext uri="{FF2B5EF4-FFF2-40B4-BE49-F238E27FC236}">
                <a16:creationId xmlns:a16="http://schemas.microsoft.com/office/drawing/2014/main" id="{5CCFC96D-F038-2525-C9EA-DDD0588F4807}"/>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122125" y="5318713"/>
            <a:ext cx="345488" cy="345488"/>
          </a:xfrm>
          <a:prstGeom prst="rect">
            <a:avLst/>
          </a:prstGeom>
        </p:spPr>
      </p:pic>
      <p:pic>
        <p:nvPicPr>
          <p:cNvPr id="31" name="Graphic 30" descr="Lock outline">
            <a:extLst>
              <a:ext uri="{FF2B5EF4-FFF2-40B4-BE49-F238E27FC236}">
                <a16:creationId xmlns:a16="http://schemas.microsoft.com/office/drawing/2014/main" id="{47C96195-738D-6629-DE91-40F80408BD42}"/>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122125" y="5780140"/>
            <a:ext cx="345488" cy="345488"/>
          </a:xfrm>
          <a:prstGeom prst="rect">
            <a:avLst/>
          </a:prstGeom>
        </p:spPr>
      </p:pic>
      <p:pic>
        <p:nvPicPr>
          <p:cNvPr id="33" name="Graphic 32" descr="Chat bubble with solid fill">
            <a:extLst>
              <a:ext uri="{FF2B5EF4-FFF2-40B4-BE49-F238E27FC236}">
                <a16:creationId xmlns:a16="http://schemas.microsoft.com/office/drawing/2014/main" id="{A8EDEEB6-A748-568F-80BC-AFB8F59860ED}"/>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134280" y="6182281"/>
            <a:ext cx="345489" cy="345489"/>
          </a:xfrm>
          <a:prstGeom prst="rect">
            <a:avLst/>
          </a:prstGeom>
        </p:spPr>
      </p:pic>
      <p:pic>
        <p:nvPicPr>
          <p:cNvPr id="35" name="Graphic 34" descr="Help outline">
            <a:extLst>
              <a:ext uri="{FF2B5EF4-FFF2-40B4-BE49-F238E27FC236}">
                <a16:creationId xmlns:a16="http://schemas.microsoft.com/office/drawing/2014/main" id="{E4C43319-81B3-F64B-52A6-3943AC2D7B53}"/>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313987" y="2043863"/>
            <a:ext cx="444001" cy="444001"/>
          </a:xfrm>
          <a:prstGeom prst="rect">
            <a:avLst/>
          </a:prstGeom>
        </p:spPr>
      </p:pic>
      <p:pic>
        <p:nvPicPr>
          <p:cNvPr id="37" name="Graphic 36" descr="Contract outline">
            <a:extLst>
              <a:ext uri="{FF2B5EF4-FFF2-40B4-BE49-F238E27FC236}">
                <a16:creationId xmlns:a16="http://schemas.microsoft.com/office/drawing/2014/main" id="{7017B9C6-C05D-A0E3-998C-172D8186909A}"/>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7349745" y="3853056"/>
            <a:ext cx="444001" cy="362007"/>
          </a:xfrm>
          <a:prstGeom prst="rect">
            <a:avLst/>
          </a:prstGeom>
        </p:spPr>
      </p:pic>
      <p:pic>
        <p:nvPicPr>
          <p:cNvPr id="39" name="Graphic 38" descr="Speech outline">
            <a:extLst>
              <a:ext uri="{FF2B5EF4-FFF2-40B4-BE49-F238E27FC236}">
                <a16:creationId xmlns:a16="http://schemas.microsoft.com/office/drawing/2014/main" id="{9CF67FCF-90AE-3C7A-F949-EB75868A7DC2}"/>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7349745" y="4289502"/>
            <a:ext cx="444001" cy="444001"/>
          </a:xfrm>
          <a:prstGeom prst="rect">
            <a:avLst/>
          </a:prstGeom>
        </p:spPr>
      </p:pic>
      <p:pic>
        <p:nvPicPr>
          <p:cNvPr id="41" name="Graphic 40" descr="Comment Important with solid fill">
            <a:extLst>
              <a:ext uri="{FF2B5EF4-FFF2-40B4-BE49-F238E27FC236}">
                <a16:creationId xmlns:a16="http://schemas.microsoft.com/office/drawing/2014/main" id="{0CFADD0A-76C9-F5BF-8948-3A0D2F365BC9}"/>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350664" y="4336756"/>
            <a:ext cx="444001" cy="444001"/>
          </a:xfrm>
          <a:prstGeom prst="rect">
            <a:avLst/>
          </a:prstGeom>
        </p:spPr>
      </p:pic>
      <p:pic>
        <p:nvPicPr>
          <p:cNvPr id="43" name="Graphic 42" descr="Envelope with solid fill">
            <a:extLst>
              <a:ext uri="{FF2B5EF4-FFF2-40B4-BE49-F238E27FC236}">
                <a16:creationId xmlns:a16="http://schemas.microsoft.com/office/drawing/2014/main" id="{D1D4BDEF-92A5-E7E6-FBA6-D8204F902533}"/>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7349745" y="3154706"/>
            <a:ext cx="429803" cy="444001"/>
          </a:xfrm>
          <a:prstGeom prst="rect">
            <a:avLst/>
          </a:prstGeom>
        </p:spPr>
      </p:pic>
      <p:pic>
        <p:nvPicPr>
          <p:cNvPr id="5" name="Picture 4">
            <a:extLst>
              <a:ext uri="{FF2B5EF4-FFF2-40B4-BE49-F238E27FC236}">
                <a16:creationId xmlns:a16="http://schemas.microsoft.com/office/drawing/2014/main" id="{97587BB9-93E5-BA0B-8E0D-E128AADD81C9}"/>
              </a:ext>
            </a:extLst>
          </p:cNvPr>
          <p:cNvPicPr>
            <a:picLocks noChangeAspect="1"/>
          </p:cNvPicPr>
          <p:nvPr/>
        </p:nvPicPr>
        <p:blipFill>
          <a:blip r:embed="rId41">
            <a:clrChange>
              <a:clrFrom>
                <a:srgbClr val="F6F8F8"/>
              </a:clrFrom>
              <a:clrTo>
                <a:srgbClr val="F6F8F8">
                  <a:alpha val="0"/>
                </a:srgbClr>
              </a:clrTo>
            </a:clrChange>
          </a:blip>
          <a:stretch>
            <a:fillRect/>
          </a:stretch>
        </p:blipFill>
        <p:spPr>
          <a:xfrm>
            <a:off x="794665" y="4906584"/>
            <a:ext cx="5096894" cy="1731179"/>
          </a:xfrm>
          <a:prstGeom prst="rect">
            <a:avLst/>
          </a:prstGeom>
        </p:spPr>
      </p:pic>
    </p:spTree>
    <p:extLst>
      <p:ext uri="{BB962C8B-B14F-4D97-AF65-F5344CB8AC3E}">
        <p14:creationId xmlns:p14="http://schemas.microsoft.com/office/powerpoint/2010/main" val="4210608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701953" cy="876396"/>
          </a:xfrm>
        </p:spPr>
        <p:txBody>
          <a:bodyPr>
            <a:noAutofit/>
          </a:bodyPr>
          <a:lstStyle/>
          <a:p>
            <a:r>
              <a:rPr lang="en-GB" sz="2600" b="1">
                <a:latin typeface="Arial"/>
                <a:ea typeface="Calibri" panose="020F0502020204030204" pitchFamily="34" charset="0"/>
                <a:cs typeface="Arial"/>
              </a:rPr>
              <a:t>Manage services for another person (proxy access)</a:t>
            </a:r>
            <a:endParaRPr lang="en-GB" sz="2600" b="1">
              <a:effectLst/>
              <a:latin typeface="Arial"/>
              <a:ea typeface="Calibri" panose="020F0502020204030204" pitchFamily="34" charset="0"/>
              <a:cs typeface="Arial"/>
            </a:endParaRPr>
          </a:p>
        </p:txBody>
      </p:sp>
      <p:pic>
        <p:nvPicPr>
          <p:cNvPr id="2" name="Graphic 1" descr="Home with solid fill">
            <a:hlinkClick r:id="rId3" action="ppaction://hlinksldjump"/>
            <a:extLst>
              <a:ext uri="{FF2B5EF4-FFF2-40B4-BE49-F238E27FC236}">
                <a16:creationId xmlns:a16="http://schemas.microsoft.com/office/drawing/2014/main" id="{84D4A149-DD7B-8545-A2CA-FC1553B4AA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4166" y="6020119"/>
            <a:ext cx="761999" cy="761999"/>
          </a:xfrm>
          <a:prstGeom prst="rect">
            <a:avLst/>
          </a:prstGeom>
        </p:spPr>
      </p:pic>
      <p:sp>
        <p:nvSpPr>
          <p:cNvPr id="6" name="TextBox 5">
            <a:extLst>
              <a:ext uri="{FF2B5EF4-FFF2-40B4-BE49-F238E27FC236}">
                <a16:creationId xmlns:a16="http://schemas.microsoft.com/office/drawing/2014/main" id="{CB749C97-BA7C-2A87-E492-FAC903241BF8}"/>
              </a:ext>
            </a:extLst>
          </p:cNvPr>
          <p:cNvSpPr txBox="1"/>
          <p:nvPr/>
        </p:nvSpPr>
        <p:spPr>
          <a:xfrm>
            <a:off x="257112" y="1072330"/>
            <a:ext cx="12041054" cy="292388"/>
          </a:xfrm>
          <a:prstGeom prst="rect">
            <a:avLst/>
          </a:prstGeom>
          <a:noFill/>
        </p:spPr>
        <p:txBody>
          <a:bodyPr wrap="square">
            <a:spAutoFit/>
          </a:bodyPr>
          <a:lstStyle/>
          <a:p>
            <a:pPr marL="171450" indent="-171450">
              <a:buFont typeface="Arial" panose="020B0604020202020204" pitchFamily="34" charset="0"/>
              <a:buChar char="•"/>
            </a:pPr>
            <a:r>
              <a:rPr lang="en-GB" sz="1300">
                <a:solidFill>
                  <a:srgbClr val="000000"/>
                </a:solidFill>
                <a:latin typeface="Arial" panose="020B0604020202020204" pitchFamily="34" charset="0"/>
                <a:cs typeface="Arial" panose="020B0604020202020204" pitchFamily="34" charset="0"/>
              </a:rPr>
              <a:t>Patients can request to act as a proxy for children, relatives or someone they care for. This allows them to access health services on behalf of someone else. </a:t>
            </a:r>
            <a:endParaRPr lang="en-GB" sz="1300" i="1">
              <a:solidFill>
                <a:srgbClr val="000000"/>
              </a:solidFill>
              <a:latin typeface="Arial" panose="020B0604020202020204" pitchFamily="34" charset="0"/>
              <a:cs typeface="Arial" panose="020B0604020202020204" pitchFamily="34" charset="0"/>
            </a:endParaRPr>
          </a:p>
        </p:txBody>
      </p:sp>
      <p:sp>
        <p:nvSpPr>
          <p:cNvPr id="7" name="Rectangle: Folded Corner 6">
            <a:extLst>
              <a:ext uri="{FF2B5EF4-FFF2-40B4-BE49-F238E27FC236}">
                <a16:creationId xmlns:a16="http://schemas.microsoft.com/office/drawing/2014/main" id="{46F85072-96C4-69ED-7838-70E0AD91B823}"/>
              </a:ext>
            </a:extLst>
          </p:cNvPr>
          <p:cNvSpPr/>
          <p:nvPr/>
        </p:nvSpPr>
        <p:spPr>
          <a:xfrm>
            <a:off x="490141" y="1468165"/>
            <a:ext cx="4492825" cy="4881265"/>
          </a:xfrm>
          <a:prstGeom prst="foldedCorner">
            <a:avLst>
              <a:gd name="adj" fmla="val 526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1300" b="1" i="0">
                <a:solidFill>
                  <a:srgbClr val="0070C0"/>
                </a:solidFill>
                <a:effectLst/>
                <a:latin typeface="Arial"/>
                <a:cs typeface="Arial"/>
              </a:rPr>
              <a:t>How it works</a:t>
            </a:r>
            <a:br>
              <a:rPr lang="en-GB" sz="1250" b="1" i="0">
                <a:effectLst/>
                <a:latin typeface="Arial" panose="020B0604020202020204" pitchFamily="34" charset="0"/>
                <a:cs typeface="Arial" panose="020B0604020202020204" pitchFamily="34" charset="0"/>
              </a:rPr>
            </a:br>
            <a:endParaRPr lang="en-GB" sz="700" b="1">
              <a:solidFill>
                <a:schemeClr val="tx1"/>
              </a:solidFill>
              <a:latin typeface="Arial" panose="020B0604020202020204" pitchFamily="34" charset="0"/>
              <a:cs typeface="Arial" panose="020B0604020202020204" pitchFamily="34" charset="0"/>
            </a:endParaRPr>
          </a:p>
          <a:p>
            <a:pPr lvl="1"/>
            <a:r>
              <a:rPr lang="en-GB" sz="1250">
                <a:solidFill>
                  <a:srgbClr val="000000"/>
                </a:solidFill>
                <a:latin typeface="Arial"/>
                <a:cs typeface="Arial"/>
              </a:rPr>
              <a:t>Patients will need to contact their GP surgery and ask them to register them for proxy access. They will then be able to access the linked profile by clicking on ‘</a:t>
            </a:r>
            <a:r>
              <a:rPr lang="en-GB" sz="1250">
                <a:solidFill>
                  <a:srgbClr val="000000"/>
                </a:solidFill>
                <a:latin typeface="Arial"/>
                <a:cs typeface="Arial"/>
                <a:hlinkClick r:id="rId6"/>
              </a:rPr>
              <a:t>Switch profiles</a:t>
            </a:r>
            <a:r>
              <a:rPr lang="en-GB" sz="1250">
                <a:solidFill>
                  <a:srgbClr val="000000"/>
                </a:solidFill>
                <a:latin typeface="Arial"/>
                <a:cs typeface="Arial"/>
              </a:rPr>
              <a:t>’ on the homepage. A yellow banner at the top will show they are acting on behalf of someone else once they switch profiles. They can return to their own profile by selecting ‘Switch back to your profile’.</a:t>
            </a:r>
          </a:p>
          <a:p>
            <a:pPr lvl="1"/>
            <a:endParaRPr lang="en-GB" sz="105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a:cs typeface="Arial"/>
              </a:rPr>
              <a:t>Patients can use linked profiles if:</a:t>
            </a:r>
          </a:p>
          <a:p>
            <a:pPr marL="742950" lvl="1" indent="-285750">
              <a:buFont typeface="Arial" panose="020B0604020202020204" pitchFamily="34" charset="0"/>
              <a:buChar char="•"/>
            </a:pPr>
            <a:r>
              <a:rPr lang="en-GB" sz="1250">
                <a:solidFill>
                  <a:srgbClr val="000000"/>
                </a:solidFill>
                <a:latin typeface="Arial"/>
                <a:cs typeface="Arial"/>
              </a:rPr>
              <a:t>they and the other person are both registered at the same GP surgery</a:t>
            </a:r>
          </a:p>
          <a:p>
            <a:pPr marL="742950" lvl="1" indent="-285750">
              <a:buFont typeface="Arial" panose="020B0604020202020204" pitchFamily="34" charset="0"/>
              <a:buChar char="•"/>
            </a:pPr>
            <a:r>
              <a:rPr lang="en-GB" sz="1250">
                <a:solidFill>
                  <a:srgbClr val="000000"/>
                </a:solidFill>
                <a:latin typeface="Arial"/>
                <a:cs typeface="Arial"/>
              </a:rPr>
              <a:t>their GP surgery has registered them for proxy access</a:t>
            </a:r>
          </a:p>
          <a:p>
            <a:pPr marL="742950" lvl="1" indent="-285750">
              <a:buFont typeface="Arial" panose="020B0604020202020204" pitchFamily="34" charset="0"/>
              <a:buChar char="•"/>
            </a:pPr>
            <a:r>
              <a:rPr lang="en-GB" sz="1250">
                <a:solidFill>
                  <a:srgbClr val="000000"/>
                </a:solidFill>
                <a:latin typeface="Arial"/>
                <a:cs typeface="Arial"/>
              </a:rPr>
              <a:t>their GP surgery uses EMIS (Patient Access) or </a:t>
            </a:r>
            <a:r>
              <a:rPr lang="en-GB" sz="1300">
                <a:solidFill>
                  <a:srgbClr val="000000"/>
                </a:solidFill>
                <a:latin typeface="Arial"/>
                <a:cs typeface="Arial"/>
              </a:rPr>
              <a:t>TPP </a:t>
            </a:r>
            <a:r>
              <a:rPr lang="en-GB" sz="1300" err="1">
                <a:solidFill>
                  <a:srgbClr val="000000"/>
                </a:solidFill>
                <a:latin typeface="Arial"/>
                <a:cs typeface="Arial"/>
              </a:rPr>
              <a:t>SystmOne</a:t>
            </a:r>
            <a:r>
              <a:rPr lang="en-GB" sz="1300">
                <a:solidFill>
                  <a:srgbClr val="000000"/>
                </a:solidFill>
                <a:latin typeface="Arial"/>
                <a:cs typeface="Arial"/>
              </a:rPr>
              <a:t> (</a:t>
            </a:r>
            <a:r>
              <a:rPr lang="en-GB" sz="1300" err="1">
                <a:solidFill>
                  <a:srgbClr val="000000"/>
                </a:solidFill>
                <a:latin typeface="Arial"/>
                <a:cs typeface="Arial"/>
              </a:rPr>
              <a:t>Airmid</a:t>
            </a:r>
            <a:r>
              <a:rPr lang="en-GB" sz="1300">
                <a:solidFill>
                  <a:srgbClr val="000000"/>
                </a:solidFill>
                <a:latin typeface="Arial"/>
                <a:cs typeface="Arial"/>
              </a:rPr>
              <a:t> or </a:t>
            </a:r>
            <a:r>
              <a:rPr lang="en-GB" sz="1300" err="1">
                <a:solidFill>
                  <a:srgbClr val="000000"/>
                </a:solidFill>
                <a:latin typeface="Arial"/>
                <a:cs typeface="Arial"/>
              </a:rPr>
              <a:t>SystmOnline</a:t>
            </a:r>
            <a:r>
              <a:rPr lang="en-GB" sz="1300">
                <a:solidFill>
                  <a:srgbClr val="000000"/>
                </a:solidFill>
                <a:latin typeface="Arial"/>
                <a:cs typeface="Arial"/>
              </a:rPr>
              <a:t>)</a:t>
            </a:r>
          </a:p>
          <a:p>
            <a:pPr lvl="1"/>
            <a:endParaRPr lang="en-GB" sz="105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a:cs typeface="Arial"/>
              </a:rPr>
              <a:t>Depending on the level of proxy access the surgery agrees to provide, they may be able to switch profiles to book an appointment, order a repeat prescription, or view some or all of their GP health record.</a:t>
            </a:r>
          </a:p>
          <a:p>
            <a:pPr lvl="1"/>
            <a:endParaRPr lang="en-GB" sz="105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a:cs typeface="Arial"/>
              </a:rPr>
              <a:t>Carers can order medication by proxy which reduces the time spent processing requests from Medication Administration Record charts​ - see guidance </a:t>
            </a:r>
            <a:r>
              <a:rPr lang="en-GB" sz="1250">
                <a:solidFill>
                  <a:srgbClr val="000000"/>
                </a:solidFill>
                <a:latin typeface="Arial"/>
                <a:cs typeface="Arial"/>
                <a:hlinkClick r:id="rId7"/>
              </a:rPr>
              <a:t>here</a:t>
            </a:r>
            <a:r>
              <a:rPr lang="en-GB" sz="1250">
                <a:solidFill>
                  <a:srgbClr val="000000"/>
                </a:solidFill>
                <a:latin typeface="Arial"/>
                <a:cs typeface="Arial"/>
              </a:rPr>
              <a:t>.</a:t>
            </a:r>
          </a:p>
          <a:p>
            <a:pPr lvl="1"/>
            <a:endParaRPr lang="en-GB" sz="1300">
              <a:solidFill>
                <a:schemeClr val="tx1"/>
              </a:solidFill>
              <a:latin typeface="Arial" panose="020B0604020202020204" pitchFamily="34" charset="0"/>
              <a:cs typeface="Arial" panose="020B0604020202020204" pitchFamily="34" charset="0"/>
            </a:endParaRPr>
          </a:p>
        </p:txBody>
      </p:sp>
      <p:sp>
        <p:nvSpPr>
          <p:cNvPr id="8" name="Speech Bubble: Rectangle 7">
            <a:extLst>
              <a:ext uri="{FF2B5EF4-FFF2-40B4-BE49-F238E27FC236}">
                <a16:creationId xmlns:a16="http://schemas.microsoft.com/office/drawing/2014/main" id="{6DA30F8D-8A92-1756-0517-4D1B53276E17}"/>
              </a:ext>
            </a:extLst>
          </p:cNvPr>
          <p:cNvSpPr/>
          <p:nvPr/>
        </p:nvSpPr>
        <p:spPr>
          <a:xfrm>
            <a:off x="5143699" y="3944005"/>
            <a:ext cx="4755309" cy="2413131"/>
          </a:xfrm>
          <a:prstGeom prst="wedgeRectCallout">
            <a:avLst>
              <a:gd name="adj1" fmla="val 21985"/>
              <a:gd name="adj2" fmla="val 56058"/>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br>
              <a:rPr lang="en-GB" sz="1300" b="1" i="0">
                <a:effectLst/>
                <a:latin typeface="Arial" panose="020B0604020202020204" pitchFamily="34" charset="0"/>
                <a:cs typeface="Arial" panose="020B0604020202020204" pitchFamily="34" charset="0"/>
              </a:rPr>
            </a:br>
            <a:endParaRPr lang="en-GB" sz="500" b="1">
              <a:solidFill>
                <a:schemeClr val="tx1"/>
              </a:solidFill>
              <a:latin typeface="Arial" panose="020B0604020202020204" pitchFamily="34" charset="0"/>
              <a:cs typeface="Arial" panose="020B0604020202020204" pitchFamily="34" charset="0"/>
            </a:endParaRPr>
          </a:p>
          <a:p>
            <a:pPr lvl="1"/>
            <a:r>
              <a:rPr lang="en-GB" sz="1250" b="0" i="0">
                <a:solidFill>
                  <a:srgbClr val="000000"/>
                </a:solidFill>
                <a:effectLst/>
                <a:latin typeface="Arial"/>
                <a:cs typeface="Arial"/>
              </a:rPr>
              <a:t>You can set up a linked profile for a patient</a:t>
            </a:r>
            <a:r>
              <a:rPr lang="en-GB" sz="1250">
                <a:solidFill>
                  <a:srgbClr val="000000"/>
                </a:solidFill>
                <a:latin typeface="Arial"/>
                <a:cs typeface="Arial"/>
              </a:rPr>
              <a:t> by following the normal process in your clinical system. See the relevant guidance on how to add a proxy user in your clinical system:</a:t>
            </a:r>
            <a:r>
              <a:rPr lang="en-GB" sz="1250" b="0" i="0">
                <a:solidFill>
                  <a:srgbClr val="000000"/>
                </a:solidFill>
                <a:effectLst/>
                <a:latin typeface="Arial"/>
                <a:cs typeface="Arial"/>
              </a:rPr>
              <a:t> </a:t>
            </a:r>
            <a:r>
              <a:rPr lang="en-GB" sz="1250" b="0" i="0">
                <a:solidFill>
                  <a:srgbClr val="000000"/>
                </a:solidFill>
                <a:effectLst/>
                <a:latin typeface="Arial"/>
                <a:cs typeface="Arial"/>
                <a:hlinkClick r:id="rId8"/>
              </a:rPr>
              <a:t>EMIS</a:t>
            </a:r>
            <a:r>
              <a:rPr lang="en-GB" sz="1250">
                <a:solidFill>
                  <a:srgbClr val="000000"/>
                </a:solidFill>
                <a:latin typeface="Arial"/>
                <a:cs typeface="Arial"/>
              </a:rPr>
              <a:t> or </a:t>
            </a:r>
            <a:r>
              <a:rPr lang="en-GB" sz="1300">
                <a:solidFill>
                  <a:srgbClr val="000000"/>
                </a:solidFill>
                <a:latin typeface="Arial"/>
                <a:cs typeface="Arial"/>
                <a:hlinkClick r:id="rId9"/>
              </a:rPr>
              <a:t>TPP</a:t>
            </a:r>
            <a:r>
              <a:rPr lang="en-GB" sz="1300">
                <a:solidFill>
                  <a:srgbClr val="000000"/>
                </a:solidFill>
                <a:latin typeface="Arial"/>
                <a:cs typeface="Arial"/>
              </a:rPr>
              <a:t> </a:t>
            </a:r>
            <a:endParaRPr lang="en-GB" sz="1250" b="0" i="0">
              <a:solidFill>
                <a:srgbClr val="000000"/>
              </a:solidFill>
              <a:effectLst/>
              <a:latin typeface="Arial"/>
              <a:cs typeface="Arial"/>
            </a:endParaRPr>
          </a:p>
          <a:p>
            <a:pPr lvl="1"/>
            <a:endParaRPr lang="en-GB" sz="1250">
              <a:solidFill>
                <a:schemeClr val="tx1"/>
              </a:solidFill>
              <a:latin typeface="Arial" panose="020B0604020202020204" pitchFamily="34" charset="0"/>
              <a:cs typeface="Arial" panose="020B0604020202020204" pitchFamily="34" charset="0"/>
            </a:endParaRPr>
          </a:p>
          <a:p>
            <a:pPr lvl="1"/>
            <a:r>
              <a:rPr lang="en-GB" sz="1250">
                <a:solidFill>
                  <a:srgbClr val="000000"/>
                </a:solidFill>
                <a:latin typeface="Arial"/>
                <a:cs typeface="Arial"/>
              </a:rPr>
              <a:t>Follow the existing guidelines for proxy access and identity verification provided by the RCGP. </a:t>
            </a:r>
            <a:r>
              <a:rPr lang="en-GB" sz="1250" b="0" i="0">
                <a:solidFill>
                  <a:srgbClr val="000000"/>
                </a:solidFill>
                <a:effectLst/>
                <a:latin typeface="Arial"/>
                <a:cs typeface="Arial"/>
              </a:rPr>
              <a:t>Patients will need to provide identification so that you can confirm who they are and check they are the correct person to act on the other person’s behalf.</a:t>
            </a:r>
          </a:p>
        </p:txBody>
      </p:sp>
      <p:sp>
        <p:nvSpPr>
          <p:cNvPr id="9" name="Rectangle: Single Corner Rounded 8">
            <a:extLst>
              <a:ext uri="{FF2B5EF4-FFF2-40B4-BE49-F238E27FC236}">
                <a16:creationId xmlns:a16="http://schemas.microsoft.com/office/drawing/2014/main" id="{5D0F2F57-1A57-7311-4ACC-74113B3DF5B5}"/>
              </a:ext>
            </a:extLst>
          </p:cNvPr>
          <p:cNvSpPr/>
          <p:nvPr/>
        </p:nvSpPr>
        <p:spPr>
          <a:xfrm>
            <a:off x="5143697" y="3921146"/>
            <a:ext cx="4755309" cy="267543"/>
          </a:xfrm>
          <a:prstGeom prst="round1Rect">
            <a:avLst/>
          </a:prstGeom>
          <a:solidFill>
            <a:srgbClr val="C00000"/>
          </a:solidFill>
          <a:ln w="12700" cap="flat" cmpd="sng" algn="ctr">
            <a:noFill/>
            <a:prstDash val="solid"/>
            <a:miter lim="800000"/>
          </a:ln>
          <a:effectLst/>
        </p:spPr>
        <p:txBody>
          <a:bodyPr rtlCol="0" anchor="ctr"/>
          <a:lstStyle/>
          <a:p>
            <a:pPr marL="36000" marR="0" lvl="0" indent="0" defTabSz="91440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What your practice needs to do to set this up</a:t>
            </a:r>
            <a:endParaRPr kumimoji="0" lang="en-GB" sz="13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Graphic 11" descr="Employee badge outline">
            <a:extLst>
              <a:ext uri="{FF2B5EF4-FFF2-40B4-BE49-F238E27FC236}">
                <a16:creationId xmlns:a16="http://schemas.microsoft.com/office/drawing/2014/main" id="{3BF935CC-DAE3-4A63-5784-75597065667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14336" y="5162674"/>
            <a:ext cx="395436" cy="444001"/>
          </a:xfrm>
          <a:prstGeom prst="rect">
            <a:avLst/>
          </a:prstGeom>
        </p:spPr>
      </p:pic>
      <p:pic>
        <p:nvPicPr>
          <p:cNvPr id="19" name="Graphic 18" descr="Checkbox Ticked with solid fill">
            <a:extLst>
              <a:ext uri="{FF2B5EF4-FFF2-40B4-BE49-F238E27FC236}">
                <a16:creationId xmlns:a16="http://schemas.microsoft.com/office/drawing/2014/main" id="{185A39F9-5CAB-1A6E-6830-0471F741027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2491" y="3220688"/>
            <a:ext cx="487683" cy="487683"/>
          </a:xfrm>
          <a:prstGeom prst="rect">
            <a:avLst/>
          </a:prstGeom>
        </p:spPr>
      </p:pic>
      <p:pic>
        <p:nvPicPr>
          <p:cNvPr id="20" name="Graphic 19" descr="List with solid fill">
            <a:extLst>
              <a:ext uri="{FF2B5EF4-FFF2-40B4-BE49-F238E27FC236}">
                <a16:creationId xmlns:a16="http://schemas.microsoft.com/office/drawing/2014/main" id="{00F8BE2F-ACF5-7599-1D03-40E047A3E6D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195339" y="4284883"/>
            <a:ext cx="414433" cy="342844"/>
          </a:xfrm>
          <a:prstGeom prst="rect">
            <a:avLst/>
          </a:prstGeom>
        </p:spPr>
      </p:pic>
      <p:pic>
        <p:nvPicPr>
          <p:cNvPr id="22" name="Graphic 21" descr="Share outline">
            <a:extLst>
              <a:ext uri="{FF2B5EF4-FFF2-40B4-BE49-F238E27FC236}">
                <a16:creationId xmlns:a16="http://schemas.microsoft.com/office/drawing/2014/main" id="{8E2CAE72-101A-8A4F-0427-B52CB887A79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03202" y="4743275"/>
            <a:ext cx="487683" cy="487683"/>
          </a:xfrm>
          <a:prstGeom prst="rect">
            <a:avLst/>
          </a:prstGeom>
        </p:spPr>
      </p:pic>
      <p:pic>
        <p:nvPicPr>
          <p:cNvPr id="26" name="Graphic 25" descr="Transfer outline">
            <a:extLst>
              <a:ext uri="{FF2B5EF4-FFF2-40B4-BE49-F238E27FC236}">
                <a16:creationId xmlns:a16="http://schemas.microsoft.com/office/drawing/2014/main" id="{E701E28C-7DBD-3106-2609-9D1FD117A4F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98605" y="1795994"/>
            <a:ext cx="300242" cy="414432"/>
          </a:xfrm>
          <a:prstGeom prst="rect">
            <a:avLst/>
          </a:prstGeom>
        </p:spPr>
      </p:pic>
      <p:sp>
        <p:nvSpPr>
          <p:cNvPr id="23" name="Rectangle: Top Corners Rounded 22">
            <a:extLst>
              <a:ext uri="{FF2B5EF4-FFF2-40B4-BE49-F238E27FC236}">
                <a16:creationId xmlns:a16="http://schemas.microsoft.com/office/drawing/2014/main" id="{244E0BDF-0DD5-F567-20BB-81B680BD1020}"/>
              </a:ext>
            </a:extLst>
          </p:cNvPr>
          <p:cNvSpPr/>
          <p:nvPr/>
        </p:nvSpPr>
        <p:spPr>
          <a:xfrm>
            <a:off x="10348141" y="1740683"/>
            <a:ext cx="1676593" cy="4277588"/>
          </a:xfrm>
          <a:prstGeom prst="round2SameRect">
            <a:avLst/>
          </a:prstGeom>
          <a:solidFill>
            <a:srgbClr val="B0C61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ndParaRPr>
          </a:p>
        </p:txBody>
      </p:sp>
      <p:sp>
        <p:nvSpPr>
          <p:cNvPr id="24" name="Oval 23">
            <a:extLst>
              <a:ext uri="{FF2B5EF4-FFF2-40B4-BE49-F238E27FC236}">
                <a16:creationId xmlns:a16="http://schemas.microsoft.com/office/drawing/2014/main" id="{A27498F2-CB52-1FF0-0DD3-DB38B7779E3B}"/>
              </a:ext>
            </a:extLst>
          </p:cNvPr>
          <p:cNvSpPr/>
          <p:nvPr/>
        </p:nvSpPr>
        <p:spPr>
          <a:xfrm>
            <a:off x="10026529" y="1704470"/>
            <a:ext cx="570325" cy="588826"/>
          </a:xfrm>
          <a:prstGeom prst="ellipse">
            <a:avLst/>
          </a:prstGeom>
          <a:solidFill>
            <a:srgbClr val="F2F7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25" name="TextBox 24">
            <a:extLst>
              <a:ext uri="{FF2B5EF4-FFF2-40B4-BE49-F238E27FC236}">
                <a16:creationId xmlns:a16="http://schemas.microsoft.com/office/drawing/2014/main" id="{30077F57-0B82-0993-A1A5-08A56AF82DA8}"/>
              </a:ext>
            </a:extLst>
          </p:cNvPr>
          <p:cNvSpPr txBox="1"/>
          <p:nvPr/>
        </p:nvSpPr>
        <p:spPr>
          <a:xfrm>
            <a:off x="10503853" y="1787593"/>
            <a:ext cx="1290425" cy="292388"/>
          </a:xfrm>
          <a:prstGeom prst="rect">
            <a:avLst/>
          </a:prstGeom>
          <a:noFill/>
        </p:spPr>
        <p:txBody>
          <a:bodyPr wrap="square">
            <a:spAutoFit/>
          </a:bodyPr>
          <a:lstStyle/>
          <a:p>
            <a:r>
              <a:rPr lang="en-GB" sz="1300" b="1">
                <a:solidFill>
                  <a:prstClr val="black"/>
                </a:solidFill>
                <a:latin typeface="Arial" panose="020B0604020202020204" pitchFamily="34" charset="0"/>
                <a:cs typeface="Arial" panose="020B0604020202020204" pitchFamily="34" charset="0"/>
              </a:rPr>
              <a:t>Benefits:</a:t>
            </a:r>
          </a:p>
        </p:txBody>
      </p:sp>
      <p:pic>
        <p:nvPicPr>
          <p:cNvPr id="27" name="Graphic 26" descr="Comment Like outline">
            <a:extLst>
              <a:ext uri="{FF2B5EF4-FFF2-40B4-BE49-F238E27FC236}">
                <a16:creationId xmlns:a16="http://schemas.microsoft.com/office/drawing/2014/main" id="{0813CA81-1D12-BCEF-08B3-8A188407CCB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062276" y="1790648"/>
            <a:ext cx="457200" cy="457200"/>
          </a:xfrm>
          <a:prstGeom prst="rect">
            <a:avLst/>
          </a:prstGeom>
        </p:spPr>
      </p:pic>
      <p:sp>
        <p:nvSpPr>
          <p:cNvPr id="28" name="TextBox 27">
            <a:extLst>
              <a:ext uri="{FF2B5EF4-FFF2-40B4-BE49-F238E27FC236}">
                <a16:creationId xmlns:a16="http://schemas.microsoft.com/office/drawing/2014/main" id="{1BDC22AC-1900-54BB-893A-FD989152ABA9}"/>
              </a:ext>
            </a:extLst>
          </p:cNvPr>
          <p:cNvSpPr txBox="1"/>
          <p:nvPr/>
        </p:nvSpPr>
        <p:spPr>
          <a:xfrm>
            <a:off x="10348141" y="2126891"/>
            <a:ext cx="1676593" cy="4131900"/>
          </a:xfrm>
          <a:prstGeom prst="rect">
            <a:avLst/>
          </a:prstGeom>
          <a:noFill/>
        </p:spPr>
        <p:txBody>
          <a:bodyPr wrap="square">
            <a:spAutoFit/>
          </a:bodyPr>
          <a:lstStyle/>
          <a:p>
            <a:pPr lvl="1"/>
            <a:r>
              <a:rPr lang="en-GB" sz="1250">
                <a:solidFill>
                  <a:srgbClr val="000000"/>
                </a:solidFill>
                <a:latin typeface="Arial" panose="020B0604020202020204" pitchFamily="34" charset="0"/>
                <a:cs typeface="Arial" panose="020B0604020202020204" pitchFamily="34" charset="0"/>
              </a:rPr>
              <a:t>Can help ensure that information held by the surgery is correct, e.g. medication and allergies</a:t>
            </a:r>
          </a:p>
          <a:p>
            <a:pPr lvl="1"/>
            <a:endParaRPr lang="en-GB" sz="105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Supports those who may not have access to GP online services</a:t>
            </a:r>
          </a:p>
          <a:p>
            <a:pPr lvl="1"/>
            <a:endParaRPr lang="en-GB" sz="105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Reduced calls and/or visits to the GP surgery</a:t>
            </a:r>
          </a:p>
          <a:p>
            <a:pPr lvl="1"/>
            <a:endParaRPr lang="en-GB" sz="1250">
              <a:solidFill>
                <a:srgbClr val="000000"/>
              </a:solidFill>
              <a:latin typeface="Arial" panose="020B0604020202020204" pitchFamily="34" charset="0"/>
              <a:cs typeface="Arial" panose="020B0604020202020204" pitchFamily="34" charset="0"/>
            </a:endParaRPr>
          </a:p>
        </p:txBody>
      </p:sp>
      <p:pic>
        <p:nvPicPr>
          <p:cNvPr id="34" name="Graphic 33" descr="Badge Tick1 with solid fill">
            <a:extLst>
              <a:ext uri="{FF2B5EF4-FFF2-40B4-BE49-F238E27FC236}">
                <a16:creationId xmlns:a16="http://schemas.microsoft.com/office/drawing/2014/main" id="{9ECD6CCF-1EDF-FFF5-136C-244484A90BBB}"/>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462162" y="2150206"/>
            <a:ext cx="358606" cy="358606"/>
          </a:xfrm>
          <a:prstGeom prst="rect">
            <a:avLst/>
          </a:prstGeom>
        </p:spPr>
      </p:pic>
      <p:pic>
        <p:nvPicPr>
          <p:cNvPr id="37" name="Graphic 36" descr="Man with cane outline">
            <a:extLst>
              <a:ext uri="{FF2B5EF4-FFF2-40B4-BE49-F238E27FC236}">
                <a16:creationId xmlns:a16="http://schemas.microsoft.com/office/drawing/2014/main" id="{9A724169-2450-8933-5B73-D73763D56B69}"/>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462162" y="3840939"/>
            <a:ext cx="358606" cy="358606"/>
          </a:xfrm>
          <a:prstGeom prst="rect">
            <a:avLst/>
          </a:prstGeom>
        </p:spPr>
      </p:pic>
      <p:pic>
        <p:nvPicPr>
          <p:cNvPr id="39" name="Graphic 38" descr="Telephone outline">
            <a:extLst>
              <a:ext uri="{FF2B5EF4-FFF2-40B4-BE49-F238E27FC236}">
                <a16:creationId xmlns:a16="http://schemas.microsoft.com/office/drawing/2014/main" id="{CCF8E8DF-9935-5093-BE99-D35CD83793E9}"/>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0462162" y="5137560"/>
            <a:ext cx="358606" cy="358606"/>
          </a:xfrm>
          <a:prstGeom prst="rect">
            <a:avLst/>
          </a:prstGeom>
        </p:spPr>
      </p:pic>
      <p:pic>
        <p:nvPicPr>
          <p:cNvPr id="10" name="Graphic 9" descr="Medicine outline">
            <a:extLst>
              <a:ext uri="{FF2B5EF4-FFF2-40B4-BE49-F238E27FC236}">
                <a16:creationId xmlns:a16="http://schemas.microsoft.com/office/drawing/2014/main" id="{F1C5F4DA-672A-4C18-096C-9AB2EE9AD667}"/>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39827" y="5753912"/>
            <a:ext cx="414432" cy="414432"/>
          </a:xfrm>
          <a:prstGeom prst="rect">
            <a:avLst/>
          </a:prstGeom>
        </p:spPr>
      </p:pic>
      <p:pic>
        <p:nvPicPr>
          <p:cNvPr id="4" name="Picture 3">
            <a:extLst>
              <a:ext uri="{FF2B5EF4-FFF2-40B4-BE49-F238E27FC236}">
                <a16:creationId xmlns:a16="http://schemas.microsoft.com/office/drawing/2014/main" id="{EE5F6524-C966-92F0-15AC-00732C88D29D}"/>
              </a:ext>
            </a:extLst>
          </p:cNvPr>
          <p:cNvPicPr>
            <a:picLocks noChangeAspect="1"/>
          </p:cNvPicPr>
          <p:nvPr/>
        </p:nvPicPr>
        <p:blipFill>
          <a:blip r:embed="rId30">
            <a:clrChange>
              <a:clrFrom>
                <a:srgbClr val="F6F8F8"/>
              </a:clrFrom>
              <a:clrTo>
                <a:srgbClr val="F6F8F8">
                  <a:alpha val="0"/>
                </a:srgbClr>
              </a:clrTo>
            </a:clrChange>
          </a:blip>
          <a:stretch>
            <a:fillRect/>
          </a:stretch>
        </p:blipFill>
        <p:spPr>
          <a:xfrm>
            <a:off x="5138677" y="1752699"/>
            <a:ext cx="4760329" cy="1827660"/>
          </a:xfrm>
          <a:prstGeom prst="rect">
            <a:avLst/>
          </a:prstGeom>
        </p:spPr>
      </p:pic>
    </p:spTree>
    <p:extLst>
      <p:ext uri="{BB962C8B-B14F-4D97-AF65-F5344CB8AC3E}">
        <p14:creationId xmlns:p14="http://schemas.microsoft.com/office/powerpoint/2010/main" val="93091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071879" cy="876396"/>
          </a:xfrm>
        </p:spPr>
        <p:txBody>
          <a:bodyPr>
            <a:noAutofit/>
          </a:bodyPr>
          <a:lstStyle/>
          <a:p>
            <a:r>
              <a:rPr lang="en-GB" sz="2600" b="1">
                <a:latin typeface="Arial"/>
                <a:ea typeface="Calibri" panose="020F0502020204030204" pitchFamily="34" charset="0"/>
                <a:cs typeface="Arial"/>
              </a:rPr>
              <a:t>Tracking your practice’s NHS App data</a:t>
            </a:r>
          </a:p>
        </p:txBody>
      </p:sp>
      <p:pic>
        <p:nvPicPr>
          <p:cNvPr id="2" name="Graphic 1" descr="Home with solid fill">
            <a:hlinkClick r:id="rId2" action="ppaction://hlinksldjump"/>
            <a:extLst>
              <a:ext uri="{FF2B5EF4-FFF2-40B4-BE49-F238E27FC236}">
                <a16:creationId xmlns:a16="http://schemas.microsoft.com/office/drawing/2014/main" id="{03C71F86-4F41-40EB-7D7F-46EAFDAE48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4166" y="6020119"/>
            <a:ext cx="761999" cy="761999"/>
          </a:xfrm>
          <a:prstGeom prst="rect">
            <a:avLst/>
          </a:prstGeom>
        </p:spPr>
      </p:pic>
      <p:sp>
        <p:nvSpPr>
          <p:cNvPr id="5" name="TextBox 4">
            <a:extLst>
              <a:ext uri="{FF2B5EF4-FFF2-40B4-BE49-F238E27FC236}">
                <a16:creationId xmlns:a16="http://schemas.microsoft.com/office/drawing/2014/main" id="{DE4C8DB7-E3C2-233A-01D0-334EA129E38F}"/>
              </a:ext>
            </a:extLst>
          </p:cNvPr>
          <p:cNvSpPr txBox="1"/>
          <p:nvPr/>
        </p:nvSpPr>
        <p:spPr>
          <a:xfrm>
            <a:off x="257112" y="1160037"/>
            <a:ext cx="4937684" cy="954107"/>
          </a:xfrm>
          <a:prstGeom prst="rect">
            <a:avLst/>
          </a:prstGeom>
          <a:noFill/>
        </p:spPr>
        <p:txBody>
          <a:bodyPr wrap="square">
            <a:spAutoFit/>
          </a:bodyPr>
          <a:lstStyle/>
          <a:p>
            <a:pPr marL="285750" indent="-285750">
              <a:buFont typeface="Arial" panose="020B0604020202020204" pitchFamily="34" charset="0"/>
              <a:buChar char="•"/>
            </a:pPr>
            <a:r>
              <a:rPr lang="en-GB" sz="1400">
                <a:solidFill>
                  <a:srgbClr val="000000"/>
                </a:solidFill>
                <a:latin typeface="Arial" panose="020B0604020202020204" pitchFamily="34" charset="0"/>
                <a:cs typeface="Arial" panose="020B0604020202020204" pitchFamily="34" charset="0"/>
              </a:rPr>
              <a:t>Practices can see how many of their patients have downloaded the NHS App and which features they are using by accessing the </a:t>
            </a:r>
            <a:r>
              <a:rPr lang="en-GB" sz="1400">
                <a:latin typeface="Arial" panose="020B0604020202020204" pitchFamily="34" charset="0"/>
                <a:cs typeface="Arial" panose="020B0604020202020204" pitchFamily="34" charset="0"/>
                <a:hlinkClick r:id="rId5"/>
              </a:rPr>
              <a:t>NHS App Reporting Dashboard</a:t>
            </a:r>
            <a:r>
              <a:rPr lang="en-GB" sz="1400">
                <a:latin typeface="Arial" panose="020B0604020202020204" pitchFamily="34" charset="0"/>
                <a:cs typeface="Arial" panose="020B0604020202020204" pitchFamily="34" charset="0"/>
              </a:rPr>
              <a:t>. </a:t>
            </a:r>
            <a:br>
              <a:rPr lang="en-GB" sz="1400">
                <a:latin typeface="Arial" panose="020B0604020202020204" pitchFamily="34" charset="0"/>
                <a:cs typeface="Arial" panose="020B0604020202020204" pitchFamily="34" charset="0"/>
              </a:rPr>
            </a:br>
            <a:endParaRPr lang="en-GB" sz="1400">
              <a:latin typeface="Arial" panose="020B0604020202020204" pitchFamily="34" charset="0"/>
              <a:cs typeface="Arial" panose="020B0604020202020204" pitchFamily="34" charset="0"/>
            </a:endParaRPr>
          </a:p>
        </p:txBody>
      </p:sp>
      <p:sp>
        <p:nvSpPr>
          <p:cNvPr id="7" name="Speech Bubble: Rectangle 6">
            <a:extLst>
              <a:ext uri="{FF2B5EF4-FFF2-40B4-BE49-F238E27FC236}">
                <a16:creationId xmlns:a16="http://schemas.microsoft.com/office/drawing/2014/main" id="{E85465CB-0A78-E080-62C8-929ED6532D97}"/>
              </a:ext>
            </a:extLst>
          </p:cNvPr>
          <p:cNvSpPr/>
          <p:nvPr/>
        </p:nvSpPr>
        <p:spPr>
          <a:xfrm>
            <a:off x="5197089" y="1166725"/>
            <a:ext cx="6861368" cy="804907"/>
          </a:xfrm>
          <a:prstGeom prst="wedgeRectCallout">
            <a:avLst>
              <a:gd name="adj1" fmla="val -52416"/>
              <a:gd name="adj2" fmla="val 1997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600">
              <a:solidFill>
                <a:srgbClr val="000000"/>
              </a:solidFill>
              <a:latin typeface="Arial" panose="020B0604020202020204" pitchFamily="34" charset="0"/>
              <a:cs typeface="Arial" panose="020B0604020202020204" pitchFamily="34" charset="0"/>
            </a:endParaRPr>
          </a:p>
          <a:p>
            <a:pPr marL="36000"/>
            <a:r>
              <a:rPr lang="en-GB" sz="1400">
                <a:solidFill>
                  <a:srgbClr val="000000"/>
                </a:solidFill>
                <a:latin typeface="Arial" panose="020B0604020202020204" pitchFamily="34" charset="0"/>
                <a:cs typeface="Arial" panose="020B0604020202020204" pitchFamily="34" charset="0"/>
              </a:rPr>
              <a:t>You will need an OKTA account to access the dashboard. This is available to anyone with an NHS email address. You can register for an OKTA account by clicking </a:t>
            </a:r>
            <a:r>
              <a:rPr lang="en-GB" sz="1400">
                <a:latin typeface="Arial" panose="020B0604020202020204" pitchFamily="34" charset="0"/>
                <a:cs typeface="Arial" panose="020B0604020202020204" pitchFamily="34" charset="0"/>
                <a:hlinkClick r:id="rId6"/>
              </a:rPr>
              <a:t>here</a:t>
            </a:r>
            <a:r>
              <a:rPr lang="en-GB" sz="1400">
                <a:solidFill>
                  <a:srgbClr val="000000"/>
                </a:solidFill>
                <a:latin typeface="Arial" panose="020B0604020202020204" pitchFamily="34" charset="0"/>
                <a:cs typeface="Arial" panose="020B0604020202020204" pitchFamily="34" charset="0"/>
              </a:rPr>
              <a:t>.</a:t>
            </a:r>
          </a:p>
        </p:txBody>
      </p:sp>
      <p:sp>
        <p:nvSpPr>
          <p:cNvPr id="8" name="Rectangle: Single Corner Rounded 7">
            <a:extLst>
              <a:ext uri="{FF2B5EF4-FFF2-40B4-BE49-F238E27FC236}">
                <a16:creationId xmlns:a16="http://schemas.microsoft.com/office/drawing/2014/main" id="{C99B0969-780A-85B9-D362-D33ED0F09D75}"/>
              </a:ext>
            </a:extLst>
          </p:cNvPr>
          <p:cNvSpPr/>
          <p:nvPr/>
        </p:nvSpPr>
        <p:spPr>
          <a:xfrm>
            <a:off x="5203672" y="1143863"/>
            <a:ext cx="6854785" cy="267543"/>
          </a:xfrm>
          <a:prstGeom prst="round1Rect">
            <a:avLst/>
          </a:prstGeom>
          <a:solidFill>
            <a:srgbClr val="C00000"/>
          </a:solidFill>
          <a:ln w="12700" cap="flat" cmpd="sng" algn="ctr">
            <a:noFill/>
            <a:prstDash val="solid"/>
            <a:miter lim="800000"/>
          </a:ln>
          <a:effectLst/>
        </p:spPr>
        <p:txBody>
          <a:bodyPr rtlCol="0" anchor="ctr"/>
          <a:lstStyle/>
          <a:p>
            <a:pPr marL="3600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What your practice needs to do to access this platform</a:t>
            </a:r>
            <a:endParaRPr kumimoji="0" lang="en-GB" sz="1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Folded Corner 8">
            <a:extLst>
              <a:ext uri="{FF2B5EF4-FFF2-40B4-BE49-F238E27FC236}">
                <a16:creationId xmlns:a16="http://schemas.microsoft.com/office/drawing/2014/main" id="{50C8D396-2817-5283-EA3B-FA569A4A01DE}"/>
              </a:ext>
            </a:extLst>
          </p:cNvPr>
          <p:cNvSpPr/>
          <p:nvPr/>
        </p:nvSpPr>
        <p:spPr>
          <a:xfrm>
            <a:off x="636998" y="2114144"/>
            <a:ext cx="11419166" cy="1582628"/>
          </a:xfrm>
          <a:prstGeom prst="foldedCorne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b="1" i="0">
                <a:solidFill>
                  <a:srgbClr val="0070C0"/>
                </a:solidFill>
                <a:effectLst/>
                <a:latin typeface="Arial" panose="020B0604020202020204" pitchFamily="34" charset="0"/>
                <a:cs typeface="Arial" panose="020B0604020202020204" pitchFamily="34" charset="0"/>
              </a:rPr>
              <a:t>How it works</a:t>
            </a:r>
            <a:br>
              <a:rPr lang="en-GB" sz="1400" b="1" i="0">
                <a:solidFill>
                  <a:srgbClr val="0070C0"/>
                </a:solidFill>
                <a:effectLst/>
                <a:latin typeface="Arial" panose="020B0604020202020204" pitchFamily="34" charset="0"/>
                <a:cs typeface="Arial" panose="020B0604020202020204" pitchFamily="34" charset="0"/>
              </a:rPr>
            </a:br>
            <a:endParaRPr lang="en-GB" sz="1200" b="1">
              <a:solidFill>
                <a:schemeClr val="tx1"/>
              </a:solidFill>
              <a:latin typeface="Arial" panose="020B0604020202020204" pitchFamily="34" charset="0"/>
              <a:cs typeface="Arial" panose="020B0604020202020204" pitchFamily="34" charset="0"/>
            </a:endParaRPr>
          </a:p>
          <a:p>
            <a:pPr lvl="1"/>
            <a:r>
              <a:rPr lang="en-GB" sz="1400">
                <a:solidFill>
                  <a:srgbClr val="000000"/>
                </a:solidFill>
                <a:latin typeface="Arial" panose="020B0604020202020204" pitchFamily="34" charset="0"/>
                <a:cs typeface="Arial" panose="020B0604020202020204" pitchFamily="34" charset="0"/>
              </a:rPr>
              <a:t>You can filter the data by time period (monthly/weekly), date and area, which can help to monitor your various promotion ideas</a:t>
            </a:r>
          </a:p>
          <a:p>
            <a:pPr lvl="1"/>
            <a:endParaRPr lang="en-GB" sz="1200">
              <a:solidFill>
                <a:schemeClr val="tx1"/>
              </a:solidFill>
              <a:latin typeface="Arial" panose="020B0604020202020204" pitchFamily="34" charset="0"/>
              <a:cs typeface="Arial" panose="020B0604020202020204" pitchFamily="34" charset="0"/>
            </a:endParaRPr>
          </a:p>
          <a:p>
            <a:pPr lvl="1"/>
            <a:r>
              <a:rPr lang="en-GB" sz="1400">
                <a:solidFill>
                  <a:srgbClr val="000000"/>
                </a:solidFill>
                <a:latin typeface="Arial" panose="020B0604020202020204" pitchFamily="34" charset="0"/>
                <a:cs typeface="Arial" panose="020B0604020202020204" pitchFamily="34" charset="0"/>
              </a:rPr>
              <a:t>Click on ‘Uptake’ to view the number of downloads and registrations. The tabs provide a breakdown by region, ICB and GP. </a:t>
            </a:r>
            <a:br>
              <a:rPr lang="en-GB" sz="1400">
                <a:solidFill>
                  <a:srgbClr val="000000"/>
                </a:solidFill>
                <a:latin typeface="Arial" panose="020B0604020202020204" pitchFamily="34" charset="0"/>
                <a:cs typeface="Arial" panose="020B0604020202020204" pitchFamily="34" charset="0"/>
              </a:rPr>
            </a:br>
            <a:endParaRPr lang="en-GB" sz="1200">
              <a:solidFill>
                <a:srgbClr val="000000"/>
              </a:solidFill>
              <a:latin typeface="Arial" panose="020B0604020202020204" pitchFamily="34" charset="0"/>
              <a:cs typeface="Arial" panose="020B0604020202020204" pitchFamily="34" charset="0"/>
            </a:endParaRPr>
          </a:p>
          <a:p>
            <a:pPr lvl="1"/>
            <a:r>
              <a:rPr lang="en-GB" sz="1400">
                <a:solidFill>
                  <a:srgbClr val="000000"/>
                </a:solidFill>
                <a:latin typeface="Arial" panose="020B0604020202020204" pitchFamily="34" charset="0"/>
                <a:cs typeface="Arial" panose="020B0604020202020204" pitchFamily="34" charset="0"/>
              </a:rPr>
              <a:t>Click on ‘Usage’ to view activity such as logins, appointments booked/cancelled, repeat prescriptions ordered and records viewed</a:t>
            </a:r>
          </a:p>
          <a:p>
            <a:pPr lvl="1"/>
            <a:endParaRPr lang="en-GB" sz="1400">
              <a:solidFill>
                <a:schemeClr val="tx1"/>
              </a:solidFill>
              <a:latin typeface="Arial" panose="020B0604020202020204" pitchFamily="34" charset="0"/>
              <a:cs typeface="Arial" panose="020B0604020202020204" pitchFamily="34" charset="0"/>
            </a:endParaRPr>
          </a:p>
          <a:p>
            <a:pPr lvl="1"/>
            <a:endParaRPr lang="en-GB" sz="1400">
              <a:solidFill>
                <a:schemeClr val="tx1"/>
              </a:solidFill>
              <a:latin typeface="Arial" panose="020B0604020202020204" pitchFamily="34" charset="0"/>
              <a:cs typeface="Arial" panose="020B0604020202020204" pitchFamily="34" charset="0"/>
            </a:endParaRPr>
          </a:p>
        </p:txBody>
      </p:sp>
      <p:pic>
        <p:nvPicPr>
          <p:cNvPr id="11" name="Graphic 10" descr="Bar chart with solid fill">
            <a:extLst>
              <a:ext uri="{FF2B5EF4-FFF2-40B4-BE49-F238E27FC236}">
                <a16:creationId xmlns:a16="http://schemas.microsoft.com/office/drawing/2014/main" id="{EA3234B3-743B-77E2-F8E9-A26563414A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2872" y="2435480"/>
            <a:ext cx="414432" cy="414432"/>
          </a:xfrm>
          <a:prstGeom prst="rect">
            <a:avLst/>
          </a:prstGeom>
        </p:spPr>
      </p:pic>
      <p:pic>
        <p:nvPicPr>
          <p:cNvPr id="14" name="Picture 13">
            <a:extLst>
              <a:ext uri="{FF2B5EF4-FFF2-40B4-BE49-F238E27FC236}">
                <a16:creationId xmlns:a16="http://schemas.microsoft.com/office/drawing/2014/main" id="{AC91EFF3-8400-50E3-6FBC-F3D14080D763}"/>
              </a:ext>
            </a:extLst>
          </p:cNvPr>
          <p:cNvPicPr>
            <a:picLocks noChangeAspect="1"/>
          </p:cNvPicPr>
          <p:nvPr/>
        </p:nvPicPr>
        <p:blipFill>
          <a:blip r:embed="rId9"/>
          <a:stretch>
            <a:fillRect/>
          </a:stretch>
        </p:blipFill>
        <p:spPr>
          <a:xfrm>
            <a:off x="891271" y="3801846"/>
            <a:ext cx="4948438" cy="2863179"/>
          </a:xfrm>
          <a:prstGeom prst="rect">
            <a:avLst/>
          </a:prstGeom>
          <a:ln>
            <a:noFill/>
          </a:ln>
        </p:spPr>
      </p:pic>
      <p:pic>
        <p:nvPicPr>
          <p:cNvPr id="16" name="Picture 15">
            <a:extLst>
              <a:ext uri="{FF2B5EF4-FFF2-40B4-BE49-F238E27FC236}">
                <a16:creationId xmlns:a16="http://schemas.microsoft.com/office/drawing/2014/main" id="{393011FF-4079-F2F6-6AA3-C9F2F69682A7}"/>
              </a:ext>
            </a:extLst>
          </p:cNvPr>
          <p:cNvPicPr>
            <a:picLocks noChangeAspect="1"/>
          </p:cNvPicPr>
          <p:nvPr/>
        </p:nvPicPr>
        <p:blipFill>
          <a:blip r:embed="rId10"/>
          <a:stretch>
            <a:fillRect/>
          </a:stretch>
        </p:blipFill>
        <p:spPr>
          <a:xfrm>
            <a:off x="6169846" y="3799568"/>
            <a:ext cx="4948437" cy="2865457"/>
          </a:xfrm>
          <a:prstGeom prst="rect">
            <a:avLst/>
          </a:prstGeom>
          <a:ln>
            <a:noFill/>
          </a:ln>
        </p:spPr>
      </p:pic>
      <p:sp>
        <p:nvSpPr>
          <p:cNvPr id="19" name="Rectangle 18">
            <a:extLst>
              <a:ext uri="{FF2B5EF4-FFF2-40B4-BE49-F238E27FC236}">
                <a16:creationId xmlns:a16="http://schemas.microsoft.com/office/drawing/2014/main" id="{71AF8397-C9C5-EC4E-75BD-7590E48CD6B5}"/>
              </a:ext>
            </a:extLst>
          </p:cNvPr>
          <p:cNvSpPr/>
          <p:nvPr/>
        </p:nvSpPr>
        <p:spPr>
          <a:xfrm>
            <a:off x="851672" y="4581086"/>
            <a:ext cx="444089" cy="190050"/>
          </a:xfrm>
          <a:prstGeom prst="rect">
            <a:avLst/>
          </a:prstGeom>
          <a:solidFill>
            <a:srgbClr val="FFC00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29CF11C-7F8C-30B4-9FAD-10CB67ACA798}"/>
              </a:ext>
            </a:extLst>
          </p:cNvPr>
          <p:cNvSpPr/>
          <p:nvPr/>
        </p:nvSpPr>
        <p:spPr>
          <a:xfrm>
            <a:off x="6128750" y="4668395"/>
            <a:ext cx="444089" cy="190050"/>
          </a:xfrm>
          <a:prstGeom prst="rect">
            <a:avLst/>
          </a:prstGeom>
          <a:solidFill>
            <a:srgbClr val="FFC00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2954F9E-CFDF-905D-1111-CDDA67366F0D}"/>
              </a:ext>
            </a:extLst>
          </p:cNvPr>
          <p:cNvSpPr/>
          <p:nvPr/>
        </p:nvSpPr>
        <p:spPr>
          <a:xfrm>
            <a:off x="1253514" y="3992533"/>
            <a:ext cx="4586195" cy="190050"/>
          </a:xfrm>
          <a:prstGeom prst="rect">
            <a:avLst/>
          </a:prstGeom>
          <a:solidFill>
            <a:srgbClr val="FFC00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EC4ED8B-5141-9451-18C6-D0F54E1DF672}"/>
              </a:ext>
            </a:extLst>
          </p:cNvPr>
          <p:cNvSpPr/>
          <p:nvPr/>
        </p:nvSpPr>
        <p:spPr>
          <a:xfrm>
            <a:off x="6532088" y="3992533"/>
            <a:ext cx="4586195" cy="190050"/>
          </a:xfrm>
          <a:prstGeom prst="rect">
            <a:avLst/>
          </a:prstGeom>
          <a:solidFill>
            <a:srgbClr val="FFC00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descr="Cursor with solid fill">
            <a:extLst>
              <a:ext uri="{FF2B5EF4-FFF2-40B4-BE49-F238E27FC236}">
                <a16:creationId xmlns:a16="http://schemas.microsoft.com/office/drawing/2014/main" id="{B71D7FBE-CA1E-E350-8D73-D47D1F897E6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692872" y="2840143"/>
            <a:ext cx="414432" cy="414432"/>
          </a:xfrm>
          <a:prstGeom prst="rect">
            <a:avLst/>
          </a:prstGeom>
        </p:spPr>
      </p:pic>
      <p:pic>
        <p:nvPicPr>
          <p:cNvPr id="24" name="Graphic 23" descr="Cursor with solid fill">
            <a:extLst>
              <a:ext uri="{FF2B5EF4-FFF2-40B4-BE49-F238E27FC236}">
                <a16:creationId xmlns:a16="http://schemas.microsoft.com/office/drawing/2014/main" id="{7C3B4C2F-393C-EB21-F6F4-68A385CB313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692872" y="3240993"/>
            <a:ext cx="414432" cy="414432"/>
          </a:xfrm>
          <a:prstGeom prst="rect">
            <a:avLst/>
          </a:prstGeom>
        </p:spPr>
      </p:pic>
    </p:spTree>
    <p:extLst>
      <p:ext uri="{BB962C8B-B14F-4D97-AF65-F5344CB8AC3E}">
        <p14:creationId xmlns:p14="http://schemas.microsoft.com/office/powerpoint/2010/main" val="966057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17D59AA3-D7B5-8468-83EF-EFE89125FCE3}"/>
              </a:ext>
            </a:extLst>
          </p:cNvPr>
          <p:cNvSpPr/>
          <p:nvPr/>
        </p:nvSpPr>
        <p:spPr>
          <a:xfrm>
            <a:off x="10716217" y="1070465"/>
            <a:ext cx="570325" cy="58882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071879" cy="876396"/>
          </a:xfrm>
        </p:spPr>
        <p:txBody>
          <a:bodyPr>
            <a:noAutofit/>
          </a:bodyPr>
          <a:lstStyle/>
          <a:p>
            <a:r>
              <a:rPr lang="en-GB" sz="2600" b="1">
                <a:latin typeface="Arial"/>
                <a:ea typeface="Calibri" panose="020F0502020204030204" pitchFamily="34" charset="0"/>
                <a:cs typeface="Arial"/>
              </a:rPr>
              <a:t>Examples of good practice</a:t>
            </a:r>
          </a:p>
        </p:txBody>
      </p:sp>
      <p:pic>
        <p:nvPicPr>
          <p:cNvPr id="2" name="Graphic 1" descr="Home with solid fill">
            <a:hlinkClick r:id="rId3" action="ppaction://hlinksldjump"/>
            <a:extLst>
              <a:ext uri="{FF2B5EF4-FFF2-40B4-BE49-F238E27FC236}">
                <a16:creationId xmlns:a16="http://schemas.microsoft.com/office/drawing/2014/main" id="{03C71F86-4F41-40EB-7D7F-46EAFDAE48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4166" y="6020119"/>
            <a:ext cx="761999" cy="761999"/>
          </a:xfrm>
          <a:prstGeom prst="rect">
            <a:avLst/>
          </a:prstGeom>
        </p:spPr>
      </p:pic>
      <p:sp>
        <p:nvSpPr>
          <p:cNvPr id="5" name="Rectangle: Folded Corner 4">
            <a:extLst>
              <a:ext uri="{FF2B5EF4-FFF2-40B4-BE49-F238E27FC236}">
                <a16:creationId xmlns:a16="http://schemas.microsoft.com/office/drawing/2014/main" id="{BA347295-FD56-397E-86CC-5F7C7E97B8F2}"/>
              </a:ext>
            </a:extLst>
          </p:cNvPr>
          <p:cNvSpPr/>
          <p:nvPr/>
        </p:nvSpPr>
        <p:spPr>
          <a:xfrm>
            <a:off x="390304" y="1218687"/>
            <a:ext cx="4152602" cy="5101486"/>
          </a:xfrm>
          <a:prstGeom prst="foldedCorner">
            <a:avLst>
              <a:gd name="adj" fmla="val 78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Case studies</a:t>
            </a:r>
          </a:p>
          <a:p>
            <a:endParaRPr lang="en-GB" sz="1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00">
                <a:solidFill>
                  <a:srgbClr val="000000"/>
                </a:solidFill>
                <a:latin typeface="Arial" panose="020B0604020202020204" pitchFamily="34" charset="0"/>
                <a:cs typeface="Arial" panose="020B0604020202020204" pitchFamily="34" charset="0"/>
                <a:hlinkClick r:id="rId6"/>
              </a:rPr>
              <a:t>NHS App Innovation Projects</a:t>
            </a:r>
            <a:r>
              <a:rPr lang="en-GB" sz="1300">
                <a:solidFill>
                  <a:srgbClr val="000000"/>
                </a:solidFill>
                <a:latin typeface="Arial" panose="020B0604020202020204" pitchFamily="34" charset="0"/>
                <a:cs typeface="Arial" panose="020B0604020202020204" pitchFamily="34" charset="0"/>
              </a:rPr>
              <a:t> – examples of local initiatives and materials produced to improve awareness of the NHS App</a:t>
            </a:r>
          </a:p>
          <a:p>
            <a:pPr marL="285750" indent="-285750">
              <a:buFont typeface="Arial" panose="020B0604020202020204" pitchFamily="34" charset="0"/>
              <a:buChar char="•"/>
            </a:pPr>
            <a:endParaRPr lang="en-GB" sz="1300">
              <a:solidFill>
                <a:schemeClr val="tx1"/>
              </a:solidFill>
              <a:latin typeface="Arial" panose="020B0604020202020204" pitchFamily="34" charset="0"/>
              <a:cs typeface="Arial" panose="020B0604020202020204" pitchFamily="34" charset="0"/>
              <a:hlinkClick r:id="rId7"/>
            </a:endParaRPr>
          </a:p>
          <a:p>
            <a:pPr marL="285750" indent="-285750">
              <a:buFont typeface="Arial" panose="020B0604020202020204" pitchFamily="34" charset="0"/>
              <a:buChar char="•"/>
            </a:pPr>
            <a:r>
              <a:rPr lang="en-GB" sz="1300">
                <a:solidFill>
                  <a:schemeClr val="tx1"/>
                </a:solidFill>
                <a:latin typeface="Arial" panose="020B0604020202020204" pitchFamily="34" charset="0"/>
                <a:cs typeface="Arial" panose="020B0604020202020204" pitchFamily="34" charset="0"/>
                <a:hlinkClick r:id="rId7"/>
              </a:rPr>
              <a:t>Reducing calls to order repeat prescriptions</a:t>
            </a:r>
            <a:r>
              <a:rPr lang="en-GB" sz="1300">
                <a:solidFill>
                  <a:schemeClr val="tx1"/>
                </a:solidFill>
                <a:latin typeface="Arial" panose="020B0604020202020204" pitchFamily="34" charset="0"/>
                <a:cs typeface="Arial" panose="020B0604020202020204" pitchFamily="34" charset="0"/>
              </a:rPr>
              <a:t> - Southlands Medical Group, North East &amp; North Cumbria </a:t>
            </a:r>
            <a:br>
              <a:rPr lang="en-GB" sz="1300">
                <a:solidFill>
                  <a:schemeClr val="tx1"/>
                </a:solidFill>
                <a:latin typeface="Arial" panose="020B0604020202020204" pitchFamily="34" charset="0"/>
                <a:cs typeface="Arial" panose="020B0604020202020204" pitchFamily="34" charset="0"/>
              </a:rPr>
            </a:br>
            <a:endParaRPr lang="en-GB" sz="130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00">
                <a:solidFill>
                  <a:schemeClr val="tx1"/>
                </a:solidFill>
                <a:latin typeface="Arial" panose="020B0604020202020204" pitchFamily="34" charset="0"/>
                <a:cs typeface="Arial" panose="020B0604020202020204" pitchFamily="34" charset="0"/>
                <a:hlinkClick r:id="rId8"/>
              </a:rPr>
              <a:t>Relieving pressure on primary care services</a:t>
            </a:r>
            <a:r>
              <a:rPr lang="en-GB" sz="1300">
                <a:solidFill>
                  <a:schemeClr val="tx1"/>
                </a:solidFill>
                <a:latin typeface="Arial" panose="020B0604020202020204" pitchFamily="34" charset="0"/>
                <a:cs typeface="Arial" panose="020B0604020202020204" pitchFamily="34" charset="0"/>
              </a:rPr>
              <a:t> – Solihull PCN</a:t>
            </a:r>
            <a:br>
              <a:rPr lang="en-GB" sz="1300">
                <a:solidFill>
                  <a:schemeClr val="tx1"/>
                </a:solidFill>
                <a:latin typeface="Arial" panose="020B0604020202020204" pitchFamily="34" charset="0"/>
                <a:cs typeface="Arial" panose="020B0604020202020204" pitchFamily="34" charset="0"/>
              </a:rPr>
            </a:br>
            <a:endParaRPr lang="en-GB" sz="130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00">
                <a:solidFill>
                  <a:schemeClr val="tx1"/>
                </a:solidFill>
                <a:latin typeface="Arial" panose="020B0604020202020204" pitchFamily="34" charset="0"/>
                <a:cs typeface="Arial" panose="020B0604020202020204" pitchFamily="34" charset="0"/>
                <a:hlinkClick r:id="rId9"/>
              </a:rPr>
              <a:t>Making better use of digital tools</a:t>
            </a:r>
            <a:r>
              <a:rPr lang="en-GB" sz="1300">
                <a:solidFill>
                  <a:schemeClr val="tx1"/>
                </a:solidFill>
                <a:latin typeface="Arial" panose="020B0604020202020204" pitchFamily="34" charset="0"/>
                <a:cs typeface="Arial" panose="020B0604020202020204" pitchFamily="34" charset="0"/>
              </a:rPr>
              <a:t> - PHGH Doctors, Barnet</a:t>
            </a:r>
            <a:br>
              <a:rPr lang="en-GB" sz="1300">
                <a:solidFill>
                  <a:schemeClr val="tx1"/>
                </a:solidFill>
                <a:latin typeface="Arial" panose="020B0604020202020204" pitchFamily="34" charset="0"/>
                <a:cs typeface="Arial" panose="020B0604020202020204" pitchFamily="34" charset="0"/>
              </a:rPr>
            </a:br>
            <a:endParaRPr lang="en-GB" sz="130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00">
                <a:solidFill>
                  <a:schemeClr val="tx1"/>
                </a:solidFill>
                <a:latin typeface="Arial" panose="020B0604020202020204" pitchFamily="34" charset="0"/>
                <a:cs typeface="Arial" panose="020B0604020202020204" pitchFamily="34" charset="0"/>
                <a:hlinkClick r:id="rId10"/>
              </a:rPr>
              <a:t>Encouraging usage of the NHS App</a:t>
            </a:r>
            <a:r>
              <a:rPr lang="en-GB" sz="1300">
                <a:solidFill>
                  <a:schemeClr val="tx1"/>
                </a:solidFill>
                <a:latin typeface="Arial" panose="020B0604020202020204" pitchFamily="34" charset="0"/>
                <a:cs typeface="Arial" panose="020B0604020202020204" pitchFamily="34" charset="0"/>
              </a:rPr>
              <a:t> - Boundary House Practice, Enfield</a:t>
            </a:r>
            <a:br>
              <a:rPr lang="en-GB" sz="1300">
                <a:solidFill>
                  <a:schemeClr val="tx1"/>
                </a:solidFill>
                <a:latin typeface="Arial" panose="020B0604020202020204" pitchFamily="34" charset="0"/>
                <a:cs typeface="Arial" panose="020B0604020202020204" pitchFamily="34" charset="0"/>
              </a:rPr>
            </a:br>
            <a:endParaRPr lang="en-GB" sz="130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00">
                <a:solidFill>
                  <a:schemeClr val="tx1"/>
                </a:solidFill>
                <a:latin typeface="Arial" panose="020B0604020202020204" pitchFamily="34" charset="0"/>
                <a:cs typeface="Arial" panose="020B0604020202020204" pitchFamily="34" charset="0"/>
                <a:hlinkClick r:id="rId11"/>
              </a:rPr>
              <a:t>Increasing NHS App uptake amongst young people</a:t>
            </a:r>
            <a:r>
              <a:rPr lang="en-GB" sz="1300">
                <a:solidFill>
                  <a:schemeClr val="tx1"/>
                </a:solidFill>
                <a:latin typeface="Arial" panose="020B0604020202020204" pitchFamily="34" charset="0"/>
                <a:cs typeface="Arial" panose="020B0604020202020204" pitchFamily="34" charset="0"/>
              </a:rPr>
              <a:t> – Somerset ICB</a:t>
            </a:r>
            <a:br>
              <a:rPr lang="en-GB" sz="1300">
                <a:solidFill>
                  <a:schemeClr val="tx1"/>
                </a:solidFill>
                <a:latin typeface="Arial" panose="020B0604020202020204" pitchFamily="34" charset="0"/>
                <a:cs typeface="Arial" panose="020B0604020202020204" pitchFamily="34" charset="0"/>
              </a:rPr>
            </a:br>
            <a:endParaRPr lang="en-GB" sz="130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00">
                <a:solidFill>
                  <a:schemeClr val="tx1"/>
                </a:solidFill>
                <a:latin typeface="Arial" panose="020B0604020202020204" pitchFamily="34" charset="0"/>
                <a:cs typeface="Arial" panose="020B0604020202020204" pitchFamily="34" charset="0"/>
                <a:hlinkClick r:id="rId12"/>
              </a:rPr>
              <a:t>NHS App animated videos in community languages</a:t>
            </a:r>
            <a:r>
              <a:rPr lang="en-GB" sz="1300">
                <a:solidFill>
                  <a:schemeClr val="tx1"/>
                </a:solidFill>
                <a:latin typeface="Arial" panose="020B0604020202020204" pitchFamily="34" charset="0"/>
                <a:cs typeface="Arial" panose="020B0604020202020204" pitchFamily="34" charset="0"/>
              </a:rPr>
              <a:t> - North East London </a:t>
            </a:r>
            <a:endParaRPr lang="en-GB" sz="1300">
              <a:solidFill>
                <a:srgbClr val="000000"/>
              </a:solidFill>
              <a:latin typeface="Arial" panose="020B0604020202020204" pitchFamily="34" charset="0"/>
              <a:cs typeface="Arial" panose="020B0604020202020204" pitchFamily="34" charset="0"/>
            </a:endParaRPr>
          </a:p>
        </p:txBody>
      </p:sp>
      <p:sp>
        <p:nvSpPr>
          <p:cNvPr id="3" name="Rectangle: Top Corners Rounded 2">
            <a:extLst>
              <a:ext uri="{FF2B5EF4-FFF2-40B4-BE49-F238E27FC236}">
                <a16:creationId xmlns:a16="http://schemas.microsoft.com/office/drawing/2014/main" id="{648D339C-CEF2-625A-3AAE-C6D647279BF5}"/>
              </a:ext>
            </a:extLst>
          </p:cNvPr>
          <p:cNvSpPr/>
          <p:nvPr/>
        </p:nvSpPr>
        <p:spPr>
          <a:xfrm>
            <a:off x="5094113" y="1069371"/>
            <a:ext cx="6200053" cy="5250802"/>
          </a:xfrm>
          <a:prstGeom prst="round2SameRect">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32A3453A-21CC-C19F-C952-E960CA72BFFB}"/>
              </a:ext>
            </a:extLst>
          </p:cNvPr>
          <p:cNvSpPr txBox="1"/>
          <p:nvPr/>
        </p:nvSpPr>
        <p:spPr>
          <a:xfrm>
            <a:off x="5146827" y="1539343"/>
            <a:ext cx="5959537" cy="4893647"/>
          </a:xfrm>
          <a:prstGeom prst="rect">
            <a:avLst/>
          </a:prstGeom>
          <a:noFill/>
        </p:spPr>
        <p:txBody>
          <a:bodyPr wrap="square">
            <a:spAutoFit/>
          </a:bodyPr>
          <a:lstStyle/>
          <a:p>
            <a:pPr lvl="1"/>
            <a:r>
              <a:rPr lang="en-GB" sz="1200">
                <a:solidFill>
                  <a:srgbClr val="000000"/>
                </a:solidFill>
                <a:latin typeface="Arial" panose="020B0604020202020204" pitchFamily="34" charset="0"/>
                <a:cs typeface="Arial" panose="020B0604020202020204" pitchFamily="34" charset="0"/>
              </a:rPr>
              <a:t>Brief your staff and encourage them to download/use the NHS App to help them to confidently promote it</a:t>
            </a:r>
          </a:p>
          <a:p>
            <a:pPr lvl="1"/>
            <a:endParaRPr lang="en-GB" sz="1100">
              <a:solidFill>
                <a:srgbClr val="000000"/>
              </a:solidFill>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Discuss the NHS App during practice meetings</a:t>
            </a:r>
          </a:p>
          <a:p>
            <a:pPr lvl="1"/>
            <a:endParaRPr lang="en-GB" sz="1100">
              <a:solidFill>
                <a:srgbClr val="000000"/>
              </a:solidFill>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Configure your systems where appropriate</a:t>
            </a:r>
          </a:p>
          <a:p>
            <a:pPr lvl="1"/>
            <a:endParaRPr lang="en-GB" sz="1100">
              <a:solidFill>
                <a:srgbClr val="000000"/>
              </a:solidFill>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Update your practice website</a:t>
            </a:r>
          </a:p>
          <a:p>
            <a:pPr lvl="1"/>
            <a:endParaRPr lang="en-GB" sz="1100">
              <a:solidFill>
                <a:srgbClr val="000000"/>
              </a:solidFill>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Ask clinicians to promote the app after a consultation, e.g. tell patients they can use it to view their results</a:t>
            </a:r>
          </a:p>
          <a:p>
            <a:pPr lvl="1"/>
            <a:endParaRPr lang="en-GB" sz="1100">
              <a:solidFill>
                <a:srgbClr val="000000"/>
              </a:solidFill>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Signpost patients to </a:t>
            </a:r>
            <a:r>
              <a:rPr lang="en-GB" sz="1200">
                <a:solidFill>
                  <a:srgbClr val="000000"/>
                </a:solidFill>
                <a:latin typeface="Arial" panose="020B0604020202020204" pitchFamily="34" charset="0"/>
                <a:cs typeface="Arial" panose="020B0604020202020204" pitchFamily="34" charset="0"/>
                <a:hlinkClick r:id="rId13"/>
              </a:rPr>
              <a:t>help and support</a:t>
            </a:r>
            <a:r>
              <a:rPr lang="en-GB" sz="1200">
                <a:solidFill>
                  <a:srgbClr val="000000"/>
                </a:solidFill>
                <a:latin typeface="Arial" panose="020B0604020202020204" pitchFamily="34" charset="0"/>
                <a:cs typeface="Arial" panose="020B0604020202020204" pitchFamily="34" charset="0"/>
              </a:rPr>
              <a:t> online</a:t>
            </a:r>
          </a:p>
          <a:p>
            <a:pPr lvl="1"/>
            <a:endParaRPr lang="en-GB" sz="1100">
              <a:solidFill>
                <a:srgbClr val="000000"/>
              </a:solidFill>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Ask reception and admin to promote, check and verify numbers and emails at every contact</a:t>
            </a:r>
          </a:p>
          <a:p>
            <a:pPr lvl="1"/>
            <a:endParaRPr lang="en-GB" sz="1100">
              <a:solidFill>
                <a:srgbClr val="000000"/>
              </a:solidFill>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Have a tablet/other device in reception to share information with patients and to support those who may not have confidence or digital access</a:t>
            </a:r>
          </a:p>
          <a:p>
            <a:pPr lvl="1"/>
            <a:endParaRPr lang="en-GB" sz="1100">
              <a:solidFill>
                <a:srgbClr val="000000"/>
              </a:solidFill>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Promote the app on the practice website and social media</a:t>
            </a:r>
          </a:p>
          <a:p>
            <a:pPr lvl="1"/>
            <a:endParaRPr lang="en-GB" sz="1200">
              <a:solidFill>
                <a:srgbClr val="000000"/>
              </a:solidFill>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Promote the app on the telephone as an alternative while patients wait</a:t>
            </a:r>
          </a:p>
          <a:p>
            <a:pPr lvl="1"/>
            <a:endParaRPr lang="en-GB" sz="1200">
              <a:solidFill>
                <a:srgbClr val="000000"/>
              </a:solidFill>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Tell patients that order a repeat prescription that they can do this via the app next time</a:t>
            </a:r>
            <a:endParaRPr lang="en-GB" sz="1200">
              <a:solidFill>
                <a:schemeClr val="tx1"/>
              </a:solidFill>
              <a:latin typeface="Arial" panose="020B0604020202020204" pitchFamily="34" charset="0"/>
              <a:cs typeface="Arial" panose="020B0604020202020204" pitchFamily="34" charset="0"/>
            </a:endParaRPr>
          </a:p>
        </p:txBody>
      </p:sp>
      <p:pic>
        <p:nvPicPr>
          <p:cNvPr id="9" name="Graphic 8" descr="Lights On with solid fill">
            <a:extLst>
              <a:ext uri="{FF2B5EF4-FFF2-40B4-BE49-F238E27FC236}">
                <a16:creationId xmlns:a16="http://schemas.microsoft.com/office/drawing/2014/main" id="{71BD1026-44DA-A562-CF4E-7563B06DC0E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813356" y="1108137"/>
            <a:ext cx="417141" cy="417141"/>
          </a:xfrm>
          <a:prstGeom prst="rect">
            <a:avLst/>
          </a:prstGeom>
        </p:spPr>
      </p:pic>
      <p:sp>
        <p:nvSpPr>
          <p:cNvPr id="10" name="TextBox 9">
            <a:extLst>
              <a:ext uri="{FF2B5EF4-FFF2-40B4-BE49-F238E27FC236}">
                <a16:creationId xmlns:a16="http://schemas.microsoft.com/office/drawing/2014/main" id="{821EEDA1-C5AE-15A2-1B5D-8B3D6E42F05A}"/>
              </a:ext>
            </a:extLst>
          </p:cNvPr>
          <p:cNvSpPr txBox="1"/>
          <p:nvPr/>
        </p:nvSpPr>
        <p:spPr>
          <a:xfrm>
            <a:off x="5529820" y="1131251"/>
            <a:ext cx="2556548" cy="292388"/>
          </a:xfrm>
          <a:prstGeom prst="rect">
            <a:avLst/>
          </a:prstGeom>
          <a:noFill/>
        </p:spPr>
        <p:txBody>
          <a:bodyPr wrap="square">
            <a:spAutoFit/>
          </a:bodyPr>
          <a:lstStyle/>
          <a:p>
            <a:r>
              <a:rPr lang="en-GB" sz="1300" b="1">
                <a:solidFill>
                  <a:prstClr val="black"/>
                </a:solidFill>
                <a:latin typeface="Arial" panose="020B0604020202020204" pitchFamily="34" charset="0"/>
                <a:cs typeface="Arial" panose="020B0604020202020204" pitchFamily="34" charset="0"/>
              </a:rPr>
              <a:t>Tips for practices</a:t>
            </a:r>
          </a:p>
        </p:txBody>
      </p:sp>
      <p:pic>
        <p:nvPicPr>
          <p:cNvPr id="11" name="Graphic 10" descr="Teacher with solid fill">
            <a:extLst>
              <a:ext uri="{FF2B5EF4-FFF2-40B4-BE49-F238E27FC236}">
                <a16:creationId xmlns:a16="http://schemas.microsoft.com/office/drawing/2014/main" id="{2FFF914A-1F2E-6FD1-D71D-DF9E2ECC37A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142603" y="1534928"/>
            <a:ext cx="414432" cy="414432"/>
          </a:xfrm>
          <a:prstGeom prst="rect">
            <a:avLst/>
          </a:prstGeom>
        </p:spPr>
      </p:pic>
      <p:pic>
        <p:nvPicPr>
          <p:cNvPr id="12" name="Graphic 11" descr="Meeting outline">
            <a:extLst>
              <a:ext uri="{FF2B5EF4-FFF2-40B4-BE49-F238E27FC236}">
                <a16:creationId xmlns:a16="http://schemas.microsoft.com/office/drawing/2014/main" id="{8CA3A14D-D35C-BCBF-CB3F-D98F89A2BC6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187721" y="1999391"/>
            <a:ext cx="344556" cy="344556"/>
          </a:xfrm>
          <a:prstGeom prst="rect">
            <a:avLst/>
          </a:prstGeom>
        </p:spPr>
      </p:pic>
      <p:pic>
        <p:nvPicPr>
          <p:cNvPr id="13" name="Graphic 12" descr="Gears with solid fill">
            <a:extLst>
              <a:ext uri="{FF2B5EF4-FFF2-40B4-BE49-F238E27FC236}">
                <a16:creationId xmlns:a16="http://schemas.microsoft.com/office/drawing/2014/main" id="{1B2B28F4-7997-3005-5A43-142271415B92}"/>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5005283">
            <a:off x="5193875" y="2384559"/>
            <a:ext cx="344557" cy="344557"/>
          </a:xfrm>
          <a:prstGeom prst="rect">
            <a:avLst/>
          </a:prstGeom>
        </p:spPr>
      </p:pic>
      <p:pic>
        <p:nvPicPr>
          <p:cNvPr id="14" name="Graphic 13" descr="Internet outline">
            <a:extLst>
              <a:ext uri="{FF2B5EF4-FFF2-40B4-BE49-F238E27FC236}">
                <a16:creationId xmlns:a16="http://schemas.microsoft.com/office/drawing/2014/main" id="{5F1747FF-B419-0783-2BB2-3BDB9D33B891}"/>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187720" y="2750277"/>
            <a:ext cx="379737" cy="379737"/>
          </a:xfrm>
          <a:prstGeom prst="rect">
            <a:avLst/>
          </a:prstGeom>
        </p:spPr>
      </p:pic>
      <p:pic>
        <p:nvPicPr>
          <p:cNvPr id="15" name="Graphic 14" descr="Megaphone with solid fill">
            <a:extLst>
              <a:ext uri="{FF2B5EF4-FFF2-40B4-BE49-F238E27FC236}">
                <a16:creationId xmlns:a16="http://schemas.microsoft.com/office/drawing/2014/main" id="{E39F13DC-66CA-2859-6B1D-BDDD36FF42B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199474" y="3142055"/>
            <a:ext cx="379737" cy="379737"/>
          </a:xfrm>
          <a:prstGeom prst="rect">
            <a:avLst/>
          </a:prstGeom>
        </p:spPr>
      </p:pic>
      <p:pic>
        <p:nvPicPr>
          <p:cNvPr id="16" name="Graphic 15" descr="Information with solid fill">
            <a:extLst>
              <a:ext uri="{FF2B5EF4-FFF2-40B4-BE49-F238E27FC236}">
                <a16:creationId xmlns:a16="http://schemas.microsoft.com/office/drawing/2014/main" id="{36D9CA59-02CB-489D-5C4A-26E782B433F1}"/>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199474" y="3636072"/>
            <a:ext cx="338500" cy="338500"/>
          </a:xfrm>
          <a:prstGeom prst="rect">
            <a:avLst/>
          </a:prstGeom>
        </p:spPr>
      </p:pic>
      <p:pic>
        <p:nvPicPr>
          <p:cNvPr id="17" name="Graphic 16" descr="Telephone with solid fill">
            <a:extLst>
              <a:ext uri="{FF2B5EF4-FFF2-40B4-BE49-F238E27FC236}">
                <a16:creationId xmlns:a16="http://schemas.microsoft.com/office/drawing/2014/main" id="{31ADBC1A-C8FF-B210-32BC-466D568599A0}"/>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187720" y="5408432"/>
            <a:ext cx="379737" cy="379737"/>
          </a:xfrm>
          <a:prstGeom prst="rect">
            <a:avLst/>
          </a:prstGeom>
        </p:spPr>
      </p:pic>
      <p:pic>
        <p:nvPicPr>
          <p:cNvPr id="19" name="Graphic 18" descr="Smart Phone with solid fill">
            <a:extLst>
              <a:ext uri="{FF2B5EF4-FFF2-40B4-BE49-F238E27FC236}">
                <a16:creationId xmlns:a16="http://schemas.microsoft.com/office/drawing/2014/main" id="{FE672513-B418-46B4-02CA-980ADCEC1457}"/>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187720" y="4062397"/>
            <a:ext cx="379737" cy="334782"/>
          </a:xfrm>
          <a:prstGeom prst="rect">
            <a:avLst/>
          </a:prstGeom>
        </p:spPr>
      </p:pic>
      <p:pic>
        <p:nvPicPr>
          <p:cNvPr id="20" name="Graphic 19" descr="Tablet with solid fill">
            <a:extLst>
              <a:ext uri="{FF2B5EF4-FFF2-40B4-BE49-F238E27FC236}">
                <a16:creationId xmlns:a16="http://schemas.microsoft.com/office/drawing/2014/main" id="{1B8672A6-E137-86A4-FC3B-ECC187DA286A}"/>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187720" y="4541086"/>
            <a:ext cx="379737" cy="379737"/>
          </a:xfrm>
          <a:prstGeom prst="rect">
            <a:avLst/>
          </a:prstGeom>
        </p:spPr>
      </p:pic>
      <p:pic>
        <p:nvPicPr>
          <p:cNvPr id="21" name="Graphic 20" descr="Influencer outline">
            <a:extLst>
              <a:ext uri="{FF2B5EF4-FFF2-40B4-BE49-F238E27FC236}">
                <a16:creationId xmlns:a16="http://schemas.microsoft.com/office/drawing/2014/main" id="{EA7E5DF1-A621-62BC-C338-36FC6784D463}"/>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187720" y="4994469"/>
            <a:ext cx="379737" cy="379737"/>
          </a:xfrm>
          <a:prstGeom prst="rect">
            <a:avLst/>
          </a:prstGeom>
        </p:spPr>
      </p:pic>
      <p:pic>
        <p:nvPicPr>
          <p:cNvPr id="22" name="Graphic 21" descr="Medicine outline">
            <a:extLst>
              <a:ext uri="{FF2B5EF4-FFF2-40B4-BE49-F238E27FC236}">
                <a16:creationId xmlns:a16="http://schemas.microsoft.com/office/drawing/2014/main" id="{1D4504D4-B19D-4286-1434-C087AB344255}"/>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199473" y="5822521"/>
            <a:ext cx="379737" cy="379737"/>
          </a:xfrm>
          <a:prstGeom prst="rect">
            <a:avLst/>
          </a:prstGeom>
        </p:spPr>
      </p:pic>
    </p:spTree>
    <p:extLst>
      <p:ext uri="{BB962C8B-B14F-4D97-AF65-F5344CB8AC3E}">
        <p14:creationId xmlns:p14="http://schemas.microsoft.com/office/powerpoint/2010/main" val="2411911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071879" cy="876396"/>
          </a:xfrm>
        </p:spPr>
        <p:txBody>
          <a:bodyPr>
            <a:noAutofit/>
          </a:bodyPr>
          <a:lstStyle/>
          <a:p>
            <a:r>
              <a:rPr lang="en-GB" sz="2600" b="1">
                <a:latin typeface="Arial"/>
                <a:ea typeface="Calibri" panose="020F0502020204030204" pitchFamily="34" charset="0"/>
                <a:cs typeface="Arial"/>
              </a:rPr>
              <a:t>Communications and promotional material</a:t>
            </a:r>
          </a:p>
        </p:txBody>
      </p:sp>
      <p:pic>
        <p:nvPicPr>
          <p:cNvPr id="2" name="Graphic 1" descr="Home with solid fill">
            <a:hlinkClick r:id="rId6" action="ppaction://hlinksldjump"/>
            <a:extLst>
              <a:ext uri="{FF2B5EF4-FFF2-40B4-BE49-F238E27FC236}">
                <a16:creationId xmlns:a16="http://schemas.microsoft.com/office/drawing/2014/main" id="{03C71F86-4F41-40EB-7D7F-46EAFDAE48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94166" y="6020119"/>
            <a:ext cx="761999" cy="761999"/>
          </a:xfrm>
          <a:prstGeom prst="rect">
            <a:avLst/>
          </a:prstGeom>
        </p:spPr>
      </p:pic>
      <p:pic>
        <p:nvPicPr>
          <p:cNvPr id="3" name="Online Media 2" title="Get more control of your health and care. Get the NHS App.">
            <a:hlinkClick r:id="" action="ppaction://media"/>
            <a:extLst>
              <a:ext uri="{FF2B5EF4-FFF2-40B4-BE49-F238E27FC236}">
                <a16:creationId xmlns:a16="http://schemas.microsoft.com/office/drawing/2014/main" id="{BEB2086E-14AE-EE2C-6254-9D95E6A52840}"/>
              </a:ext>
            </a:extLst>
          </p:cNvPr>
          <p:cNvPicPr>
            <a:picLocks noRot="1" noChangeAspect="1"/>
          </p:cNvPicPr>
          <p:nvPr>
            <a:videoFile r:link="rId1"/>
          </p:nvPr>
        </p:nvPicPr>
        <p:blipFill>
          <a:blip r:embed="rId9"/>
          <a:stretch>
            <a:fillRect/>
          </a:stretch>
        </p:blipFill>
        <p:spPr>
          <a:xfrm>
            <a:off x="8735391" y="2921716"/>
            <a:ext cx="2711709" cy="1532115"/>
          </a:xfrm>
          <a:prstGeom prst="rect">
            <a:avLst/>
          </a:prstGeom>
        </p:spPr>
      </p:pic>
      <p:sp>
        <p:nvSpPr>
          <p:cNvPr id="7" name="Rectangle: Folded Corner 6">
            <a:extLst>
              <a:ext uri="{FF2B5EF4-FFF2-40B4-BE49-F238E27FC236}">
                <a16:creationId xmlns:a16="http://schemas.microsoft.com/office/drawing/2014/main" id="{C6C191A7-8840-88EA-534B-8C4C5CB617B5}"/>
              </a:ext>
            </a:extLst>
          </p:cNvPr>
          <p:cNvSpPr/>
          <p:nvPr/>
        </p:nvSpPr>
        <p:spPr>
          <a:xfrm>
            <a:off x="390301" y="1218687"/>
            <a:ext cx="8141889" cy="5120467"/>
          </a:xfrm>
          <a:prstGeom prst="foldedCorner">
            <a:avLst>
              <a:gd name="adj" fmla="val 712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Resources</a:t>
            </a:r>
          </a:p>
          <a:p>
            <a:endParaRPr lang="en-GB" sz="11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00">
                <a:solidFill>
                  <a:srgbClr val="000000"/>
                </a:solidFill>
                <a:latin typeface="Arial" panose="020B0604020202020204" pitchFamily="34" charset="0"/>
                <a:cs typeface="Arial" panose="020B0604020202020204" pitchFamily="34" charset="0"/>
              </a:rPr>
              <a:t>Promo videos </a:t>
            </a:r>
            <a:r>
              <a:rPr lang="en-GB" sz="1300">
                <a:solidFill>
                  <a:srgbClr val="00A0DB"/>
                </a:solidFill>
                <a:latin typeface="Arial" panose="020B0604020202020204" pitchFamily="34" charset="0"/>
                <a:cs typeface="Arial" panose="020B0604020202020204" pitchFamily="34" charset="0"/>
              </a:rPr>
              <a:t>(embedded on the right)</a:t>
            </a:r>
            <a:r>
              <a:rPr lang="en-GB" sz="1300">
                <a:solidFill>
                  <a:schemeClr val="tx1"/>
                </a:solidFill>
                <a:latin typeface="Arial" panose="020B0604020202020204" pitchFamily="34" charset="0"/>
                <a:cs typeface="Arial" panose="020B0604020202020204" pitchFamily="34" charset="0"/>
              </a:rPr>
              <a:t> to</a:t>
            </a:r>
            <a:r>
              <a:rPr lang="en-GB" sz="1300">
                <a:solidFill>
                  <a:srgbClr val="000000"/>
                </a:solidFill>
                <a:latin typeface="Arial" panose="020B0604020202020204" pitchFamily="34" charset="0"/>
                <a:cs typeface="Arial" panose="020B0604020202020204" pitchFamily="34" charset="0"/>
              </a:rPr>
              <a:t> consider adding to your website, social media or presentations</a:t>
            </a:r>
            <a:endParaRPr lang="en-GB" sz="1300">
              <a:solidFill>
                <a:srgbClr val="000000"/>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endParaRPr lang="en-GB" sz="1200">
              <a:solidFill>
                <a:srgbClr val="00A0DB"/>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endParaRPr>
          </a:p>
          <a:p>
            <a:pPr marL="285750" indent="-285750">
              <a:buClr>
                <a:srgbClr val="000000"/>
              </a:buClr>
              <a:buFont typeface="Arial" panose="020B0604020202020204" pitchFamily="34" charset="0"/>
              <a:buChar char="•"/>
            </a:pPr>
            <a:r>
              <a:rPr lang="en-GB" sz="1300">
                <a:solidFill>
                  <a:srgbClr val="00A0DB"/>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NHS App promotional toolkit</a:t>
            </a:r>
            <a:endParaRPr lang="en-GB" sz="1300">
              <a:solidFill>
                <a:schemeClr val="tx1"/>
              </a:solidFill>
              <a:latin typeface="Arial" panose="020B0604020202020204" pitchFamily="34" charset="0"/>
              <a:cs typeface="Arial" panose="020B0604020202020204" pitchFamily="34" charset="0"/>
              <a:hlinkClick r:id="rId11"/>
            </a:endParaRPr>
          </a:p>
          <a:p>
            <a:pPr marL="285750" indent="-285750">
              <a:buFont typeface="Arial" panose="020B0604020202020204" pitchFamily="34" charset="0"/>
              <a:buChar char="•"/>
            </a:pPr>
            <a:endParaRPr lang="en-GB" sz="1200">
              <a:solidFill>
                <a:schemeClr val="tx1"/>
              </a:solidFill>
              <a:latin typeface="Arial" panose="020B0604020202020204" pitchFamily="34" charset="0"/>
              <a:cs typeface="Arial" panose="020B0604020202020204" pitchFamily="34" charset="0"/>
              <a:hlinkClick r:id="rId11"/>
            </a:endParaRPr>
          </a:p>
          <a:p>
            <a:pPr marL="285750" indent="-285750">
              <a:buFont typeface="Arial" panose="020B0604020202020204" pitchFamily="34" charset="0"/>
              <a:buChar char="•"/>
            </a:pPr>
            <a:r>
              <a:rPr lang="en-GB" sz="1300">
                <a:solidFill>
                  <a:schemeClr val="tx1"/>
                </a:solidFill>
                <a:latin typeface="Arial" panose="020B0604020202020204" pitchFamily="34" charset="0"/>
                <a:cs typeface="Arial" panose="020B0604020202020204" pitchFamily="34" charset="0"/>
                <a:hlinkClick r:id="rId11"/>
              </a:rPr>
              <a:t>General NHS App promotional materials</a:t>
            </a:r>
            <a:r>
              <a:rPr lang="en-GB" sz="1300">
                <a:solidFill>
                  <a:schemeClr val="tx1"/>
                </a:solidFill>
                <a:latin typeface="Arial" panose="020B0604020202020204" pitchFamily="34" charset="0"/>
                <a:cs typeface="Arial" panose="020B0604020202020204" pitchFamily="34" charset="0"/>
              </a:rPr>
              <a:t> </a:t>
            </a:r>
            <a:r>
              <a:rPr lang="en-GB" sz="1300">
                <a:solidFill>
                  <a:srgbClr val="000000"/>
                </a:solidFill>
                <a:latin typeface="Arial" panose="020B0604020202020204" pitchFamily="34" charset="0"/>
                <a:cs typeface="Arial" panose="020B0604020202020204" pitchFamily="34" charset="0"/>
              </a:rPr>
              <a:t>– including leaflets, posters, images and message templates</a:t>
            </a:r>
            <a:br>
              <a:rPr lang="en-GB" sz="1300">
                <a:solidFill>
                  <a:srgbClr val="000000"/>
                </a:solidFill>
                <a:latin typeface="Arial" panose="020B0604020202020204" pitchFamily="34" charset="0"/>
                <a:cs typeface="Arial" panose="020B0604020202020204" pitchFamily="34" charset="0"/>
              </a:rPr>
            </a:br>
            <a:endParaRPr lang="en-GB" sz="12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00">
                <a:solidFill>
                  <a:srgbClr val="000000"/>
                </a:solidFill>
                <a:latin typeface="Arial" panose="020B0604020202020204" pitchFamily="34" charset="0"/>
                <a:cs typeface="Arial" panose="020B0604020202020204" pitchFamily="34" charset="0"/>
                <a:hlinkClick r:id="rId12"/>
              </a:rPr>
              <a:t>Short NHS App promo video</a:t>
            </a:r>
            <a:r>
              <a:rPr lang="en-GB" sz="1300">
                <a:solidFill>
                  <a:srgbClr val="000000"/>
                </a:solidFill>
                <a:latin typeface="Arial" panose="020B0604020202020204" pitchFamily="34" charset="0"/>
                <a:cs typeface="Arial" panose="020B0604020202020204" pitchFamily="34" charset="0"/>
              </a:rPr>
              <a:t> – South East London ICB</a:t>
            </a:r>
          </a:p>
          <a:p>
            <a:pPr marL="285750" indent="-285750">
              <a:buFont typeface="Arial" panose="020B0604020202020204" pitchFamily="34" charset="0"/>
              <a:buChar char="•"/>
            </a:pPr>
            <a:endParaRPr lang="en-GB" sz="1200" b="0" i="0">
              <a:solidFill>
                <a:schemeClr val="tx1"/>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00">
                <a:solidFill>
                  <a:schemeClr val="tx1"/>
                </a:solidFill>
                <a:latin typeface="Arial" panose="020B0604020202020204" pitchFamily="34" charset="0"/>
                <a:cs typeface="Arial" panose="020B0604020202020204" pitchFamily="34" charset="0"/>
                <a:hlinkClick r:id="rId13"/>
              </a:rPr>
              <a:t>Promotional films</a:t>
            </a:r>
            <a:r>
              <a:rPr lang="en-GB" sz="1300">
                <a:solidFill>
                  <a:schemeClr val="tx1"/>
                </a:solidFill>
                <a:latin typeface="Arial" panose="020B0604020202020204" pitchFamily="34" charset="0"/>
                <a:cs typeface="Arial" panose="020B0604020202020204" pitchFamily="34" charset="0"/>
              </a:rPr>
              <a:t> </a:t>
            </a:r>
            <a:r>
              <a:rPr lang="en-GB" sz="1300">
                <a:solidFill>
                  <a:srgbClr val="000000"/>
                </a:solidFill>
                <a:latin typeface="Arial" panose="020B0604020202020204" pitchFamily="34" charset="0"/>
                <a:cs typeface="Arial" panose="020B0604020202020204" pitchFamily="34" charset="0"/>
              </a:rPr>
              <a:t>for waiting room screens, social media and websites</a:t>
            </a:r>
          </a:p>
          <a:p>
            <a:endParaRPr lang="en-GB" sz="12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00">
                <a:solidFill>
                  <a:srgbClr val="000000"/>
                </a:solidFill>
                <a:latin typeface="Arial" panose="020B0604020202020204" pitchFamily="34" charset="0"/>
                <a:cs typeface="Arial" panose="020B0604020202020204" pitchFamily="34" charset="0"/>
                <a:hlinkClick r:id="rId14"/>
              </a:rPr>
              <a:t>Promotional videos translated</a:t>
            </a:r>
            <a:r>
              <a:rPr lang="en-GB" sz="1300">
                <a:solidFill>
                  <a:srgbClr val="000000"/>
                </a:solidFill>
                <a:latin typeface="Arial" panose="020B0604020202020204" pitchFamily="34" charset="0"/>
                <a:cs typeface="Arial" panose="020B0604020202020204" pitchFamily="34" charset="0"/>
              </a:rPr>
              <a:t> in other languages</a:t>
            </a:r>
          </a:p>
          <a:p>
            <a:pPr marL="285750" indent="-285750">
              <a:buFont typeface="Arial" panose="020B0604020202020204" pitchFamily="34" charset="0"/>
              <a:buChar char="•"/>
            </a:pPr>
            <a:endParaRPr lang="en-GB" sz="1200" b="0" i="0">
              <a:solidFill>
                <a:schemeClr val="tx1"/>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00">
                <a:solidFill>
                  <a:schemeClr val="tx1"/>
                </a:solidFill>
                <a:latin typeface="Arial" panose="020B0604020202020204" pitchFamily="34" charset="0"/>
                <a:cs typeface="Arial" panose="020B0604020202020204" pitchFamily="34" charset="0"/>
                <a:hlinkClick r:id="rId15"/>
              </a:rPr>
              <a:t>Promotional material for specific NHS App services</a:t>
            </a:r>
            <a:endParaRPr lang="en-GB" sz="1300">
              <a:solidFill>
                <a:schemeClr val="tx1"/>
              </a:solidFill>
              <a:latin typeface="Arial" panose="020B0604020202020204" pitchFamily="34" charset="0"/>
              <a:cs typeface="Arial" panose="020B0604020202020204" pitchFamily="34" charset="0"/>
            </a:endParaRPr>
          </a:p>
          <a:p>
            <a:endParaRPr lang="en-GB" sz="120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00">
                <a:solidFill>
                  <a:schemeClr val="tx1"/>
                </a:solidFill>
                <a:latin typeface="Arial" panose="020B0604020202020204" pitchFamily="34" charset="0"/>
                <a:cs typeface="Arial" panose="020B0604020202020204" pitchFamily="34" charset="0"/>
                <a:hlinkClick r:id="rId16"/>
              </a:rPr>
              <a:t>Resources</a:t>
            </a:r>
            <a:r>
              <a:rPr lang="en-GB" sz="1300">
                <a:solidFill>
                  <a:schemeClr val="tx1"/>
                </a:solidFill>
                <a:latin typeface="Arial" panose="020B0604020202020204" pitchFamily="34" charset="0"/>
                <a:cs typeface="Arial" panose="020B0604020202020204" pitchFamily="34" charset="0"/>
              </a:rPr>
              <a:t> </a:t>
            </a:r>
            <a:r>
              <a:rPr lang="en-GB" sz="1300">
                <a:solidFill>
                  <a:srgbClr val="000000"/>
                </a:solidFill>
                <a:latin typeface="Arial" panose="020B0604020202020204" pitchFamily="34" charset="0"/>
                <a:cs typeface="Arial" panose="020B0604020202020204" pitchFamily="34" charset="0"/>
              </a:rPr>
              <a:t>aimed at increasing uptake of the NHS App – North East London Primary Care Portal</a:t>
            </a:r>
          </a:p>
          <a:p>
            <a:pPr marL="285750" indent="-285750">
              <a:buFont typeface="Arial" panose="020B0604020202020204" pitchFamily="34" charset="0"/>
              <a:buChar char="•"/>
            </a:pPr>
            <a:endParaRPr lang="en-GB" sz="13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00">
                <a:solidFill>
                  <a:srgbClr val="000000"/>
                </a:solidFill>
                <a:latin typeface="Arial" panose="020B0604020202020204" pitchFamily="34" charset="0"/>
                <a:cs typeface="Arial" panose="020B0604020202020204" pitchFamily="34" charset="0"/>
                <a:hlinkClick r:id="rId17"/>
              </a:rPr>
              <a:t>Support resources for volunteers</a:t>
            </a:r>
            <a:r>
              <a:rPr lang="en-GB" sz="1300">
                <a:solidFill>
                  <a:srgbClr val="000000"/>
                </a:solidFill>
                <a:latin typeface="Arial" panose="020B0604020202020204" pitchFamily="34" charset="0"/>
                <a:cs typeface="Arial" panose="020B0604020202020204" pitchFamily="34" charset="0"/>
              </a:rPr>
              <a:t>, including easy read guides, translated guides and videos explaining how to register in other languages – Sussex ICS</a:t>
            </a:r>
          </a:p>
          <a:p>
            <a:pPr marL="285750" indent="-285750">
              <a:buFont typeface="Arial" panose="020B0604020202020204" pitchFamily="34" charset="0"/>
              <a:buChar char="•"/>
            </a:pPr>
            <a:endParaRPr lang="en-GB" sz="12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00">
                <a:solidFill>
                  <a:schemeClr val="tx1"/>
                </a:solidFill>
                <a:latin typeface="Arial" panose="020B0604020202020204" pitchFamily="34" charset="0"/>
                <a:cs typeface="Arial" panose="020B0604020202020204" pitchFamily="34" charset="0"/>
                <a:hlinkClick r:id="rId18"/>
              </a:rPr>
              <a:t>Bitesize videos</a:t>
            </a:r>
            <a:r>
              <a:rPr lang="en-GB" sz="1300">
                <a:solidFill>
                  <a:schemeClr val="tx1"/>
                </a:solidFill>
                <a:latin typeface="Arial" panose="020B0604020202020204" pitchFamily="34" charset="0"/>
                <a:cs typeface="Arial" panose="020B0604020202020204" pitchFamily="34" charset="0"/>
              </a:rPr>
              <a:t> </a:t>
            </a:r>
            <a:r>
              <a:rPr lang="en-GB" sz="1300">
                <a:solidFill>
                  <a:srgbClr val="000000"/>
                </a:solidFill>
                <a:latin typeface="Arial" panose="020B0604020202020204" pitchFamily="34" charset="0"/>
                <a:cs typeface="Arial" panose="020B0604020202020204" pitchFamily="34" charset="0"/>
              </a:rPr>
              <a:t>on how to use certain features</a:t>
            </a:r>
          </a:p>
          <a:p>
            <a:pPr marL="285750" indent="-285750">
              <a:buFont typeface="Arial" panose="020B0604020202020204" pitchFamily="34" charset="0"/>
              <a:buChar char="•"/>
            </a:pPr>
            <a:endParaRPr lang="en-GB" sz="12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00">
                <a:solidFill>
                  <a:schemeClr val="tx1"/>
                </a:solidFill>
                <a:latin typeface="Arial" panose="020B0604020202020204" pitchFamily="34" charset="0"/>
                <a:cs typeface="Arial" panose="020B0604020202020204" pitchFamily="34" charset="0"/>
                <a:hlinkClick r:id="rId19"/>
              </a:rPr>
              <a:t>Example stakeholder toolkit</a:t>
            </a:r>
            <a:r>
              <a:rPr lang="en-GB" sz="1300">
                <a:solidFill>
                  <a:schemeClr val="tx1"/>
                </a:solidFill>
                <a:latin typeface="Arial" panose="020B0604020202020204" pitchFamily="34" charset="0"/>
                <a:cs typeface="Arial" panose="020B0604020202020204" pitchFamily="34" charset="0"/>
              </a:rPr>
              <a:t> - </a:t>
            </a:r>
            <a:r>
              <a:rPr lang="en-GB" sz="1300">
                <a:solidFill>
                  <a:srgbClr val="000000"/>
                </a:solidFill>
                <a:latin typeface="Arial" panose="020B0604020202020204" pitchFamily="34" charset="0"/>
                <a:cs typeface="Arial" panose="020B0604020202020204" pitchFamily="34" charset="0"/>
              </a:rPr>
              <a:t>including social media copy and FAQs</a:t>
            </a:r>
          </a:p>
          <a:p>
            <a:pPr marL="285750" indent="-285750">
              <a:buFont typeface="Arial" panose="020B0604020202020204" pitchFamily="34" charset="0"/>
              <a:buChar char="•"/>
            </a:pPr>
            <a:endParaRPr lang="en-GB" sz="12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00">
                <a:solidFill>
                  <a:schemeClr val="tx1"/>
                </a:solidFill>
                <a:latin typeface="Arial" panose="020B0604020202020204" pitchFamily="34" charset="0"/>
                <a:cs typeface="Arial" panose="020B0604020202020204" pitchFamily="34" charset="0"/>
                <a:hlinkClick r:id="rId20"/>
              </a:rPr>
              <a:t>Step-by-step guides</a:t>
            </a:r>
            <a:r>
              <a:rPr lang="en-GB" sz="1300">
                <a:solidFill>
                  <a:schemeClr val="tx1"/>
                </a:solidFill>
                <a:latin typeface="Arial" panose="020B0604020202020204" pitchFamily="34" charset="0"/>
                <a:cs typeface="Arial" panose="020B0604020202020204" pitchFamily="34" charset="0"/>
              </a:rPr>
              <a:t> </a:t>
            </a:r>
            <a:r>
              <a:rPr lang="en-GB" sz="1300">
                <a:solidFill>
                  <a:srgbClr val="000000"/>
                </a:solidFill>
                <a:latin typeface="Arial" panose="020B0604020202020204" pitchFamily="34" charset="0"/>
                <a:cs typeface="Arial" panose="020B0604020202020204" pitchFamily="34" charset="0"/>
              </a:rPr>
              <a:t>– patient leaflets</a:t>
            </a:r>
          </a:p>
        </p:txBody>
      </p:sp>
      <p:pic>
        <p:nvPicPr>
          <p:cNvPr id="16" name="Online Media 15" title="Why I use the NHS App | NHS Digital">
            <a:hlinkClick r:id="" action="ppaction://media"/>
            <a:extLst>
              <a:ext uri="{FF2B5EF4-FFF2-40B4-BE49-F238E27FC236}">
                <a16:creationId xmlns:a16="http://schemas.microsoft.com/office/drawing/2014/main" id="{68069925-C6F5-3518-0023-78DC0358CD7B}"/>
              </a:ext>
            </a:extLst>
          </p:cNvPr>
          <p:cNvPicPr>
            <a:picLocks noRot="1" noChangeAspect="1"/>
          </p:cNvPicPr>
          <p:nvPr>
            <a:videoFile r:link="rId2"/>
          </p:nvPr>
        </p:nvPicPr>
        <p:blipFill>
          <a:blip r:embed="rId21"/>
          <a:stretch>
            <a:fillRect/>
          </a:stretch>
        </p:blipFill>
        <p:spPr>
          <a:xfrm>
            <a:off x="8735390" y="4538006"/>
            <a:ext cx="2711709" cy="1532116"/>
          </a:xfrm>
          <a:prstGeom prst="rect">
            <a:avLst/>
          </a:prstGeom>
        </p:spPr>
      </p:pic>
      <p:pic>
        <p:nvPicPr>
          <p:cNvPr id="5" name="Online Media 4" title="Meet your NHS App">
            <a:hlinkClick r:id="" action="ppaction://media"/>
            <a:extLst>
              <a:ext uri="{FF2B5EF4-FFF2-40B4-BE49-F238E27FC236}">
                <a16:creationId xmlns:a16="http://schemas.microsoft.com/office/drawing/2014/main" id="{E7E294A5-269A-424B-AB6E-154493264435}"/>
              </a:ext>
            </a:extLst>
          </p:cNvPr>
          <p:cNvPicPr>
            <a:picLocks noRot="1" noChangeAspect="1"/>
          </p:cNvPicPr>
          <p:nvPr>
            <a:videoFile r:link="rId3"/>
          </p:nvPr>
        </p:nvPicPr>
        <p:blipFill>
          <a:blip r:embed="rId22"/>
          <a:stretch>
            <a:fillRect/>
          </a:stretch>
        </p:blipFill>
        <p:spPr>
          <a:xfrm>
            <a:off x="8735391" y="1319422"/>
            <a:ext cx="2711708" cy="1532115"/>
          </a:xfrm>
          <a:prstGeom prst="rect">
            <a:avLst/>
          </a:prstGeom>
        </p:spPr>
      </p:pic>
    </p:spTree>
    <p:extLst>
      <p:ext uri="{BB962C8B-B14F-4D97-AF65-F5344CB8AC3E}">
        <p14:creationId xmlns:p14="http://schemas.microsoft.com/office/powerpoint/2010/main" val="72646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vol="80000">
                <p:cTn id="21" fill="hold" display="0">
                  <p:stCondLst>
                    <p:cond delay="indefinite"/>
                  </p:stCondLst>
                </p:cTn>
                <p:tgtEl>
                  <p:spTgt spid="16"/>
                </p:tgtEl>
              </p:cMediaNode>
            </p:video>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6"/>
                                        </p:tgtEl>
                                      </p:cBhvr>
                                    </p:cmd>
                                  </p:childTnLst>
                                </p:cTn>
                              </p:par>
                            </p:childTnLst>
                          </p:cTn>
                        </p:par>
                      </p:childTnLst>
                    </p:cTn>
                  </p:par>
                </p:childTnLst>
              </p:cTn>
              <p:nextCondLst>
                <p:cond evt="onClick" delay="0">
                  <p:tgtEl>
                    <p:spTgt spid="16"/>
                  </p:tgtEl>
                </p:cond>
              </p:nextCondLst>
            </p:seq>
            <p:video>
              <p:cMediaNode vol="80000">
                <p:cTn id="27" fill="hold" display="0">
                  <p:stCondLst>
                    <p:cond delay="indefinite"/>
                  </p:stCondLst>
                </p:cTn>
                <p:tgtEl>
                  <p:spTgt spid="5"/>
                </p:tgtEl>
              </p:cMediaNode>
            </p:video>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82B020F1-1BA2-335B-9B8F-2FB73962365A}"/>
              </a:ext>
            </a:extLst>
          </p:cNvPr>
          <p:cNvSpPr/>
          <p:nvPr/>
        </p:nvSpPr>
        <p:spPr>
          <a:xfrm>
            <a:off x="3738450" y="5129797"/>
            <a:ext cx="570325" cy="5888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2">
            <a:extLst>
              <a:ext uri="{FF2B5EF4-FFF2-40B4-BE49-F238E27FC236}">
                <a16:creationId xmlns:a16="http://schemas.microsoft.com/office/drawing/2014/main" id="{45ACC6D7-0B20-D80D-7DBC-D596B2C547D9}"/>
              </a:ext>
            </a:extLst>
          </p:cNvPr>
          <p:cNvSpPr>
            <a:spLocks noGrp="1"/>
          </p:cNvSpPr>
          <p:nvPr>
            <p:ph type="title"/>
          </p:nvPr>
        </p:nvSpPr>
        <p:spPr>
          <a:xfrm>
            <a:off x="257112" y="192975"/>
            <a:ext cx="8071879" cy="876396"/>
          </a:xfrm>
        </p:spPr>
        <p:txBody>
          <a:bodyPr>
            <a:noAutofit/>
          </a:bodyPr>
          <a:lstStyle/>
          <a:p>
            <a:r>
              <a:rPr lang="en-GB" sz="2800" b="1">
                <a:latin typeface="Arial"/>
                <a:ea typeface="Calibri" panose="020F0502020204030204" pitchFamily="34" charset="0"/>
                <a:cs typeface="Arial"/>
              </a:rPr>
              <a:t>About this document</a:t>
            </a:r>
            <a:endParaRPr lang="en-GB" sz="2800" b="1">
              <a:effectLst/>
              <a:latin typeface="Arial"/>
              <a:ea typeface="Calibri" panose="020F0502020204030204" pitchFamily="34" charset="0"/>
              <a:cs typeface="Arial"/>
            </a:endParaRPr>
          </a:p>
        </p:txBody>
      </p:sp>
      <p:sp>
        <p:nvSpPr>
          <p:cNvPr id="9" name="TextBox 8">
            <a:extLst>
              <a:ext uri="{FF2B5EF4-FFF2-40B4-BE49-F238E27FC236}">
                <a16:creationId xmlns:a16="http://schemas.microsoft.com/office/drawing/2014/main" id="{7A89DD01-48CF-5523-AEA4-AC057928BAF2}"/>
              </a:ext>
            </a:extLst>
          </p:cNvPr>
          <p:cNvSpPr txBox="1"/>
          <p:nvPr/>
        </p:nvSpPr>
        <p:spPr>
          <a:xfrm>
            <a:off x="257113" y="1195913"/>
            <a:ext cx="8797436" cy="1831271"/>
          </a:xfrm>
          <a:prstGeom prst="rect">
            <a:avLst/>
          </a:prstGeom>
          <a:noFill/>
        </p:spPr>
        <p:txBody>
          <a:bodyPr wrap="square" rtlCol="0">
            <a:spAutoFit/>
          </a:bodyPr>
          <a:lstStyle/>
          <a:p>
            <a:pPr marL="171450" indent="-171450">
              <a:buFont typeface="Arial" panose="020B0604020202020204" pitchFamily="34" charset="0"/>
              <a:buChar char="•"/>
            </a:pPr>
            <a:r>
              <a:rPr lang="en-GB" sz="1300">
                <a:latin typeface="Arial" panose="020B0604020202020204" pitchFamily="34" charset="0"/>
                <a:cs typeface="Arial" panose="020B0604020202020204" pitchFamily="34" charset="0"/>
              </a:rPr>
              <a:t>This document provides guidance, tips and links to useful resources to help practices better understand what they need to do to promote and maximise the features available to their patients via the NHS App.</a:t>
            </a: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300">
                <a:latin typeface="Arial" panose="020B0604020202020204" pitchFamily="34" charset="0"/>
                <a:cs typeface="Arial" panose="020B0604020202020204" pitchFamily="34" charset="0"/>
              </a:rPr>
              <a:t>All GP practices in England are connected to the NHS App. This means that anyone aged 13 and over and registered with a GP practice in England can use it. A key theme of the </a:t>
            </a:r>
            <a:r>
              <a:rPr lang="en-GB" sz="1300">
                <a:latin typeface="Arial" panose="020B0604020202020204" pitchFamily="34" charset="0"/>
                <a:cs typeface="Arial" panose="020B0604020202020204" pitchFamily="34" charset="0"/>
                <a:hlinkClick r:id="rId5"/>
              </a:rPr>
              <a:t>Primary Care Access Recovery Plan</a:t>
            </a:r>
            <a:r>
              <a:rPr lang="en-GB" sz="1300">
                <a:latin typeface="Arial" panose="020B0604020202020204" pitchFamily="34" charset="0"/>
                <a:cs typeface="Arial" panose="020B0604020202020204" pitchFamily="34" charset="0"/>
              </a:rPr>
              <a:t> is around empowering patients to manage their own health, with a focus on rolling out existing NHS App functionality to 90% of practices by March 2024.</a:t>
            </a: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300">
                <a:latin typeface="Arial" panose="020B0604020202020204" pitchFamily="34" charset="0"/>
                <a:cs typeface="Arial" panose="020B0604020202020204" pitchFamily="34" charset="0"/>
              </a:rPr>
              <a:t>The video on the right shows at a glance how the NHS App is laid out and where different services are listed.</a:t>
            </a:r>
          </a:p>
        </p:txBody>
      </p:sp>
      <p:sp>
        <p:nvSpPr>
          <p:cNvPr id="10" name="Rectangle: Rounded Corners 9">
            <a:extLst>
              <a:ext uri="{FF2B5EF4-FFF2-40B4-BE49-F238E27FC236}">
                <a16:creationId xmlns:a16="http://schemas.microsoft.com/office/drawing/2014/main" id="{A71C5CDA-1CFD-5EF0-E90D-EAA72A92FE60}"/>
              </a:ext>
            </a:extLst>
          </p:cNvPr>
          <p:cNvSpPr/>
          <p:nvPr/>
        </p:nvSpPr>
        <p:spPr>
          <a:xfrm>
            <a:off x="743192" y="3829591"/>
            <a:ext cx="3365670" cy="81021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364E1A89-FA25-67D1-3178-85DCDC8AD290}"/>
              </a:ext>
            </a:extLst>
          </p:cNvPr>
          <p:cNvSpPr/>
          <p:nvPr/>
        </p:nvSpPr>
        <p:spPr>
          <a:xfrm>
            <a:off x="4765970" y="3815066"/>
            <a:ext cx="3365670" cy="82474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A3F25093-6754-F97E-0B08-1218817EFA4D}"/>
              </a:ext>
            </a:extLst>
          </p:cNvPr>
          <p:cNvSpPr/>
          <p:nvPr/>
        </p:nvSpPr>
        <p:spPr>
          <a:xfrm>
            <a:off x="7734606" y="4063766"/>
            <a:ext cx="570325" cy="5888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Graphic 33" descr="Circles with arrows with solid fill">
            <a:extLst>
              <a:ext uri="{FF2B5EF4-FFF2-40B4-BE49-F238E27FC236}">
                <a16:creationId xmlns:a16="http://schemas.microsoft.com/office/drawing/2014/main" id="{20D70C5E-3AA0-5FCB-AF3A-C83A005EE5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163" y="4133277"/>
            <a:ext cx="423423" cy="423423"/>
          </a:xfrm>
          <a:prstGeom prst="rect">
            <a:avLst/>
          </a:prstGeom>
        </p:spPr>
      </p:pic>
      <p:sp>
        <p:nvSpPr>
          <p:cNvPr id="35" name="Rectangle: Rounded Corners 34">
            <a:extLst>
              <a:ext uri="{FF2B5EF4-FFF2-40B4-BE49-F238E27FC236}">
                <a16:creationId xmlns:a16="http://schemas.microsoft.com/office/drawing/2014/main" id="{70020249-EE1C-CA3E-E04D-133C1176CF27}"/>
              </a:ext>
            </a:extLst>
          </p:cNvPr>
          <p:cNvSpPr/>
          <p:nvPr/>
        </p:nvSpPr>
        <p:spPr>
          <a:xfrm>
            <a:off x="743192" y="4885231"/>
            <a:ext cx="3450499" cy="81014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19828E27-E17C-8775-0BC7-DAFDFDF8C973}"/>
              </a:ext>
            </a:extLst>
          </p:cNvPr>
          <p:cNvSpPr txBox="1"/>
          <p:nvPr/>
        </p:nvSpPr>
        <p:spPr>
          <a:xfrm>
            <a:off x="851433" y="4916615"/>
            <a:ext cx="3045322" cy="692497"/>
          </a:xfrm>
          <a:prstGeom prst="rect">
            <a:avLst/>
          </a:prstGeom>
          <a:noFill/>
        </p:spPr>
        <p:txBody>
          <a:bodyPr wrap="square">
            <a:spAutoFit/>
          </a:bodyPr>
          <a:lstStyle/>
          <a:p>
            <a:pPr algn="ctr"/>
            <a:r>
              <a:rPr lang="en-GB" sz="1300">
                <a:solidFill>
                  <a:schemeClr val="bg1"/>
                </a:solidFill>
                <a:latin typeface="Arial" panose="020B0604020202020204" pitchFamily="34" charset="0"/>
                <a:cs typeface="Arial" panose="020B0604020202020204" pitchFamily="34" charset="0"/>
              </a:rPr>
              <a:t>links to guidance on what you may need to do to ensure your patients are able to access these features</a:t>
            </a:r>
          </a:p>
        </p:txBody>
      </p:sp>
      <p:pic>
        <p:nvPicPr>
          <p:cNvPr id="41" name="Graphic 40" descr="Postit Notes with solid fill">
            <a:extLst>
              <a:ext uri="{FF2B5EF4-FFF2-40B4-BE49-F238E27FC236}">
                <a16:creationId xmlns:a16="http://schemas.microsoft.com/office/drawing/2014/main" id="{8C025C7D-EAEB-5517-B9C3-C12E7E8193A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56998" y="5233095"/>
            <a:ext cx="361543" cy="361543"/>
          </a:xfrm>
          <a:prstGeom prst="rect">
            <a:avLst/>
          </a:prstGeom>
        </p:spPr>
      </p:pic>
      <p:sp>
        <p:nvSpPr>
          <p:cNvPr id="42" name="Rectangle: Rounded Corners 41">
            <a:extLst>
              <a:ext uri="{FF2B5EF4-FFF2-40B4-BE49-F238E27FC236}">
                <a16:creationId xmlns:a16="http://schemas.microsoft.com/office/drawing/2014/main" id="{77FAD949-FE4F-E6A8-646F-6B94D92ED396}"/>
              </a:ext>
            </a:extLst>
          </p:cNvPr>
          <p:cNvSpPr/>
          <p:nvPr/>
        </p:nvSpPr>
        <p:spPr>
          <a:xfrm>
            <a:off x="4765970" y="4885231"/>
            <a:ext cx="3331341" cy="81014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F6F660CD-717D-AF07-5C8A-B90A761BC822}"/>
              </a:ext>
            </a:extLst>
          </p:cNvPr>
          <p:cNvSpPr/>
          <p:nvPr/>
        </p:nvSpPr>
        <p:spPr>
          <a:xfrm>
            <a:off x="7724523" y="5127632"/>
            <a:ext cx="570325" cy="5888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Graphic 46" descr="Lightbulb with solid fill">
            <a:extLst>
              <a:ext uri="{FF2B5EF4-FFF2-40B4-BE49-F238E27FC236}">
                <a16:creationId xmlns:a16="http://schemas.microsoft.com/office/drawing/2014/main" id="{DAFF694F-6F7F-4402-3129-4972D110895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51107" y="5233095"/>
            <a:ext cx="393635" cy="393635"/>
          </a:xfrm>
          <a:prstGeom prst="rect">
            <a:avLst/>
          </a:prstGeom>
        </p:spPr>
      </p:pic>
      <p:sp>
        <p:nvSpPr>
          <p:cNvPr id="5" name="TextBox 4">
            <a:extLst>
              <a:ext uri="{FF2B5EF4-FFF2-40B4-BE49-F238E27FC236}">
                <a16:creationId xmlns:a16="http://schemas.microsoft.com/office/drawing/2014/main" id="{B1D76ABA-3B78-D16E-2CFC-21F9CBADCAED}"/>
              </a:ext>
            </a:extLst>
          </p:cNvPr>
          <p:cNvSpPr txBox="1"/>
          <p:nvPr/>
        </p:nvSpPr>
        <p:spPr>
          <a:xfrm>
            <a:off x="257112" y="3089349"/>
            <a:ext cx="8698045" cy="492443"/>
          </a:xfrm>
          <a:prstGeom prst="rect">
            <a:avLst/>
          </a:prstGeom>
          <a:noFill/>
        </p:spPr>
        <p:txBody>
          <a:bodyPr wrap="square" rtlCol="0">
            <a:spAutoFit/>
          </a:bodyPr>
          <a:lstStyle/>
          <a:p>
            <a:pPr marL="171450" indent="-171450">
              <a:buFont typeface="Arial" panose="020B0604020202020204" pitchFamily="34" charset="0"/>
              <a:buChar char="•"/>
            </a:pPr>
            <a:r>
              <a:rPr lang="en-GB" sz="1300">
                <a:latin typeface="Arial" panose="020B0604020202020204" pitchFamily="34" charset="0"/>
                <a:cs typeface="Arial" panose="020B0604020202020204" pitchFamily="34" charset="0"/>
              </a:rPr>
              <a:t>The key functionalities of the NHS App have been listed on the next slide, with the ability to click to navigate to further information about each of them, including:</a:t>
            </a:r>
          </a:p>
        </p:txBody>
      </p:sp>
      <p:sp>
        <p:nvSpPr>
          <p:cNvPr id="13" name="TextBox 12">
            <a:extLst>
              <a:ext uri="{FF2B5EF4-FFF2-40B4-BE49-F238E27FC236}">
                <a16:creationId xmlns:a16="http://schemas.microsoft.com/office/drawing/2014/main" id="{785711E6-9D56-91BE-135C-7E6A180A5F22}"/>
              </a:ext>
            </a:extLst>
          </p:cNvPr>
          <p:cNvSpPr txBox="1"/>
          <p:nvPr/>
        </p:nvSpPr>
        <p:spPr>
          <a:xfrm>
            <a:off x="257112" y="5862653"/>
            <a:ext cx="8929899" cy="492443"/>
          </a:xfrm>
          <a:prstGeom prst="rect">
            <a:avLst/>
          </a:prstGeom>
          <a:noFill/>
        </p:spPr>
        <p:txBody>
          <a:bodyPr wrap="square" rtlCol="0">
            <a:spAutoFit/>
          </a:bodyPr>
          <a:lstStyle/>
          <a:p>
            <a:pPr marL="285750" indent="-285750">
              <a:buFont typeface="Arial" panose="020B0604020202020204" pitchFamily="34" charset="0"/>
              <a:buChar char="•"/>
            </a:pPr>
            <a:r>
              <a:rPr lang="en-GB" sz="1300">
                <a:latin typeface="Arial" panose="020B0604020202020204" pitchFamily="34" charset="0"/>
                <a:cs typeface="Arial" panose="020B0604020202020204" pitchFamily="34" charset="0"/>
              </a:rPr>
              <a:t>It is important to note that every practice operates differently, and it is up to them to make decisions about implementing these services in a way that best suits how they work. </a:t>
            </a:r>
          </a:p>
        </p:txBody>
      </p:sp>
      <p:sp>
        <p:nvSpPr>
          <p:cNvPr id="23" name="TextBox 22">
            <a:extLst>
              <a:ext uri="{FF2B5EF4-FFF2-40B4-BE49-F238E27FC236}">
                <a16:creationId xmlns:a16="http://schemas.microsoft.com/office/drawing/2014/main" id="{7154BBEC-DB1F-761E-96E3-A694943293F9}"/>
              </a:ext>
            </a:extLst>
          </p:cNvPr>
          <p:cNvSpPr txBox="1"/>
          <p:nvPr/>
        </p:nvSpPr>
        <p:spPr>
          <a:xfrm>
            <a:off x="1113184" y="3907310"/>
            <a:ext cx="2533200" cy="492443"/>
          </a:xfrm>
          <a:prstGeom prst="rect">
            <a:avLst/>
          </a:prstGeom>
          <a:noFill/>
        </p:spPr>
        <p:txBody>
          <a:bodyPr wrap="square">
            <a:spAutoFit/>
          </a:bodyPr>
          <a:lstStyle/>
          <a:p>
            <a:pPr algn="ctr"/>
            <a:r>
              <a:rPr lang="en-GB" sz="1300">
                <a:solidFill>
                  <a:schemeClr val="bg1"/>
                </a:solidFill>
                <a:latin typeface="Arial" panose="020B0604020202020204" pitchFamily="34" charset="0"/>
                <a:cs typeface="Arial" panose="020B0604020202020204" pitchFamily="34" charset="0"/>
              </a:rPr>
              <a:t>what each feature allows patients to do in the NHS App</a:t>
            </a:r>
          </a:p>
        </p:txBody>
      </p:sp>
      <p:sp>
        <p:nvSpPr>
          <p:cNvPr id="30" name="TextBox 29">
            <a:extLst>
              <a:ext uri="{FF2B5EF4-FFF2-40B4-BE49-F238E27FC236}">
                <a16:creationId xmlns:a16="http://schemas.microsoft.com/office/drawing/2014/main" id="{A50034E5-C0D5-3D27-193B-946B9CB01829}"/>
              </a:ext>
            </a:extLst>
          </p:cNvPr>
          <p:cNvSpPr txBox="1"/>
          <p:nvPr/>
        </p:nvSpPr>
        <p:spPr>
          <a:xfrm>
            <a:off x="5061615" y="3927032"/>
            <a:ext cx="2793699" cy="492443"/>
          </a:xfrm>
          <a:prstGeom prst="rect">
            <a:avLst/>
          </a:prstGeom>
          <a:noFill/>
        </p:spPr>
        <p:txBody>
          <a:bodyPr wrap="square">
            <a:spAutoFit/>
          </a:bodyPr>
          <a:lstStyle/>
          <a:p>
            <a:pPr algn="ctr"/>
            <a:r>
              <a:rPr lang="en-GB" sz="1300">
                <a:solidFill>
                  <a:schemeClr val="bg1"/>
                </a:solidFill>
                <a:latin typeface="Arial" panose="020B0604020202020204" pitchFamily="34" charset="0"/>
                <a:cs typeface="Arial" panose="020B0604020202020204" pitchFamily="34" charset="0"/>
              </a:rPr>
              <a:t>how these services can support your operational processes</a:t>
            </a:r>
          </a:p>
        </p:txBody>
      </p:sp>
      <p:sp>
        <p:nvSpPr>
          <p:cNvPr id="43" name="TextBox 42">
            <a:extLst>
              <a:ext uri="{FF2B5EF4-FFF2-40B4-BE49-F238E27FC236}">
                <a16:creationId xmlns:a16="http://schemas.microsoft.com/office/drawing/2014/main" id="{F5323E20-D289-4005-EF08-9E97CD0BAC24}"/>
              </a:ext>
            </a:extLst>
          </p:cNvPr>
          <p:cNvSpPr txBox="1"/>
          <p:nvPr/>
        </p:nvSpPr>
        <p:spPr>
          <a:xfrm>
            <a:off x="5081494" y="4924987"/>
            <a:ext cx="2719508" cy="692497"/>
          </a:xfrm>
          <a:prstGeom prst="rect">
            <a:avLst/>
          </a:prstGeom>
          <a:noFill/>
        </p:spPr>
        <p:txBody>
          <a:bodyPr wrap="square">
            <a:spAutoFit/>
          </a:bodyPr>
          <a:lstStyle/>
          <a:p>
            <a:pPr algn="ctr"/>
            <a:r>
              <a:rPr lang="en-GB" sz="1300">
                <a:solidFill>
                  <a:schemeClr val="bg1"/>
                </a:solidFill>
                <a:latin typeface="Arial" panose="020B0604020202020204" pitchFamily="34" charset="0"/>
                <a:cs typeface="Arial" panose="020B0604020202020204" pitchFamily="34" charset="0"/>
              </a:rPr>
              <a:t>tips on how you can ensure effective uptake of these features by patients</a:t>
            </a:r>
          </a:p>
        </p:txBody>
      </p:sp>
      <p:sp>
        <p:nvSpPr>
          <p:cNvPr id="14" name="Oval 13">
            <a:extLst>
              <a:ext uri="{FF2B5EF4-FFF2-40B4-BE49-F238E27FC236}">
                <a16:creationId xmlns:a16="http://schemas.microsoft.com/office/drawing/2014/main" id="{C7D81B47-DE13-90F7-8563-2A2CD97648EB}"/>
              </a:ext>
            </a:extLst>
          </p:cNvPr>
          <p:cNvSpPr/>
          <p:nvPr/>
        </p:nvSpPr>
        <p:spPr>
          <a:xfrm>
            <a:off x="3717600" y="4085943"/>
            <a:ext cx="570325" cy="5888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Pinch Zoom Out with solid fill">
            <a:extLst>
              <a:ext uri="{FF2B5EF4-FFF2-40B4-BE49-F238E27FC236}">
                <a16:creationId xmlns:a16="http://schemas.microsoft.com/office/drawing/2014/main" id="{C4C895F5-4CE1-73C5-CB54-2779EC02DEB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16270" y="4178987"/>
            <a:ext cx="402738" cy="402738"/>
          </a:xfrm>
          <a:prstGeom prst="rect">
            <a:avLst/>
          </a:prstGeom>
        </p:spPr>
      </p:pic>
      <p:pic>
        <p:nvPicPr>
          <p:cNvPr id="4" name="video">
            <a:hlinkClick r:id="" action="ppaction://media"/>
            <a:extLst>
              <a:ext uri="{FF2B5EF4-FFF2-40B4-BE49-F238E27FC236}">
                <a16:creationId xmlns:a16="http://schemas.microsoft.com/office/drawing/2014/main" id="{46C4B9E8-25FD-FE85-B4BB-3BB77B57799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t="5926"/>
          <a:stretch/>
        </p:blipFill>
        <p:spPr>
          <a:xfrm>
            <a:off x="9325149" y="1069371"/>
            <a:ext cx="2513377" cy="5112294"/>
          </a:xfrm>
          <a:prstGeom prst="rect">
            <a:avLst/>
          </a:prstGeom>
          <a:ln w="28575">
            <a:solidFill>
              <a:srgbClr val="000000"/>
            </a:solidFill>
          </a:ln>
        </p:spPr>
      </p:pic>
    </p:spTree>
    <p:extLst>
      <p:ext uri="{BB962C8B-B14F-4D97-AF65-F5344CB8AC3E}">
        <p14:creationId xmlns:p14="http://schemas.microsoft.com/office/powerpoint/2010/main" val="6384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071879" cy="876396"/>
          </a:xfrm>
        </p:spPr>
        <p:txBody>
          <a:bodyPr>
            <a:noAutofit/>
          </a:bodyPr>
          <a:lstStyle/>
          <a:p>
            <a:r>
              <a:rPr lang="en-GB" sz="2600" b="1">
                <a:latin typeface="Arial"/>
                <a:ea typeface="Calibri" panose="020F0502020204030204" pitchFamily="34" charset="0"/>
                <a:cs typeface="Arial"/>
              </a:rPr>
              <a:t>Further resources to support you</a:t>
            </a:r>
          </a:p>
        </p:txBody>
      </p:sp>
      <p:pic>
        <p:nvPicPr>
          <p:cNvPr id="2" name="Graphic 1" descr="Home with solid fill">
            <a:hlinkClick r:id="rId3" action="ppaction://hlinksldjump"/>
            <a:extLst>
              <a:ext uri="{FF2B5EF4-FFF2-40B4-BE49-F238E27FC236}">
                <a16:creationId xmlns:a16="http://schemas.microsoft.com/office/drawing/2014/main" id="{03C71F86-4F41-40EB-7D7F-46EAFDAE48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4166" y="6020119"/>
            <a:ext cx="761999" cy="761999"/>
          </a:xfrm>
          <a:prstGeom prst="rect">
            <a:avLst/>
          </a:prstGeom>
        </p:spPr>
      </p:pic>
      <p:sp>
        <p:nvSpPr>
          <p:cNvPr id="5" name="Rectangle 4">
            <a:extLst>
              <a:ext uri="{FF2B5EF4-FFF2-40B4-BE49-F238E27FC236}">
                <a16:creationId xmlns:a16="http://schemas.microsoft.com/office/drawing/2014/main" id="{3DB152A1-3B75-67DE-CCDC-4834F81E2070}"/>
              </a:ext>
            </a:extLst>
          </p:cNvPr>
          <p:cNvSpPr/>
          <p:nvPr/>
        </p:nvSpPr>
        <p:spPr>
          <a:xfrm>
            <a:off x="370579" y="1212265"/>
            <a:ext cx="6087578" cy="48573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0" lang="en-GB" sz="1400" b="1" i="0" u="none" strike="noStrike" kern="1200" cap="none" spc="0" normalizeH="0" baseline="0" noProof="0">
                <a:ln>
                  <a:noFill/>
                </a:ln>
                <a:solidFill>
                  <a:srgbClr val="000000"/>
                </a:solidFill>
                <a:effectLst/>
                <a:uLnTx/>
                <a:uFillTx/>
                <a:latin typeface="Arial"/>
                <a:ea typeface="+mn-ea"/>
                <a:cs typeface="Arial"/>
              </a:rPr>
              <a:t>Clinical system guidance</a:t>
            </a:r>
          </a:p>
          <a:p>
            <a:endParaRPr kumimoji="0" lang="en-GB" sz="1400" b="1" i="0" u="none" strike="noStrike" kern="1200" cap="none" spc="0" normalizeH="0" baseline="0" noProof="0">
              <a:ln>
                <a:noFill/>
              </a:ln>
              <a:solidFill>
                <a:schemeClr val="bg1"/>
              </a:solidFill>
              <a:effectLst/>
              <a:uLnTx/>
              <a:uFillTx/>
              <a:latin typeface="Arial"/>
              <a:ea typeface="+mn-ea"/>
              <a:cs typeface="Arial"/>
            </a:endParaRPr>
          </a:p>
          <a:p>
            <a:pPr marL="285750" indent="-285750">
              <a:buFont typeface="Arial" panose="020B0604020202020204" pitchFamily="34" charset="0"/>
              <a:buChar char="•"/>
              <a:defRPr/>
            </a:pPr>
            <a:r>
              <a:rPr lang="en-GB" sz="1400">
                <a:solidFill>
                  <a:srgbClr val="0070C0"/>
                </a:solidFill>
                <a:latin typeface="Arial"/>
                <a:cs typeface="Arial"/>
                <a:hlinkClick r:id="rId6" action="ppaction://hlinksldjump">
                  <a:extLst>
                    <a:ext uri="{A12FA001-AC4F-418D-AE19-62706E023703}">
                      <ahyp:hlinkClr xmlns:ahyp="http://schemas.microsoft.com/office/drawing/2018/hyperlinkcolor" val="tx"/>
                    </a:ext>
                  </a:extLst>
                </a:hlinkClick>
              </a:rPr>
              <a:t>EMIS step-by-step guide - Offering online appointment booking</a:t>
            </a:r>
            <a:endParaRPr lang="en-GB" sz="1400">
              <a:solidFill>
                <a:srgbClr val="0070C0"/>
              </a:solidFill>
              <a:latin typeface="Arial"/>
              <a:cs typeface="Arial"/>
            </a:endParaRPr>
          </a:p>
          <a:p>
            <a:pPr marL="285750" indent="-285750">
              <a:buFont typeface="Arial" panose="020B0604020202020204" pitchFamily="34" charset="0"/>
              <a:buChar char="•"/>
              <a:defRPr/>
            </a:pPr>
            <a:endParaRPr lang="en-GB" sz="1400">
              <a:solidFill>
                <a:srgbClr val="0070C0"/>
              </a:solidFill>
              <a:latin typeface="Arial"/>
              <a:cs typeface="Arial"/>
              <a:hlinkClick r:id="rId7" action="ppaction://hlinksldjump">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defRPr/>
            </a:pPr>
            <a:r>
              <a:rPr lang="en-GB" sz="1400">
                <a:solidFill>
                  <a:srgbClr val="0070C0"/>
                </a:solidFill>
                <a:latin typeface="Arial"/>
                <a:cs typeface="Arial"/>
                <a:hlinkClick r:id="rId8" action="ppaction://hlinksldjump">
                  <a:extLst>
                    <a:ext uri="{A12FA001-AC4F-418D-AE19-62706E023703}">
                      <ahyp:hlinkClr xmlns:ahyp="http://schemas.microsoft.com/office/drawing/2018/hyperlinkcolor" val="tx"/>
                    </a:ext>
                  </a:extLst>
                </a:hlinkClick>
              </a:rPr>
              <a:t>TPP step-by-step guide - Offering online appointment booking</a:t>
            </a:r>
            <a:endParaRPr lang="en-GB" sz="1400">
              <a:solidFill>
                <a:srgbClr val="0070C0"/>
              </a:solidFill>
              <a:latin typeface="Arial"/>
              <a:cs typeface="Arial"/>
            </a:endParaRPr>
          </a:p>
          <a:p>
            <a:pPr marL="285750" indent="-285750">
              <a:buFont typeface="Arial" panose="020B0604020202020204" pitchFamily="34" charset="0"/>
              <a:buChar char="•"/>
              <a:defRPr/>
            </a:pPr>
            <a:endParaRPr lang="en-GB" sz="1400">
              <a:solidFill>
                <a:srgbClr val="0070C0"/>
              </a:solidFill>
              <a:latin typeface="Arial"/>
              <a:cs typeface="Arial"/>
            </a:endParaRPr>
          </a:p>
          <a:p>
            <a:pPr marL="285750" indent="-285750">
              <a:buFont typeface="Arial" panose="020B0604020202020204" pitchFamily="34" charset="0"/>
              <a:buChar char="•"/>
              <a:defRPr/>
            </a:pPr>
            <a:r>
              <a:rPr lang="en-GB" sz="1400">
                <a:solidFill>
                  <a:srgbClr val="0070C0"/>
                </a:solidFill>
                <a:latin typeface="Arial"/>
                <a:cs typeface="Arial"/>
                <a:hlinkClick r:id="rId9" action="ppaction://hlinksldjump">
                  <a:extLst>
                    <a:ext uri="{A12FA001-AC4F-418D-AE19-62706E023703}">
                      <ahyp:hlinkClr xmlns:ahyp="http://schemas.microsoft.com/office/drawing/2018/hyperlinkcolor" val="tx"/>
                    </a:ext>
                  </a:extLst>
                </a:hlinkClick>
              </a:rPr>
              <a:t>Appointment configuration</a:t>
            </a:r>
            <a:endParaRPr lang="en-GB" sz="1400">
              <a:solidFill>
                <a:srgbClr val="0070C0"/>
              </a:solidFill>
              <a:latin typeface="Arial"/>
              <a:cs typeface="Arial"/>
            </a:endParaRPr>
          </a:p>
          <a:p>
            <a:pPr marL="285750" indent="-285750">
              <a:buFont typeface="Arial" panose="020B0604020202020204" pitchFamily="34" charset="0"/>
              <a:buChar char="•"/>
              <a:defRPr/>
            </a:pPr>
            <a:endParaRPr lang="en-GB" sz="1400">
              <a:solidFill>
                <a:srgbClr val="0070C0"/>
              </a:solidFill>
              <a:latin typeface="Arial"/>
              <a:cs typeface="Arial"/>
              <a:hlinkClick r:id="rId7" action="ppaction://hlinksldjump">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defRPr/>
            </a:pPr>
            <a:r>
              <a:rPr lang="en-GB" sz="1400">
                <a:solidFill>
                  <a:srgbClr val="0070C0"/>
                </a:solidFill>
                <a:latin typeface="Arial"/>
                <a:cs typeface="Arial"/>
                <a:hlinkClick r:id="rId10" action="ppaction://hlinksldjump">
                  <a:extLst>
                    <a:ext uri="{A12FA001-AC4F-418D-AE19-62706E023703}">
                      <ahyp:hlinkClr xmlns:ahyp="http://schemas.microsoft.com/office/drawing/2018/hyperlinkcolor" val="tx"/>
                    </a:ext>
                  </a:extLst>
                </a:hlinkClick>
              </a:rPr>
              <a:t>Using a test patient</a:t>
            </a:r>
            <a:endParaRPr lang="en-GB" sz="1400">
              <a:solidFill>
                <a:srgbClr val="0070C0"/>
              </a:solidFill>
              <a:latin typeface="Arial"/>
              <a:cs typeface="Arial"/>
              <a:hlinkClick r:id="rId7" action="ppaction://hlinksldjump">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endParaRPr kumimoji="0" lang="en-GB" sz="1400" b="1" i="0" u="none" strike="noStrike" kern="1200" cap="none" spc="0" normalizeH="0" baseline="0" noProof="0">
              <a:ln>
                <a:noFill/>
              </a:ln>
              <a:solidFill>
                <a:srgbClr val="0070C0"/>
              </a:solidFill>
              <a:effectLst/>
              <a:uLnTx/>
              <a:uFillTx/>
              <a:latin typeface="Arial"/>
              <a:ea typeface="+mn-ea"/>
              <a:cs typeface="Arial"/>
            </a:endParaRPr>
          </a:p>
          <a:p>
            <a:pPr marL="285750" indent="-285750">
              <a:buFont typeface="Arial" panose="020B0604020202020204" pitchFamily="34" charset="0"/>
              <a:buChar char="•"/>
            </a:pPr>
            <a:r>
              <a:rPr lang="en-GB" sz="1400">
                <a:solidFill>
                  <a:srgbClr val="0070C0"/>
                </a:solidFill>
                <a:latin typeface="Arial"/>
                <a:cs typeface="Arial"/>
                <a:hlinkClick r:id="rId11">
                  <a:extLst>
                    <a:ext uri="{A12FA001-AC4F-418D-AE19-62706E023703}">
                      <ahyp:hlinkClr xmlns:ahyp="http://schemas.microsoft.com/office/drawing/2018/hyperlinkcolor" val="tx"/>
                    </a:ext>
                  </a:extLst>
                </a:hlinkClick>
              </a:rPr>
              <a:t>EMIS and TPP configuration for enabling online record access</a:t>
            </a:r>
            <a:endParaRPr lang="en-GB" sz="1400">
              <a:solidFill>
                <a:srgbClr val="0070C0"/>
              </a:solidFill>
              <a:latin typeface="Arial"/>
              <a:cs typeface="Arial"/>
            </a:endParaRPr>
          </a:p>
          <a:p>
            <a:pPr marL="285750" indent="-285750">
              <a:buFont typeface="Arial" panose="020B0604020202020204" pitchFamily="34" charset="0"/>
              <a:buChar char="•"/>
            </a:pPr>
            <a:endParaRPr kumimoji="0" lang="en-GB" sz="1400" b="1" i="0" u="none" strike="noStrike" kern="1200" cap="none" spc="0" normalizeH="0" baseline="0" noProof="0">
              <a:ln>
                <a:noFill/>
              </a:ln>
              <a:solidFill>
                <a:srgbClr val="0070C0"/>
              </a:solidFill>
              <a:effectLst/>
              <a:uLnTx/>
              <a:uFillTx/>
              <a:latin typeface="Arial"/>
              <a:ea typeface="+mn-ea"/>
              <a:cs typeface="Arial"/>
            </a:endParaRPr>
          </a:p>
          <a:p>
            <a:pPr marL="285750" indent="-285750">
              <a:buFont typeface="Arial" panose="020B0604020202020204" pitchFamily="34" charset="0"/>
              <a:buChar char="•"/>
            </a:pPr>
            <a:r>
              <a:rPr lang="en-GB" sz="1400">
                <a:solidFill>
                  <a:srgbClr val="0070C0"/>
                </a:solidFill>
                <a:latin typeface="Arial"/>
                <a:cs typeface="Arial"/>
              </a:rPr>
              <a:t>Guidance on secure messaging: </a:t>
            </a:r>
            <a:r>
              <a:rPr lang="en-GB" sz="1400">
                <a:solidFill>
                  <a:srgbClr val="0070C0"/>
                </a:solidFill>
                <a:latin typeface="Arial"/>
                <a:cs typeface="Arial"/>
                <a:hlinkClick r:id="rId12">
                  <a:extLst>
                    <a:ext uri="{A12FA001-AC4F-418D-AE19-62706E023703}">
                      <ahyp:hlinkClr xmlns:ahyp="http://schemas.microsoft.com/office/drawing/2018/hyperlinkcolor" val="tx"/>
                    </a:ext>
                  </a:extLst>
                </a:hlinkClick>
              </a:rPr>
              <a:t>EMIS</a:t>
            </a:r>
            <a:r>
              <a:rPr lang="en-GB" sz="1400">
                <a:solidFill>
                  <a:srgbClr val="0070C0"/>
                </a:solidFill>
                <a:latin typeface="Arial"/>
                <a:cs typeface="Arial"/>
              </a:rPr>
              <a:t> &amp; </a:t>
            </a:r>
            <a:r>
              <a:rPr lang="en-GB" sz="1400">
                <a:solidFill>
                  <a:srgbClr val="0070C0"/>
                </a:solidFill>
                <a:latin typeface="Arial"/>
                <a:cs typeface="Arial"/>
                <a:hlinkClick r:id="rId13">
                  <a:extLst>
                    <a:ext uri="{A12FA001-AC4F-418D-AE19-62706E023703}">
                      <ahyp:hlinkClr xmlns:ahyp="http://schemas.microsoft.com/office/drawing/2018/hyperlinkcolor" val="tx"/>
                    </a:ext>
                  </a:extLst>
                </a:hlinkClick>
              </a:rPr>
              <a:t>TPP</a:t>
            </a:r>
            <a:br>
              <a:rPr lang="en-GB" sz="1400">
                <a:solidFill>
                  <a:srgbClr val="0070C0"/>
                </a:solidFill>
                <a:latin typeface="Arial"/>
                <a:cs typeface="Arial"/>
              </a:rPr>
            </a:br>
            <a:endParaRPr lang="en-GB" sz="1400">
              <a:solidFill>
                <a:srgbClr val="0070C0"/>
              </a:solidFill>
              <a:latin typeface="Arial"/>
              <a:cs typeface="Arial"/>
            </a:endParaRPr>
          </a:p>
          <a:p>
            <a:pPr marL="285750" indent="-285750">
              <a:buFont typeface="Arial" panose="020B0604020202020204" pitchFamily="34" charset="0"/>
              <a:buChar char="•"/>
            </a:pPr>
            <a:r>
              <a:rPr kumimoji="0" lang="en-GB" sz="1400" i="0" u="none" strike="noStrike" kern="1200" cap="none" spc="0" normalizeH="0" baseline="0" noProof="0">
                <a:ln>
                  <a:noFill/>
                </a:ln>
                <a:solidFill>
                  <a:srgbClr val="0070C0"/>
                </a:solidFill>
                <a:effectLst/>
                <a:uLnTx/>
                <a:uFillTx/>
                <a:latin typeface="Arial"/>
                <a:ea typeface="+mn-ea"/>
                <a:cs typeface="Arial"/>
              </a:rPr>
              <a:t>How to add a proxy user: </a:t>
            </a:r>
            <a:r>
              <a:rPr kumimoji="0" lang="en-GB" sz="1400" i="0" u="none" strike="noStrike" kern="1200" cap="none" spc="0" normalizeH="0" baseline="0" noProof="0">
                <a:ln>
                  <a:noFill/>
                </a:ln>
                <a:solidFill>
                  <a:srgbClr val="0070C0"/>
                </a:solidFill>
                <a:effectLst/>
                <a:uLnTx/>
                <a:uFillTx/>
                <a:latin typeface="Arial"/>
                <a:ea typeface="+mn-ea"/>
                <a:cs typeface="Arial"/>
                <a:hlinkClick r:id="rId14">
                  <a:extLst>
                    <a:ext uri="{A12FA001-AC4F-418D-AE19-62706E023703}">
                      <ahyp:hlinkClr xmlns:ahyp="http://schemas.microsoft.com/office/drawing/2018/hyperlinkcolor" val="tx"/>
                    </a:ext>
                  </a:extLst>
                </a:hlinkClick>
              </a:rPr>
              <a:t>EMIS</a:t>
            </a:r>
            <a:r>
              <a:rPr kumimoji="0" lang="en-GB" sz="1400" i="0" u="none" strike="noStrike" kern="1200" cap="none" spc="0" normalizeH="0" baseline="0" noProof="0">
                <a:ln>
                  <a:noFill/>
                </a:ln>
                <a:solidFill>
                  <a:srgbClr val="0070C0"/>
                </a:solidFill>
                <a:effectLst/>
                <a:uLnTx/>
                <a:uFillTx/>
                <a:latin typeface="Arial"/>
                <a:ea typeface="+mn-ea"/>
                <a:cs typeface="Arial"/>
              </a:rPr>
              <a:t> &amp; </a:t>
            </a:r>
            <a:r>
              <a:rPr kumimoji="0" lang="en-GB" sz="1400" i="0" u="none" strike="noStrike" kern="1200" cap="none" spc="0" normalizeH="0" baseline="0" noProof="0">
                <a:ln>
                  <a:noFill/>
                </a:ln>
                <a:solidFill>
                  <a:srgbClr val="0070C0"/>
                </a:solidFill>
                <a:effectLst/>
                <a:uLnTx/>
                <a:uFillTx/>
                <a:latin typeface="Arial"/>
                <a:ea typeface="+mn-ea"/>
                <a:cs typeface="Arial"/>
                <a:hlinkClick r:id="rId15">
                  <a:extLst>
                    <a:ext uri="{A12FA001-AC4F-418D-AE19-62706E023703}">
                      <ahyp:hlinkClr xmlns:ahyp="http://schemas.microsoft.com/office/drawing/2018/hyperlinkcolor" val="tx"/>
                    </a:ext>
                  </a:extLst>
                </a:hlinkClick>
              </a:rPr>
              <a:t>TPP</a:t>
            </a:r>
            <a:endParaRPr kumimoji="0" lang="en-GB" sz="1400" i="0" u="none" strike="noStrike" kern="1200" cap="none" spc="0" normalizeH="0" baseline="0" noProof="0">
              <a:ln>
                <a:noFill/>
              </a:ln>
              <a:solidFill>
                <a:srgbClr val="0070C0"/>
              </a:solidFill>
              <a:effectLst/>
              <a:uLnTx/>
              <a:uFillTx/>
              <a:latin typeface="Arial"/>
              <a:ea typeface="+mn-ea"/>
              <a:cs typeface="Arial"/>
            </a:endParaRPr>
          </a:p>
          <a:p>
            <a:br>
              <a:rPr kumimoji="0" lang="en-GB" sz="1400" b="1" i="0" u="none" strike="noStrike" kern="1200" cap="none" spc="0" normalizeH="0" baseline="0" noProof="0">
                <a:ln>
                  <a:noFill/>
                </a:ln>
                <a:solidFill>
                  <a:schemeClr val="bg1"/>
                </a:solidFill>
                <a:effectLst/>
                <a:uLnTx/>
                <a:uFillTx/>
                <a:latin typeface="Arial"/>
                <a:ea typeface="+mn-ea"/>
                <a:cs typeface="Arial"/>
              </a:rPr>
            </a:br>
            <a:endParaRPr kumimoji="0" lang="en-GB" sz="1400" b="1" i="0" u="none" strike="noStrike" kern="1200" cap="none" spc="0" normalizeH="0" baseline="0" noProof="0">
              <a:ln>
                <a:noFill/>
              </a:ln>
              <a:solidFill>
                <a:schemeClr val="bg1"/>
              </a:solidFill>
              <a:effectLst/>
              <a:uLnTx/>
              <a:uFillTx/>
              <a:latin typeface="Arial"/>
              <a:ea typeface="+mn-ea"/>
              <a:cs typeface="Arial"/>
            </a:endParaRPr>
          </a:p>
          <a:p>
            <a:r>
              <a:rPr kumimoji="0" lang="en-GB" sz="1400" b="1" i="0" u="none" strike="noStrike" kern="1200" cap="none" spc="0" normalizeH="0" baseline="0" noProof="0">
                <a:ln>
                  <a:noFill/>
                </a:ln>
                <a:solidFill>
                  <a:srgbClr val="000000"/>
                </a:solidFill>
                <a:effectLst/>
                <a:uLnTx/>
                <a:uFillTx/>
                <a:latin typeface="Arial"/>
                <a:ea typeface="+mn-ea"/>
                <a:cs typeface="Arial"/>
              </a:rPr>
              <a:t>Measuring improvement</a:t>
            </a:r>
          </a:p>
          <a:p>
            <a:endParaRPr lang="en-GB" sz="1400" b="1">
              <a:solidFill>
                <a:schemeClr val="bg1"/>
              </a:solidFill>
              <a:latin typeface="Arial"/>
              <a:cs typeface="Arial"/>
            </a:endParaRPr>
          </a:p>
          <a:p>
            <a:pPr marL="285750" indent="-285750">
              <a:buFont typeface="Arial" panose="020B0604020202020204" pitchFamily="34" charset="0"/>
              <a:buChar char="•"/>
              <a:defRPr/>
            </a:pPr>
            <a:r>
              <a:rPr lang="en-GB" sz="1400">
                <a:solidFill>
                  <a:srgbClr val="0070C0"/>
                </a:solidFill>
                <a:latin typeface="Arial"/>
                <a:cs typeface="Arial"/>
                <a:hlinkClick r:id="rId16">
                  <a:extLst>
                    <a:ext uri="{A12FA001-AC4F-418D-AE19-62706E023703}">
                      <ahyp:hlinkClr xmlns:ahyp="http://schemas.microsoft.com/office/drawing/2018/hyperlinkcolor" val="tx"/>
                    </a:ext>
                  </a:extLst>
                </a:hlinkClick>
              </a:rPr>
              <a:t>Digital Journey Planner - Quality Improvement Action Plan </a:t>
            </a:r>
            <a:endParaRPr lang="en-GB" sz="1400">
              <a:solidFill>
                <a:srgbClr val="0070C0"/>
              </a:solidFill>
              <a:latin typeface="Arial"/>
              <a:cs typeface="Arial"/>
            </a:endParaRPr>
          </a:p>
          <a:p>
            <a:pPr marL="742950" lvl="1" indent="-285750">
              <a:buFont typeface="Arial" panose="020B0604020202020204" pitchFamily="34" charset="0"/>
              <a:buChar char="•"/>
              <a:defRPr/>
            </a:pPr>
            <a:endParaRPr lang="en-GB" sz="1400">
              <a:solidFill>
                <a:srgbClr val="0070C0"/>
              </a:solidFill>
              <a:latin typeface="Arial"/>
              <a:cs typeface="Arial"/>
            </a:endParaRPr>
          </a:p>
          <a:p>
            <a:pPr marL="285750" indent="-285750">
              <a:buFont typeface="Arial" panose="020B0604020202020204" pitchFamily="34" charset="0"/>
              <a:buChar char="•"/>
              <a:defRPr/>
            </a:pPr>
            <a:r>
              <a:rPr lang="en-GB" sz="1400">
                <a:solidFill>
                  <a:srgbClr val="0070C0"/>
                </a:solidFill>
                <a:latin typeface="Arial"/>
                <a:cs typeface="Arial"/>
                <a:hlinkClick r:id="rId17">
                  <a:extLst>
                    <a:ext uri="{A12FA001-AC4F-418D-AE19-62706E023703}">
                      <ahyp:hlinkClr xmlns:ahyp="http://schemas.microsoft.com/office/drawing/2018/hyperlinkcolor" val="tx"/>
                    </a:ext>
                  </a:extLst>
                </a:hlinkClick>
              </a:rPr>
              <a:t>Somerset – Blueprint for increasing NHS App uptake and utilisation</a:t>
            </a:r>
            <a:endParaRPr lang="en-GB" sz="1400">
              <a:solidFill>
                <a:srgbClr val="0070C0"/>
              </a:solidFill>
              <a:latin typeface="Arial"/>
              <a:cs typeface="Arial"/>
            </a:endParaRPr>
          </a:p>
          <a:p>
            <a:pPr lvl="1">
              <a:defRPr/>
            </a:pPr>
            <a:endParaRPr lang="en-GB" sz="1400">
              <a:solidFill>
                <a:srgbClr val="0070C0"/>
              </a:solidFill>
              <a:latin typeface="Arial"/>
              <a:cs typeface="Arial"/>
              <a:hlinkClick r:id="rId7" action="ppaction://hlinksldjump">
                <a:extLst>
                  <a:ext uri="{A12FA001-AC4F-418D-AE19-62706E023703}">
                    <ahyp:hlinkClr xmlns:ahyp="http://schemas.microsoft.com/office/drawing/2018/hyperlinkcolor" val="tx"/>
                  </a:ext>
                </a:extLst>
              </a:hlinkClick>
            </a:endParaRPr>
          </a:p>
          <a:p>
            <a:pPr lvl="1">
              <a:defRPr/>
            </a:pPr>
            <a:endParaRPr lang="en-GB" sz="1400">
              <a:solidFill>
                <a:srgbClr val="0070C0"/>
              </a:solidFill>
              <a:latin typeface="Arial"/>
              <a:cs typeface="Arial"/>
              <a:hlinkClick r:id="rId7" action="ppaction://hlinksldjump">
                <a:extLst>
                  <a:ext uri="{A12FA001-AC4F-418D-AE19-62706E023703}">
                    <ahyp:hlinkClr xmlns:ahyp="http://schemas.microsoft.com/office/drawing/2018/hyperlinkcolor" val="tx"/>
                  </a:ext>
                </a:extLst>
              </a:hlinkClick>
            </a:endParaRPr>
          </a:p>
          <a:p>
            <a:endParaRPr kumimoji="0" lang="en-GB" sz="1400" b="1" i="0" u="none" strike="noStrike" kern="1200" cap="none" spc="0" normalizeH="0" baseline="0" noProof="0">
              <a:ln>
                <a:noFill/>
              </a:ln>
              <a:solidFill>
                <a:schemeClr val="bg1"/>
              </a:solidFill>
              <a:effectLst/>
              <a:uLnTx/>
              <a:uFillTx/>
              <a:latin typeface="Arial"/>
              <a:ea typeface="+mn-ea"/>
              <a:cs typeface="Arial"/>
            </a:endParaRPr>
          </a:p>
        </p:txBody>
      </p:sp>
      <p:sp>
        <p:nvSpPr>
          <p:cNvPr id="9" name="Rectangle: Folded Corner 8">
            <a:extLst>
              <a:ext uri="{FF2B5EF4-FFF2-40B4-BE49-F238E27FC236}">
                <a16:creationId xmlns:a16="http://schemas.microsoft.com/office/drawing/2014/main" id="{F102ACFD-F04C-67F7-DCE4-B16D38BD4FD0}"/>
              </a:ext>
            </a:extLst>
          </p:cNvPr>
          <p:cNvSpPr/>
          <p:nvPr/>
        </p:nvSpPr>
        <p:spPr>
          <a:xfrm>
            <a:off x="6096000" y="1212265"/>
            <a:ext cx="5725421" cy="4857375"/>
          </a:xfrm>
          <a:prstGeom prst="foldedCorner">
            <a:avLst>
              <a:gd name="adj" fmla="val 6944"/>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kumimoji="0" lang="en-GB" sz="1400" b="1" i="0" u="none" strike="noStrike" kern="1200" cap="none" spc="0" normalizeH="0" baseline="0" noProof="0">
                <a:ln>
                  <a:noFill/>
                </a:ln>
                <a:solidFill>
                  <a:srgbClr val="000000"/>
                </a:solidFill>
                <a:effectLst/>
                <a:uLnTx/>
                <a:uFillTx/>
                <a:latin typeface="Arial"/>
                <a:ea typeface="+mn-ea"/>
                <a:cs typeface="Arial"/>
              </a:rPr>
              <a:t>Translated materials</a:t>
            </a:r>
          </a:p>
          <a:p>
            <a:pPr lvl="1"/>
            <a:endParaRPr lang="en-GB" sz="1400" b="1">
              <a:solidFill>
                <a:srgbClr val="0070C0"/>
              </a:solidFill>
              <a:latin typeface="Arial"/>
              <a:cs typeface="Arial"/>
            </a:endParaRPr>
          </a:p>
          <a:p>
            <a:pPr marL="742950" lvl="1" indent="-285750">
              <a:buFont typeface="Arial" panose="020B0604020202020204" pitchFamily="34" charset="0"/>
              <a:buChar char="•"/>
              <a:defRPr/>
            </a:pPr>
            <a:r>
              <a:rPr lang="en-GB" sz="1400">
                <a:solidFill>
                  <a:srgbClr val="0070C0"/>
                </a:solidFill>
                <a:latin typeface="Arial"/>
                <a:cs typeface="Arial"/>
              </a:rPr>
              <a:t>Leaflet showing how to register with the NHS App: </a:t>
            </a:r>
            <a:r>
              <a:rPr lang="en-GB" sz="1400">
                <a:solidFill>
                  <a:srgbClr val="0070C0"/>
                </a:solidFill>
                <a:latin typeface="Arial"/>
                <a:cs typeface="Arial"/>
                <a:hlinkClick r:id="rId18">
                  <a:extLst>
                    <a:ext uri="{A12FA001-AC4F-418D-AE19-62706E023703}">
                      <ahyp:hlinkClr xmlns:ahyp="http://schemas.microsoft.com/office/drawing/2018/hyperlinkcolor" val="tx"/>
                    </a:ext>
                  </a:extLst>
                </a:hlinkClick>
              </a:rPr>
              <a:t>French</a:t>
            </a:r>
            <a:r>
              <a:rPr lang="en-GB" sz="1400">
                <a:solidFill>
                  <a:srgbClr val="0070C0"/>
                </a:solidFill>
                <a:latin typeface="Arial"/>
                <a:cs typeface="Arial"/>
              </a:rPr>
              <a:t>, </a:t>
            </a:r>
            <a:r>
              <a:rPr lang="en-GB" sz="1400">
                <a:solidFill>
                  <a:srgbClr val="0070C0"/>
                </a:solidFill>
                <a:latin typeface="Arial"/>
                <a:cs typeface="Arial"/>
                <a:hlinkClick r:id="rId19">
                  <a:extLst>
                    <a:ext uri="{A12FA001-AC4F-418D-AE19-62706E023703}">
                      <ahyp:hlinkClr xmlns:ahyp="http://schemas.microsoft.com/office/drawing/2018/hyperlinkcolor" val="tx"/>
                    </a:ext>
                  </a:extLst>
                </a:hlinkClick>
              </a:rPr>
              <a:t>Italian</a:t>
            </a:r>
            <a:r>
              <a:rPr lang="en-GB" sz="1400">
                <a:solidFill>
                  <a:srgbClr val="0070C0"/>
                </a:solidFill>
                <a:latin typeface="Arial"/>
                <a:cs typeface="Arial"/>
              </a:rPr>
              <a:t> and </a:t>
            </a:r>
            <a:r>
              <a:rPr lang="en-GB" sz="1400">
                <a:solidFill>
                  <a:srgbClr val="0070C0"/>
                </a:solidFill>
                <a:latin typeface="Arial"/>
                <a:cs typeface="Arial"/>
                <a:hlinkClick r:id="rId20">
                  <a:extLst>
                    <a:ext uri="{A12FA001-AC4F-418D-AE19-62706E023703}">
                      <ahyp:hlinkClr xmlns:ahyp="http://schemas.microsoft.com/office/drawing/2018/hyperlinkcolor" val="tx"/>
                    </a:ext>
                  </a:extLst>
                </a:hlinkClick>
              </a:rPr>
              <a:t>Portuguese</a:t>
            </a:r>
            <a:endParaRPr lang="en-GB" sz="1400">
              <a:solidFill>
                <a:srgbClr val="0070C0"/>
              </a:solidFill>
              <a:latin typeface="Arial"/>
              <a:cs typeface="Arial"/>
            </a:endParaRPr>
          </a:p>
          <a:p>
            <a:pPr marL="742950" lvl="1" indent="-285750">
              <a:buFont typeface="Arial" panose="020B0604020202020204" pitchFamily="34" charset="0"/>
              <a:buChar char="•"/>
              <a:defRPr/>
            </a:pPr>
            <a:endParaRPr lang="en-GB" sz="1400">
              <a:solidFill>
                <a:srgbClr val="0070C0"/>
              </a:solidFill>
              <a:latin typeface="Arial"/>
              <a:cs typeface="Arial"/>
            </a:endParaRPr>
          </a:p>
          <a:p>
            <a:pPr marL="742950" lvl="1" indent="-285750">
              <a:buFont typeface="Arial" panose="020B0604020202020204" pitchFamily="34" charset="0"/>
              <a:buChar char="•"/>
              <a:defRPr/>
            </a:pPr>
            <a:r>
              <a:rPr lang="en-GB" sz="1400">
                <a:solidFill>
                  <a:srgbClr val="0070C0"/>
                </a:solidFill>
                <a:latin typeface="Arial"/>
                <a:cs typeface="Arial"/>
                <a:hlinkClick r:id="rId21">
                  <a:extLst>
                    <a:ext uri="{A12FA001-AC4F-418D-AE19-62706E023703}">
                      <ahyp:hlinkClr xmlns:ahyp="http://schemas.microsoft.com/office/drawing/2018/hyperlinkcolor" val="tx"/>
                    </a:ext>
                  </a:extLst>
                </a:hlinkClick>
              </a:rPr>
              <a:t>NHS App Repeat Prescription Waiting Room Screens (Translated)</a:t>
            </a:r>
            <a:endParaRPr lang="en-GB" sz="1400">
              <a:solidFill>
                <a:srgbClr val="0070C0"/>
              </a:solidFill>
              <a:latin typeface="Arial"/>
              <a:cs typeface="Arial"/>
            </a:endParaRPr>
          </a:p>
          <a:p>
            <a:pPr marL="742950" lvl="1" indent="-285750">
              <a:buFont typeface="Arial" panose="020B0604020202020204" pitchFamily="34" charset="0"/>
              <a:buChar char="•"/>
              <a:defRPr/>
            </a:pPr>
            <a:endParaRPr lang="en-GB" sz="1400">
              <a:solidFill>
                <a:srgbClr val="0070C0"/>
              </a:solidFill>
              <a:latin typeface="Arial"/>
              <a:cs typeface="Arial"/>
              <a:hlinkClick r:id="rId7" action="ppaction://hlinksldjump">
                <a:extLst>
                  <a:ext uri="{A12FA001-AC4F-418D-AE19-62706E023703}">
                    <ahyp:hlinkClr xmlns:ahyp="http://schemas.microsoft.com/office/drawing/2018/hyperlinkcolor" val="tx"/>
                  </a:ext>
                </a:extLst>
              </a:hlinkClick>
            </a:endParaRPr>
          </a:p>
          <a:p>
            <a:pPr marL="742950" lvl="1" indent="-285750">
              <a:buFont typeface="Arial" panose="020B0604020202020204" pitchFamily="34" charset="0"/>
              <a:buChar char="•"/>
              <a:defRPr/>
            </a:pPr>
            <a:r>
              <a:rPr lang="en-GB" sz="1400">
                <a:solidFill>
                  <a:srgbClr val="0070C0"/>
                </a:solidFill>
                <a:latin typeface="Arial"/>
                <a:cs typeface="Arial"/>
                <a:hlinkClick r:id="rId22">
                  <a:extLst>
                    <a:ext uri="{A12FA001-AC4F-418D-AE19-62706E023703}">
                      <ahyp:hlinkClr xmlns:ahyp="http://schemas.microsoft.com/office/drawing/2018/hyperlinkcolor" val="tx"/>
                    </a:ext>
                  </a:extLst>
                </a:hlinkClick>
              </a:rPr>
              <a:t>NHS App explainer videos: Bengali, Romanian and Somali </a:t>
            </a:r>
            <a:endParaRPr lang="en-GB" sz="1400">
              <a:solidFill>
                <a:srgbClr val="0070C0"/>
              </a:solidFill>
              <a:latin typeface="Arial"/>
              <a:cs typeface="Arial"/>
            </a:endParaRPr>
          </a:p>
          <a:p>
            <a:pPr marL="742950" lvl="1" indent="-285750">
              <a:buFont typeface="Arial" panose="020B0604020202020204" pitchFamily="34" charset="0"/>
              <a:buChar char="•"/>
              <a:defRPr/>
            </a:pPr>
            <a:endParaRPr lang="en-GB" sz="1400">
              <a:solidFill>
                <a:srgbClr val="0070C0"/>
              </a:solidFill>
              <a:latin typeface="Arial"/>
              <a:cs typeface="Arial"/>
              <a:hlinkClick r:id="rId7" action="ppaction://hlinksldjump">
                <a:extLst>
                  <a:ext uri="{A12FA001-AC4F-418D-AE19-62706E023703}">
                    <ahyp:hlinkClr xmlns:ahyp="http://schemas.microsoft.com/office/drawing/2018/hyperlinkcolor" val="tx"/>
                  </a:ext>
                </a:extLst>
              </a:hlinkClick>
            </a:endParaRPr>
          </a:p>
          <a:p>
            <a:pPr marL="742950" lvl="1" indent="-285750">
              <a:buFont typeface="Arial" panose="020B0604020202020204" pitchFamily="34" charset="0"/>
              <a:buChar char="•"/>
              <a:defRPr/>
            </a:pPr>
            <a:r>
              <a:rPr lang="en-GB" sz="1400">
                <a:solidFill>
                  <a:srgbClr val="0070C0"/>
                </a:solidFill>
                <a:latin typeface="Arial"/>
                <a:cs typeface="Arial"/>
                <a:hlinkClick r:id="rId23">
                  <a:extLst>
                    <a:ext uri="{A12FA001-AC4F-418D-AE19-62706E023703}">
                      <ahyp:hlinkClr xmlns:ahyp="http://schemas.microsoft.com/office/drawing/2018/hyperlinkcolor" val="tx"/>
                    </a:ext>
                  </a:extLst>
                </a:hlinkClick>
              </a:rPr>
              <a:t>Videos to explain the NHS App in key community languages</a:t>
            </a:r>
            <a:endParaRPr lang="en-GB" sz="1400">
              <a:solidFill>
                <a:srgbClr val="0070C0"/>
              </a:solidFill>
              <a:latin typeface="Arial"/>
              <a:cs typeface="Arial"/>
              <a:hlinkClick r:id="rId7" action="ppaction://hlinksldjump">
                <a:extLst>
                  <a:ext uri="{A12FA001-AC4F-418D-AE19-62706E023703}">
                    <ahyp:hlinkClr xmlns:ahyp="http://schemas.microsoft.com/office/drawing/2018/hyperlinkcolor" val="tx"/>
                  </a:ext>
                </a:extLst>
              </a:hlinkClick>
            </a:endParaRPr>
          </a:p>
          <a:p>
            <a:pPr marL="742950" lvl="1" indent="-285750">
              <a:buFont typeface="Arial" panose="020B0604020202020204" pitchFamily="34" charset="0"/>
              <a:buChar char="•"/>
              <a:defRPr/>
            </a:pPr>
            <a:endParaRPr lang="en-GB" sz="1400">
              <a:solidFill>
                <a:srgbClr val="0070C0"/>
              </a:solidFill>
              <a:latin typeface="Arial"/>
              <a:cs typeface="Arial"/>
              <a:hlinkClick r:id="rId7" action="ppaction://hlinksldjump">
                <a:extLst>
                  <a:ext uri="{A12FA001-AC4F-418D-AE19-62706E023703}">
                    <ahyp:hlinkClr xmlns:ahyp="http://schemas.microsoft.com/office/drawing/2018/hyperlinkcolor" val="tx"/>
                  </a:ext>
                </a:extLst>
              </a:hlinkClick>
            </a:endParaRPr>
          </a:p>
          <a:p>
            <a:pPr marL="742950" lvl="1" indent="-285750">
              <a:buFont typeface="Arial" panose="020B0604020202020204" pitchFamily="34" charset="0"/>
              <a:buChar char="•"/>
              <a:defRPr/>
            </a:pPr>
            <a:r>
              <a:rPr lang="en-GB" sz="1400">
                <a:solidFill>
                  <a:srgbClr val="0070C0"/>
                </a:solidFill>
                <a:latin typeface="Arial"/>
                <a:cs typeface="Arial"/>
                <a:hlinkClick r:id="rId24">
                  <a:extLst>
                    <a:ext uri="{A12FA001-AC4F-418D-AE19-62706E023703}">
                      <ahyp:hlinkClr xmlns:ahyp="http://schemas.microsoft.com/office/drawing/2018/hyperlinkcolor" val="tx"/>
                    </a:ext>
                  </a:extLst>
                </a:hlinkClick>
              </a:rPr>
              <a:t>NHS App campaign poster</a:t>
            </a:r>
            <a:r>
              <a:rPr lang="en-GB" sz="1400">
                <a:solidFill>
                  <a:srgbClr val="0070C0"/>
                </a:solidFill>
                <a:latin typeface="Arial"/>
                <a:cs typeface="Arial"/>
              </a:rPr>
              <a:t>: </a:t>
            </a:r>
            <a:r>
              <a:rPr lang="en-GB" sz="1400">
                <a:solidFill>
                  <a:srgbClr val="0070C0"/>
                </a:solidFill>
                <a:latin typeface="Arial"/>
                <a:cs typeface="Arial"/>
                <a:hlinkClick r:id="rId25">
                  <a:extLst>
                    <a:ext uri="{A12FA001-AC4F-418D-AE19-62706E023703}">
                      <ahyp:hlinkClr xmlns:ahyp="http://schemas.microsoft.com/office/drawing/2018/hyperlinkcolor" val="tx"/>
                    </a:ext>
                  </a:extLst>
                </a:hlinkClick>
              </a:rPr>
              <a:t>Arabic</a:t>
            </a:r>
            <a:r>
              <a:rPr lang="en-GB" sz="1400">
                <a:solidFill>
                  <a:srgbClr val="0070C0"/>
                </a:solidFill>
                <a:latin typeface="Arial"/>
                <a:cs typeface="Arial"/>
              </a:rPr>
              <a:t>, </a:t>
            </a:r>
            <a:r>
              <a:rPr lang="en-GB" sz="1400">
                <a:solidFill>
                  <a:srgbClr val="0070C0"/>
                </a:solidFill>
                <a:latin typeface="Arial"/>
                <a:cs typeface="Arial"/>
                <a:hlinkClick r:id="rId26">
                  <a:extLst>
                    <a:ext uri="{A12FA001-AC4F-418D-AE19-62706E023703}">
                      <ahyp:hlinkClr xmlns:ahyp="http://schemas.microsoft.com/office/drawing/2018/hyperlinkcolor" val="tx"/>
                    </a:ext>
                  </a:extLst>
                </a:hlinkClick>
              </a:rPr>
              <a:t>Bengali</a:t>
            </a:r>
            <a:r>
              <a:rPr lang="en-GB" sz="1400">
                <a:solidFill>
                  <a:srgbClr val="0070C0"/>
                </a:solidFill>
                <a:latin typeface="Arial"/>
                <a:cs typeface="Arial"/>
              </a:rPr>
              <a:t>, </a:t>
            </a:r>
            <a:r>
              <a:rPr lang="en-GB" sz="1400">
                <a:solidFill>
                  <a:srgbClr val="0070C0"/>
                </a:solidFill>
                <a:latin typeface="Arial"/>
                <a:cs typeface="Arial"/>
                <a:hlinkClick r:id="rId27">
                  <a:extLst>
                    <a:ext uri="{A12FA001-AC4F-418D-AE19-62706E023703}">
                      <ahyp:hlinkClr xmlns:ahyp="http://schemas.microsoft.com/office/drawing/2018/hyperlinkcolor" val="tx"/>
                    </a:ext>
                  </a:extLst>
                </a:hlinkClick>
              </a:rPr>
              <a:t>Gujarati</a:t>
            </a:r>
            <a:r>
              <a:rPr lang="en-GB" sz="1400">
                <a:solidFill>
                  <a:srgbClr val="0070C0"/>
                </a:solidFill>
                <a:latin typeface="Arial"/>
                <a:cs typeface="Arial"/>
              </a:rPr>
              <a:t>, </a:t>
            </a:r>
            <a:r>
              <a:rPr lang="en-GB" sz="1400">
                <a:solidFill>
                  <a:srgbClr val="0070C0"/>
                </a:solidFill>
                <a:latin typeface="Arial"/>
                <a:cs typeface="Arial"/>
                <a:hlinkClick r:id="rId28">
                  <a:extLst>
                    <a:ext uri="{A12FA001-AC4F-418D-AE19-62706E023703}">
                      <ahyp:hlinkClr xmlns:ahyp="http://schemas.microsoft.com/office/drawing/2018/hyperlinkcolor" val="tx"/>
                    </a:ext>
                  </a:extLst>
                </a:hlinkClick>
              </a:rPr>
              <a:t>Polish</a:t>
            </a:r>
            <a:r>
              <a:rPr lang="en-GB" sz="1400">
                <a:solidFill>
                  <a:srgbClr val="0070C0"/>
                </a:solidFill>
                <a:latin typeface="Arial"/>
                <a:cs typeface="Arial"/>
              </a:rPr>
              <a:t>, </a:t>
            </a:r>
            <a:r>
              <a:rPr lang="en-GB" sz="1400">
                <a:solidFill>
                  <a:srgbClr val="0070C0"/>
                </a:solidFill>
                <a:latin typeface="Arial"/>
                <a:cs typeface="Arial"/>
                <a:hlinkClick r:id="rId29">
                  <a:extLst>
                    <a:ext uri="{A12FA001-AC4F-418D-AE19-62706E023703}">
                      <ahyp:hlinkClr xmlns:ahyp="http://schemas.microsoft.com/office/drawing/2018/hyperlinkcolor" val="tx"/>
                    </a:ext>
                  </a:extLst>
                </a:hlinkClick>
              </a:rPr>
              <a:t>Punjabi</a:t>
            </a:r>
            <a:r>
              <a:rPr lang="en-GB" sz="1400">
                <a:solidFill>
                  <a:srgbClr val="0070C0"/>
                </a:solidFill>
                <a:latin typeface="Arial"/>
                <a:cs typeface="Arial"/>
              </a:rPr>
              <a:t>, </a:t>
            </a:r>
            <a:r>
              <a:rPr lang="en-GB" sz="1400">
                <a:solidFill>
                  <a:srgbClr val="0070C0"/>
                </a:solidFill>
                <a:latin typeface="Arial"/>
                <a:cs typeface="Arial"/>
                <a:hlinkClick r:id="rId30">
                  <a:extLst>
                    <a:ext uri="{A12FA001-AC4F-418D-AE19-62706E023703}">
                      <ahyp:hlinkClr xmlns:ahyp="http://schemas.microsoft.com/office/drawing/2018/hyperlinkcolor" val="tx"/>
                    </a:ext>
                  </a:extLst>
                </a:hlinkClick>
              </a:rPr>
              <a:t>Romanian</a:t>
            </a:r>
            <a:r>
              <a:rPr lang="en-GB" sz="1400">
                <a:solidFill>
                  <a:srgbClr val="0070C0"/>
                </a:solidFill>
                <a:latin typeface="Arial"/>
                <a:cs typeface="Arial"/>
              </a:rPr>
              <a:t> and </a:t>
            </a:r>
            <a:r>
              <a:rPr lang="en-GB" sz="1400">
                <a:solidFill>
                  <a:srgbClr val="0070C0"/>
                </a:solidFill>
                <a:latin typeface="Arial"/>
                <a:cs typeface="Arial"/>
                <a:hlinkClick r:id="rId31">
                  <a:extLst>
                    <a:ext uri="{A12FA001-AC4F-418D-AE19-62706E023703}">
                      <ahyp:hlinkClr xmlns:ahyp="http://schemas.microsoft.com/office/drawing/2018/hyperlinkcolor" val="tx"/>
                    </a:ext>
                  </a:extLst>
                </a:hlinkClick>
              </a:rPr>
              <a:t>Urdu</a:t>
            </a:r>
            <a:endParaRPr lang="en-GB" sz="1400">
              <a:solidFill>
                <a:srgbClr val="0070C0"/>
              </a:solidFill>
              <a:latin typeface="Arial"/>
              <a:cs typeface="Arial"/>
              <a:hlinkClick r:id="rId7" action="ppaction://hlinksldjump">
                <a:extLst>
                  <a:ext uri="{A12FA001-AC4F-418D-AE19-62706E023703}">
                    <ahyp:hlinkClr xmlns:ahyp="http://schemas.microsoft.com/office/drawing/2018/hyperlinkcolor" val="tx"/>
                  </a:ext>
                </a:extLst>
              </a:hlinkClick>
            </a:endParaRPr>
          </a:p>
          <a:p>
            <a:endParaRPr kumimoji="0" lang="en-GB" sz="1400" b="1" i="0" u="none" strike="noStrike" kern="1200" cap="none" spc="0" normalizeH="0" baseline="0" noProof="0">
              <a:ln>
                <a:noFill/>
              </a:ln>
              <a:solidFill>
                <a:srgbClr val="0070C0"/>
              </a:solidFill>
              <a:effectLst/>
              <a:uLnTx/>
              <a:uFillTx/>
              <a:latin typeface="Arial"/>
              <a:ea typeface="+mn-ea"/>
              <a:cs typeface="Arial"/>
            </a:endParaRPr>
          </a:p>
          <a:p>
            <a:endParaRPr kumimoji="0" lang="en-GB" sz="1400" b="1" i="0" u="none" strike="noStrike" kern="1200" cap="none" spc="0" normalizeH="0" baseline="0" noProof="0">
              <a:ln>
                <a:noFill/>
              </a:ln>
              <a:solidFill>
                <a:schemeClr val="tx1"/>
              </a:solidFill>
              <a:effectLst/>
              <a:uLnTx/>
              <a:uFillTx/>
              <a:latin typeface="Arial"/>
              <a:ea typeface="+mn-ea"/>
              <a:cs typeface="Arial"/>
            </a:endParaRPr>
          </a:p>
          <a:p>
            <a:pPr lvl="1"/>
            <a:r>
              <a:rPr lang="en-GB" sz="1400" b="1">
                <a:solidFill>
                  <a:srgbClr val="000000"/>
                </a:solidFill>
                <a:latin typeface="Arial"/>
                <a:cs typeface="Arial"/>
              </a:rPr>
              <a:t>Further support and FAQs</a:t>
            </a:r>
            <a:endParaRPr kumimoji="0" lang="en-GB" sz="1400" b="1" i="0" u="none" strike="noStrike" kern="1200" cap="none" spc="0" normalizeH="0" baseline="0" noProof="0">
              <a:ln>
                <a:noFill/>
              </a:ln>
              <a:solidFill>
                <a:srgbClr val="000000"/>
              </a:solidFill>
              <a:effectLst/>
              <a:uLnTx/>
              <a:uFillTx/>
              <a:latin typeface="Arial"/>
              <a:ea typeface="+mn-ea"/>
              <a:cs typeface="Arial"/>
            </a:endParaRPr>
          </a:p>
          <a:p>
            <a:pPr lvl="1"/>
            <a:endParaRPr lang="en-GB" sz="1400" b="1">
              <a:solidFill>
                <a:schemeClr val="bg1"/>
              </a:solidFill>
              <a:latin typeface="Arial"/>
              <a:cs typeface="Arial"/>
            </a:endParaRPr>
          </a:p>
          <a:p>
            <a:pPr marL="742950" lvl="1" indent="-285750">
              <a:buFont typeface="Arial" panose="020B0604020202020204" pitchFamily="34" charset="0"/>
              <a:buChar char="•"/>
            </a:pPr>
            <a:r>
              <a:rPr kumimoji="0" lang="en-GB" sz="1400" i="0" u="none" strike="noStrike" kern="1200" cap="none" spc="0" normalizeH="0" baseline="0" noProof="0">
                <a:ln>
                  <a:noFill/>
                </a:ln>
                <a:solidFill>
                  <a:srgbClr val="0070C0"/>
                </a:solidFill>
                <a:effectLst/>
                <a:uLnTx/>
                <a:uFillTx/>
                <a:latin typeface="Arial"/>
                <a:cs typeface="Arial"/>
                <a:hlinkClick r:id="rId32">
                  <a:extLst>
                    <a:ext uri="{A12FA001-AC4F-418D-AE19-62706E023703}">
                      <ahyp:hlinkClr xmlns:ahyp="http://schemas.microsoft.com/office/drawing/2018/hyperlinkcolor" val="tx"/>
                    </a:ext>
                  </a:extLst>
                </a:hlinkClick>
              </a:rPr>
              <a:t>NHS App </a:t>
            </a:r>
            <a:r>
              <a:rPr lang="en-GB" sz="1400">
                <a:solidFill>
                  <a:srgbClr val="0070C0"/>
                </a:solidFill>
                <a:latin typeface="Arial"/>
                <a:cs typeface="Arial"/>
                <a:hlinkClick r:id="rId32">
                  <a:extLst>
                    <a:ext uri="{A12FA001-AC4F-418D-AE19-62706E023703}">
                      <ahyp:hlinkClr xmlns:ahyp="http://schemas.microsoft.com/office/drawing/2018/hyperlinkcolor" val="tx"/>
                    </a:ext>
                  </a:extLst>
                </a:hlinkClick>
              </a:rPr>
              <a:t>help and support</a:t>
            </a:r>
            <a:endParaRPr lang="en-GB" sz="1400">
              <a:solidFill>
                <a:srgbClr val="0070C0"/>
              </a:solidFill>
              <a:latin typeface="Arial"/>
              <a:cs typeface="Arial"/>
            </a:endParaRPr>
          </a:p>
          <a:p>
            <a:pPr lvl="1"/>
            <a:endParaRPr lang="en-GB" sz="1400">
              <a:solidFill>
                <a:srgbClr val="0070C0"/>
              </a:solidFill>
              <a:latin typeface="Arial"/>
              <a:cs typeface="Arial"/>
            </a:endParaRPr>
          </a:p>
          <a:p>
            <a:pPr marL="742950" lvl="1" indent="-285750">
              <a:buFont typeface="Arial" panose="020B0604020202020204" pitchFamily="34" charset="0"/>
              <a:buChar char="•"/>
            </a:pPr>
            <a:r>
              <a:rPr lang="en-GB" sz="1400">
                <a:solidFill>
                  <a:srgbClr val="0070C0"/>
                </a:solidFill>
                <a:latin typeface="Arial"/>
                <a:cs typeface="Arial"/>
                <a:hlinkClick r:id="rId33">
                  <a:extLst>
                    <a:ext uri="{A12FA001-AC4F-418D-AE19-62706E023703}">
                      <ahyp:hlinkClr xmlns:ahyp="http://schemas.microsoft.com/office/drawing/2018/hyperlinkcolor" val="tx"/>
                    </a:ext>
                  </a:extLst>
                </a:hlinkClick>
              </a:rPr>
              <a:t>Example FAQs for practice staff and digital champions</a:t>
            </a:r>
            <a:endParaRPr lang="en-GB" sz="1400">
              <a:solidFill>
                <a:srgbClr val="0070C0"/>
              </a:solidFill>
              <a:latin typeface="Arial"/>
              <a:cs typeface="Arial"/>
            </a:endParaRPr>
          </a:p>
          <a:p>
            <a:pPr marL="742950" lvl="1" indent="-285750">
              <a:buFont typeface="Arial" panose="020B0604020202020204" pitchFamily="34" charset="0"/>
              <a:buChar char="•"/>
            </a:pPr>
            <a:endParaRPr kumimoji="0" lang="en-GB" sz="1400" i="0" u="none" strike="noStrike" kern="1200" cap="none" spc="0" normalizeH="0" baseline="0" noProof="0">
              <a:ln>
                <a:noFill/>
              </a:ln>
              <a:solidFill>
                <a:srgbClr val="0070C0"/>
              </a:solidFill>
              <a:effectLst/>
              <a:uLnTx/>
              <a:uFillTx/>
              <a:latin typeface="Arial"/>
              <a:ea typeface="+mn-ea"/>
              <a:cs typeface="Arial"/>
            </a:endParaRPr>
          </a:p>
          <a:p>
            <a:endParaRPr kumimoji="0" lang="en-GB" sz="1400" b="1" i="0" u="none" strike="noStrike" kern="1200" cap="none" spc="0" normalizeH="0" baseline="0" noProof="0">
              <a:ln>
                <a:noFill/>
              </a:ln>
              <a:solidFill>
                <a:schemeClr val="bg1"/>
              </a:solidFill>
              <a:effectLst/>
              <a:uLnTx/>
              <a:uFillTx/>
              <a:latin typeface="Arial"/>
              <a:ea typeface="+mn-ea"/>
              <a:cs typeface="Arial"/>
            </a:endParaRPr>
          </a:p>
          <a:p>
            <a:endParaRPr lang="en-GB" sz="1400" b="1">
              <a:solidFill>
                <a:schemeClr val="bg1"/>
              </a:solidFill>
              <a:latin typeface="Arial"/>
              <a:cs typeface="Arial"/>
            </a:endParaRPr>
          </a:p>
          <a:p>
            <a:endParaRPr kumimoji="0" lang="en-GB" sz="1400" b="1" i="0" u="none" strike="noStrike" kern="1200" cap="none" spc="0" normalizeH="0" baseline="0" noProof="0">
              <a:ln>
                <a:noFill/>
              </a:ln>
              <a:solidFill>
                <a:schemeClr val="bg1"/>
              </a:solidFill>
              <a:effectLst/>
              <a:uLnTx/>
              <a:uFillTx/>
              <a:latin typeface="Arial"/>
              <a:ea typeface="+mn-ea"/>
              <a:cs typeface="Arial"/>
            </a:endParaRPr>
          </a:p>
          <a:p>
            <a:endParaRPr lang="en-GB" sz="1400" b="1">
              <a:solidFill>
                <a:schemeClr val="bg1"/>
              </a:solidFill>
              <a:latin typeface="Arial"/>
              <a:cs typeface="Arial"/>
            </a:endParaRPr>
          </a:p>
          <a:p>
            <a:endParaRPr kumimoji="0" lang="en-GB" sz="1400" b="1" i="0" u="none" strike="noStrike" kern="1200" cap="none" spc="0" normalizeH="0" baseline="0" noProof="0">
              <a:ln>
                <a:noFill/>
              </a:ln>
              <a:solidFill>
                <a:schemeClr val="bg1"/>
              </a:solidFill>
              <a:effectLst/>
              <a:uLnTx/>
              <a:uFillTx/>
              <a:latin typeface="Arial"/>
              <a:ea typeface="+mn-ea"/>
              <a:cs typeface="Arial"/>
            </a:endParaRPr>
          </a:p>
          <a:p>
            <a:endParaRPr lang="en-GB" sz="1400" b="1">
              <a:solidFill>
                <a:schemeClr val="bg1"/>
              </a:solidFill>
              <a:latin typeface="Arial"/>
              <a:cs typeface="Arial"/>
            </a:endParaRPr>
          </a:p>
          <a:p>
            <a:endParaRPr lang="en-GB" sz="1400" b="1">
              <a:solidFill>
                <a:schemeClr val="bg1"/>
              </a:solidFill>
              <a:latin typeface="Arial"/>
              <a:cs typeface="Arial"/>
            </a:endParaRPr>
          </a:p>
          <a:p>
            <a:endParaRPr kumimoji="0" lang="en-GB" sz="1400" b="1" i="0" u="none" strike="noStrike" kern="1200" cap="none" spc="0" normalizeH="0" baseline="0" noProof="0">
              <a:ln>
                <a:noFill/>
              </a:ln>
              <a:solidFill>
                <a:schemeClr val="bg1"/>
              </a:solidFill>
              <a:effectLst/>
              <a:uLnTx/>
              <a:uFillTx/>
              <a:latin typeface="Arial"/>
              <a:ea typeface="+mn-ea"/>
              <a:cs typeface="Arial"/>
            </a:endParaRPr>
          </a:p>
        </p:txBody>
      </p:sp>
    </p:spTree>
    <p:extLst>
      <p:ext uri="{BB962C8B-B14F-4D97-AF65-F5344CB8AC3E}">
        <p14:creationId xmlns:p14="http://schemas.microsoft.com/office/powerpoint/2010/main" val="1402892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791545" cy="876396"/>
          </a:xfrm>
        </p:spPr>
        <p:txBody>
          <a:bodyPr>
            <a:noAutofit/>
          </a:bodyPr>
          <a:lstStyle/>
          <a:p>
            <a:r>
              <a:rPr lang="en-GB" sz="2600" b="1">
                <a:latin typeface="Arial"/>
                <a:ea typeface="Calibri"/>
                <a:cs typeface="Arial"/>
              </a:rPr>
              <a:t>Offering Online Appointment Booking – EMIS (1)</a:t>
            </a:r>
            <a:endParaRPr lang="en-GB" sz="2600" b="1">
              <a:latin typeface="Arial"/>
              <a:ea typeface="Calibri" panose="020F0502020204030204" pitchFamily="34" charset="0"/>
              <a:cs typeface="Arial"/>
            </a:endParaRPr>
          </a:p>
        </p:txBody>
      </p:sp>
      <p:pic>
        <p:nvPicPr>
          <p:cNvPr id="2" name="Graphic 1" descr="Home with solid fill">
            <a:hlinkClick r:id="rId2" action="ppaction://hlinksldjump"/>
            <a:extLst>
              <a:ext uri="{FF2B5EF4-FFF2-40B4-BE49-F238E27FC236}">
                <a16:creationId xmlns:a16="http://schemas.microsoft.com/office/drawing/2014/main" id="{03C71F86-4F41-40EB-7D7F-46EAFDAE48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4166" y="6020119"/>
            <a:ext cx="761999" cy="761999"/>
          </a:xfrm>
          <a:prstGeom prst="rect">
            <a:avLst/>
          </a:prstGeom>
        </p:spPr>
      </p:pic>
      <p:pic>
        <p:nvPicPr>
          <p:cNvPr id="1026" name="imageSelected2">
            <a:extLst>
              <a:ext uri="{FF2B5EF4-FFF2-40B4-BE49-F238E27FC236}">
                <a16:creationId xmlns:a16="http://schemas.microsoft.com/office/drawing/2014/main" id="{1EA09967-60A9-BCD2-219D-CCEE7DBA0F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300" y="1158793"/>
            <a:ext cx="7687624" cy="1837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F15BBB2F-484C-4BF2-A873-4DF3C3263DCA}"/>
              </a:ext>
            </a:extLst>
          </p:cNvPr>
          <p:cNvGrpSpPr/>
          <p:nvPr/>
        </p:nvGrpSpPr>
        <p:grpSpPr>
          <a:xfrm>
            <a:off x="439638" y="3070683"/>
            <a:ext cx="7687624" cy="2665043"/>
            <a:chOff x="257112" y="3280803"/>
            <a:chExt cx="7687624" cy="2665043"/>
          </a:xfrm>
        </p:grpSpPr>
        <p:pic>
          <p:nvPicPr>
            <p:cNvPr id="1028" name="Picture 2">
              <a:extLst>
                <a:ext uri="{FF2B5EF4-FFF2-40B4-BE49-F238E27FC236}">
                  <a16:creationId xmlns:a16="http://schemas.microsoft.com/office/drawing/2014/main" id="{DAC4F688-9F78-299D-9BFC-B008A03ECA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12" y="3280803"/>
              <a:ext cx="7687624" cy="266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FD2FE1AF-50EA-3821-CE8A-DAFEB8217046}"/>
                </a:ext>
              </a:extLst>
            </p:cNvPr>
            <p:cNvSpPr/>
            <p:nvPr/>
          </p:nvSpPr>
          <p:spPr>
            <a:xfrm>
              <a:off x="331300" y="5431302"/>
              <a:ext cx="1773945" cy="267905"/>
            </a:xfrm>
            <a:prstGeom prst="rect">
              <a:avLst/>
            </a:prstGeom>
            <a:solidFill>
              <a:srgbClr val="FFFFFF"/>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14">
            <a:extLst>
              <a:ext uri="{FF2B5EF4-FFF2-40B4-BE49-F238E27FC236}">
                <a16:creationId xmlns:a16="http://schemas.microsoft.com/office/drawing/2014/main" id="{3BFC97AD-2F25-D3DE-91D9-487A358978B3}"/>
              </a:ext>
            </a:extLst>
          </p:cNvPr>
          <p:cNvSpPr/>
          <p:nvPr/>
        </p:nvSpPr>
        <p:spPr>
          <a:xfrm>
            <a:off x="3777746" y="5478772"/>
            <a:ext cx="1203608" cy="2679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B363740D-00E9-18D2-C91D-80F9DB0F2687}"/>
              </a:ext>
            </a:extLst>
          </p:cNvPr>
          <p:cNvGrpSpPr/>
          <p:nvPr/>
        </p:nvGrpSpPr>
        <p:grpSpPr>
          <a:xfrm>
            <a:off x="8333645" y="3089715"/>
            <a:ext cx="2960521" cy="2953777"/>
            <a:chOff x="8136936" y="3280803"/>
            <a:chExt cx="2960521" cy="2953777"/>
          </a:xfrm>
        </p:grpSpPr>
        <p:pic>
          <p:nvPicPr>
            <p:cNvPr id="1029" name="imageSelected0">
              <a:extLst>
                <a:ext uri="{FF2B5EF4-FFF2-40B4-BE49-F238E27FC236}">
                  <a16:creationId xmlns:a16="http://schemas.microsoft.com/office/drawing/2014/main" id="{02631AA8-4CDB-4783-1EE5-1EB2B6FC45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6936" y="3280803"/>
              <a:ext cx="2960521" cy="295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220D3CD6-244A-F156-E86B-81C94783720C}"/>
                </a:ext>
              </a:extLst>
            </p:cNvPr>
            <p:cNvSpPr/>
            <p:nvPr/>
          </p:nvSpPr>
          <p:spPr>
            <a:xfrm>
              <a:off x="8867554" y="3945879"/>
              <a:ext cx="1784924" cy="267905"/>
            </a:xfrm>
            <a:prstGeom prst="rect">
              <a:avLst/>
            </a:prstGeom>
            <a:solidFill>
              <a:srgbClr val="FFFFFF"/>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Rectangle 19">
            <a:extLst>
              <a:ext uri="{FF2B5EF4-FFF2-40B4-BE49-F238E27FC236}">
                <a16:creationId xmlns:a16="http://schemas.microsoft.com/office/drawing/2014/main" id="{80C801A8-5A34-F742-754B-7A898E8C6477}"/>
              </a:ext>
            </a:extLst>
          </p:cNvPr>
          <p:cNvSpPr/>
          <p:nvPr/>
        </p:nvSpPr>
        <p:spPr>
          <a:xfrm>
            <a:off x="8359050" y="5208455"/>
            <a:ext cx="1203608" cy="2679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8830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791545" cy="876396"/>
          </a:xfrm>
        </p:spPr>
        <p:txBody>
          <a:bodyPr>
            <a:noAutofit/>
          </a:bodyPr>
          <a:lstStyle/>
          <a:p>
            <a:r>
              <a:rPr lang="en-GB" sz="2600" b="1">
                <a:latin typeface="Arial"/>
                <a:ea typeface="Calibri"/>
                <a:cs typeface="Arial"/>
              </a:rPr>
              <a:t>Offering Online Appointment Booking – EMIS (2)</a:t>
            </a:r>
            <a:endParaRPr lang="en-GB" sz="2600" b="1">
              <a:latin typeface="Arial"/>
              <a:ea typeface="Calibri" panose="020F0502020204030204" pitchFamily="34" charset="0"/>
              <a:cs typeface="Arial"/>
            </a:endParaRPr>
          </a:p>
        </p:txBody>
      </p:sp>
      <p:pic>
        <p:nvPicPr>
          <p:cNvPr id="2" name="Graphic 1" descr="Home with solid fill">
            <a:hlinkClick r:id="rId2" action="ppaction://hlinksldjump"/>
            <a:extLst>
              <a:ext uri="{FF2B5EF4-FFF2-40B4-BE49-F238E27FC236}">
                <a16:creationId xmlns:a16="http://schemas.microsoft.com/office/drawing/2014/main" id="{03C71F86-4F41-40EB-7D7F-46EAFDAE48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4166" y="6020119"/>
            <a:ext cx="761999" cy="761999"/>
          </a:xfrm>
          <a:prstGeom prst="rect">
            <a:avLst/>
          </a:prstGeom>
        </p:spPr>
      </p:pic>
      <p:pic>
        <p:nvPicPr>
          <p:cNvPr id="2050" name="Picture 5">
            <a:extLst>
              <a:ext uri="{FF2B5EF4-FFF2-40B4-BE49-F238E27FC236}">
                <a16:creationId xmlns:a16="http://schemas.microsoft.com/office/drawing/2014/main" id="{970B8378-01FD-88AF-8566-F86699EB31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11" y="1331132"/>
            <a:ext cx="6054903" cy="2507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imageSelected1">
            <a:extLst>
              <a:ext uri="{FF2B5EF4-FFF2-40B4-BE49-F238E27FC236}">
                <a16:creationId xmlns:a16="http://schemas.microsoft.com/office/drawing/2014/main" id="{4847F049-2166-D782-7A2B-767C49B0CC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3645" y="1331132"/>
            <a:ext cx="5499771" cy="4399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445F568-B2BD-1A2F-CD72-FA98DBACA8B7}"/>
              </a:ext>
            </a:extLst>
          </p:cNvPr>
          <p:cNvSpPr/>
          <p:nvPr/>
        </p:nvSpPr>
        <p:spPr>
          <a:xfrm>
            <a:off x="5108406" y="2450789"/>
            <a:ext cx="987594" cy="2679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57525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791545" cy="876396"/>
          </a:xfrm>
        </p:spPr>
        <p:txBody>
          <a:bodyPr>
            <a:noAutofit/>
          </a:bodyPr>
          <a:lstStyle/>
          <a:p>
            <a:r>
              <a:rPr lang="en-GB" sz="2600" b="1">
                <a:latin typeface="Arial"/>
                <a:ea typeface="Calibri"/>
                <a:cs typeface="Arial"/>
              </a:rPr>
              <a:t>Offering Online Appointment Booking – EMIS (3)</a:t>
            </a:r>
            <a:endParaRPr lang="en-GB" sz="2600" b="1">
              <a:latin typeface="Arial"/>
              <a:ea typeface="Calibri" panose="020F0502020204030204" pitchFamily="34" charset="0"/>
              <a:cs typeface="Arial"/>
            </a:endParaRPr>
          </a:p>
        </p:txBody>
      </p:sp>
      <p:pic>
        <p:nvPicPr>
          <p:cNvPr id="2" name="Graphic 1" descr="Home with solid fill">
            <a:hlinkClick r:id="rId2" action="ppaction://hlinksldjump"/>
            <a:extLst>
              <a:ext uri="{FF2B5EF4-FFF2-40B4-BE49-F238E27FC236}">
                <a16:creationId xmlns:a16="http://schemas.microsoft.com/office/drawing/2014/main" id="{03C71F86-4F41-40EB-7D7F-46EAFDAE48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4166" y="6020119"/>
            <a:ext cx="761999" cy="761999"/>
          </a:xfrm>
          <a:prstGeom prst="rect">
            <a:avLst/>
          </a:prstGeom>
        </p:spPr>
      </p:pic>
      <p:pic>
        <p:nvPicPr>
          <p:cNvPr id="3074" name="Picture 7">
            <a:extLst>
              <a:ext uri="{FF2B5EF4-FFF2-40B4-BE49-F238E27FC236}">
                <a16:creationId xmlns:a16="http://schemas.microsoft.com/office/drawing/2014/main" id="{4BE3BA05-3E99-8A10-A535-02247F5692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311"/>
          <a:stretch/>
        </p:blipFill>
        <p:spPr bwMode="auto">
          <a:xfrm>
            <a:off x="398168" y="1165065"/>
            <a:ext cx="5785664" cy="257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8">
            <a:extLst>
              <a:ext uri="{FF2B5EF4-FFF2-40B4-BE49-F238E27FC236}">
                <a16:creationId xmlns:a16="http://schemas.microsoft.com/office/drawing/2014/main" id="{4EC6A0A1-32CF-0700-5D43-9351AD39BF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4682" y="1165065"/>
            <a:ext cx="5307949" cy="327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C2694E0-E18F-E7FF-A36C-D237C76DC9BD}"/>
              </a:ext>
            </a:extLst>
          </p:cNvPr>
          <p:cNvSpPr txBox="1"/>
          <p:nvPr/>
        </p:nvSpPr>
        <p:spPr>
          <a:xfrm>
            <a:off x="454110" y="4138409"/>
            <a:ext cx="5785664" cy="1600438"/>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GB" sz="1400">
                <a:latin typeface="Arial"/>
                <a:cs typeface="Arial"/>
              </a:rPr>
              <a:t>To name appointments slots, go to the Appointments page and click on ‘Appts configuration’.</a:t>
            </a:r>
          </a:p>
          <a:p>
            <a:pPr marL="285750" indent="-285750">
              <a:buFont typeface="Arial" panose="020B0604020202020204" pitchFamily="34" charset="0"/>
              <a:buChar char="•"/>
            </a:pPr>
            <a:endParaRPr lang="en-GB" sz="1400">
              <a:latin typeface="Arial"/>
              <a:cs typeface="Arial"/>
            </a:endParaRPr>
          </a:p>
          <a:p>
            <a:pPr marL="285750" indent="-285750">
              <a:buFont typeface="Arial" panose="020B0604020202020204" pitchFamily="34" charset="0"/>
              <a:buChar char="•"/>
            </a:pPr>
            <a:r>
              <a:rPr lang="en-GB" sz="1400">
                <a:latin typeface="Arial"/>
                <a:cs typeface="Arial"/>
              </a:rPr>
              <a:t>Click on ‘Slot Types’ &gt; select ‘Add’</a:t>
            </a: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5938B5C-4D2D-8F85-A591-14B9E3F6E50C}"/>
              </a:ext>
            </a:extLst>
          </p:cNvPr>
          <p:cNvSpPr/>
          <p:nvPr/>
        </p:nvSpPr>
        <p:spPr>
          <a:xfrm>
            <a:off x="5390707" y="1200643"/>
            <a:ext cx="489098" cy="54309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31661EE-B815-50FC-37DE-F395C502D4E9}"/>
              </a:ext>
            </a:extLst>
          </p:cNvPr>
          <p:cNvSpPr/>
          <p:nvPr/>
        </p:nvSpPr>
        <p:spPr>
          <a:xfrm>
            <a:off x="6450624" y="4004456"/>
            <a:ext cx="1203608" cy="43934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347DE99-5911-7B74-506A-64538CA58666}"/>
              </a:ext>
            </a:extLst>
          </p:cNvPr>
          <p:cNvSpPr/>
          <p:nvPr/>
        </p:nvSpPr>
        <p:spPr>
          <a:xfrm>
            <a:off x="8359050" y="1723579"/>
            <a:ext cx="833720" cy="2679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6457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791545" cy="876396"/>
          </a:xfrm>
        </p:spPr>
        <p:txBody>
          <a:bodyPr>
            <a:noAutofit/>
          </a:bodyPr>
          <a:lstStyle/>
          <a:p>
            <a:r>
              <a:rPr lang="en-GB" sz="2600" b="1">
                <a:latin typeface="Arial"/>
                <a:ea typeface="Calibri"/>
                <a:cs typeface="Arial"/>
              </a:rPr>
              <a:t>Offering Online Appointment Booking - SystmOne (1)</a:t>
            </a:r>
            <a:endParaRPr lang="en-GB" sz="2600" b="1">
              <a:latin typeface="Arial"/>
              <a:ea typeface="Calibri" panose="020F0502020204030204" pitchFamily="34" charset="0"/>
              <a:cs typeface="Arial"/>
            </a:endParaRPr>
          </a:p>
        </p:txBody>
      </p:sp>
      <p:pic>
        <p:nvPicPr>
          <p:cNvPr id="2" name="Graphic 1" descr="Home with solid fill">
            <a:hlinkClick r:id="rId2" action="ppaction://hlinksldjump"/>
            <a:extLst>
              <a:ext uri="{FF2B5EF4-FFF2-40B4-BE49-F238E27FC236}">
                <a16:creationId xmlns:a16="http://schemas.microsoft.com/office/drawing/2014/main" id="{03C71F86-4F41-40EB-7D7F-46EAFDAE48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4166" y="6020119"/>
            <a:ext cx="761999" cy="761999"/>
          </a:xfrm>
          <a:prstGeom prst="rect">
            <a:avLst/>
          </a:prstGeom>
        </p:spPr>
      </p:pic>
      <p:pic>
        <p:nvPicPr>
          <p:cNvPr id="3" name="Picture 4" descr="A screenshot of a computer&#10;&#10;Description automatically generated">
            <a:extLst>
              <a:ext uri="{FF2B5EF4-FFF2-40B4-BE49-F238E27FC236}">
                <a16:creationId xmlns:a16="http://schemas.microsoft.com/office/drawing/2014/main" id="{28A4A9C1-1D01-EC01-85B3-7DEAAEFF9897}"/>
              </a:ext>
            </a:extLst>
          </p:cNvPr>
          <p:cNvPicPr>
            <a:picLocks noChangeAspect="1"/>
          </p:cNvPicPr>
          <p:nvPr/>
        </p:nvPicPr>
        <p:blipFill rotWithShape="1">
          <a:blip r:embed="rId5"/>
          <a:srcRect r="-160" b="61515"/>
          <a:stretch/>
        </p:blipFill>
        <p:spPr>
          <a:xfrm>
            <a:off x="3994150" y="1139778"/>
            <a:ext cx="6637872" cy="1346936"/>
          </a:xfrm>
          <a:prstGeom prst="rect">
            <a:avLst/>
          </a:prstGeom>
        </p:spPr>
      </p:pic>
      <p:sp>
        <p:nvSpPr>
          <p:cNvPr id="7" name="TextBox 6">
            <a:extLst>
              <a:ext uri="{FF2B5EF4-FFF2-40B4-BE49-F238E27FC236}">
                <a16:creationId xmlns:a16="http://schemas.microsoft.com/office/drawing/2014/main" id="{0685FD38-BDDE-ACD0-4BE8-9F7E86194039}"/>
              </a:ext>
            </a:extLst>
          </p:cNvPr>
          <p:cNvSpPr txBox="1"/>
          <p:nvPr/>
        </p:nvSpPr>
        <p:spPr>
          <a:xfrm>
            <a:off x="257111" y="1221407"/>
            <a:ext cx="11459445" cy="2031325"/>
          </a:xfrm>
          <a:prstGeom prst="rect">
            <a:avLst/>
          </a:prstGeom>
          <a:noFill/>
        </p:spPr>
        <p:txBody>
          <a:bodyPr wrap="square" lIns="91440" tIns="45720" rIns="91440" bIns="45720" anchor="t">
            <a:spAutoFit/>
          </a:bodyPr>
          <a:lstStyle/>
          <a:p>
            <a:r>
              <a:rPr lang="en-GB" sz="1400">
                <a:latin typeface="Arial"/>
                <a:cs typeface="Arial"/>
              </a:rPr>
              <a:t>Access guidance from within SystmOne:</a:t>
            </a:r>
          </a:p>
          <a:p>
            <a:endParaRPr lang="en-GB" sz="1400">
              <a:latin typeface="Arial"/>
              <a:cs typeface="Arial"/>
            </a:endParaRPr>
          </a:p>
          <a:p>
            <a:r>
              <a:rPr lang="en-GB" sz="1400">
                <a:latin typeface="Arial"/>
                <a:cs typeface="Arial"/>
              </a:rPr>
              <a:t> - Select 'Help' --&gt; 'Launch Help Browser'</a:t>
            </a:r>
            <a:endParaRPr lang="en-GB" sz="1400">
              <a:latin typeface="Arial" panose="020B0604020202020204" pitchFamily="34" charset="0"/>
              <a:cs typeface="Arial" panose="020B0604020202020204" pitchFamily="34" charset="0"/>
            </a:endParaRPr>
          </a:p>
          <a:p>
            <a:pPr marL="285750" indent="-285750">
              <a:buFont typeface="Calibri"/>
              <a:buChar char="-"/>
            </a:pPr>
            <a:r>
              <a:rPr lang="en-GB" sz="1400">
                <a:latin typeface="Arial"/>
                <a:cs typeface="Arial"/>
              </a:rPr>
              <a:t>Search for 'online appointment"</a:t>
            </a:r>
            <a:endParaRPr lang="en-GB" sz="1400">
              <a:latin typeface="Arial" panose="020B0604020202020204" pitchFamily="34" charset="0"/>
              <a:cs typeface="Arial" panose="020B0604020202020204" pitchFamily="34" charset="0"/>
            </a:endParaRPr>
          </a:p>
          <a:p>
            <a:pPr marL="285750" indent="-285750">
              <a:buFont typeface="Calibri"/>
              <a:buChar char="-"/>
            </a:pPr>
            <a:r>
              <a:rPr lang="en-GB" sz="1400">
                <a:latin typeface="Arial"/>
                <a:cs typeface="Arial"/>
              </a:rPr>
              <a:t>Select '33 Setting up Online Services'</a:t>
            </a:r>
            <a:endParaRPr lang="en-GB" sz="1400">
              <a:latin typeface="Arial" panose="020B0604020202020204" pitchFamily="34" charset="0"/>
              <a:cs typeface="Arial" panose="020B0604020202020204" pitchFamily="34" charset="0"/>
            </a:endParaRPr>
          </a:p>
          <a:p>
            <a:pPr marL="285750" indent="-285750">
              <a:buFont typeface="Calibri"/>
              <a:buChar char="-"/>
            </a:pPr>
            <a:r>
              <a:rPr lang="en-GB" sz="1400">
                <a:latin typeface="Arial"/>
                <a:cs typeface="Arial"/>
              </a:rPr>
              <a:t>Click on 'Appointment Booking'</a:t>
            </a:r>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65556AE-168B-51D5-E7A6-E29359D68A4E}"/>
              </a:ext>
            </a:extLst>
          </p:cNvPr>
          <p:cNvSpPr/>
          <p:nvPr/>
        </p:nvSpPr>
        <p:spPr>
          <a:xfrm>
            <a:off x="6886863" y="1333500"/>
            <a:ext cx="891309" cy="11545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5CBEAB4-805F-B506-FD33-C06AD409B602}"/>
              </a:ext>
            </a:extLst>
          </p:cNvPr>
          <p:cNvSpPr/>
          <p:nvPr/>
        </p:nvSpPr>
        <p:spPr>
          <a:xfrm>
            <a:off x="6743698" y="1222663"/>
            <a:ext cx="143164" cy="11083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2" descr="A screenshot of a computer&#10;&#10;Description automatically generated">
            <a:extLst>
              <a:ext uri="{FF2B5EF4-FFF2-40B4-BE49-F238E27FC236}">
                <a16:creationId xmlns:a16="http://schemas.microsoft.com/office/drawing/2014/main" id="{28DA7F06-0923-FFBE-4D2B-46F846DE2233}"/>
              </a:ext>
            </a:extLst>
          </p:cNvPr>
          <p:cNvPicPr>
            <a:picLocks noChangeAspect="1"/>
          </p:cNvPicPr>
          <p:nvPr/>
        </p:nvPicPr>
        <p:blipFill>
          <a:blip r:embed="rId6"/>
          <a:stretch>
            <a:fillRect/>
          </a:stretch>
        </p:blipFill>
        <p:spPr>
          <a:xfrm>
            <a:off x="3992479" y="2637281"/>
            <a:ext cx="5159542" cy="4079989"/>
          </a:xfrm>
          <a:prstGeom prst="rect">
            <a:avLst/>
          </a:prstGeom>
        </p:spPr>
      </p:pic>
      <p:sp>
        <p:nvSpPr>
          <p:cNvPr id="13" name="Rectangle 12">
            <a:extLst>
              <a:ext uri="{FF2B5EF4-FFF2-40B4-BE49-F238E27FC236}">
                <a16:creationId xmlns:a16="http://schemas.microsoft.com/office/drawing/2014/main" id="{3DE2FB98-3B23-3A1B-ADC9-AEDD69F37CD4}"/>
              </a:ext>
            </a:extLst>
          </p:cNvPr>
          <p:cNvSpPr/>
          <p:nvPr/>
        </p:nvSpPr>
        <p:spPr>
          <a:xfrm>
            <a:off x="3989257" y="3058026"/>
            <a:ext cx="1432730" cy="56663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08CA8EB-66EA-DC4B-C58D-42EB6097E11E}"/>
              </a:ext>
            </a:extLst>
          </p:cNvPr>
          <p:cNvSpPr/>
          <p:nvPr/>
        </p:nvSpPr>
        <p:spPr>
          <a:xfrm>
            <a:off x="5733836" y="4521868"/>
            <a:ext cx="1011624" cy="15555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2477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791545" cy="876396"/>
          </a:xfrm>
        </p:spPr>
        <p:txBody>
          <a:bodyPr>
            <a:noAutofit/>
          </a:bodyPr>
          <a:lstStyle/>
          <a:p>
            <a:r>
              <a:rPr lang="en-GB" sz="2600" b="1">
                <a:latin typeface="Arial"/>
                <a:ea typeface="Calibri"/>
                <a:cs typeface="Arial"/>
              </a:rPr>
              <a:t>Offering Online Appointment Booking – SystmOne (2)</a:t>
            </a:r>
            <a:endParaRPr lang="en-GB" sz="2600" b="1">
              <a:latin typeface="Arial"/>
              <a:ea typeface="Calibri" panose="020F0502020204030204" pitchFamily="34" charset="0"/>
              <a:cs typeface="Arial"/>
            </a:endParaRPr>
          </a:p>
        </p:txBody>
      </p:sp>
      <p:pic>
        <p:nvPicPr>
          <p:cNvPr id="2" name="Graphic 1" descr="Home with solid fill">
            <a:hlinkClick r:id="rId2" action="ppaction://hlinksldjump"/>
            <a:extLst>
              <a:ext uri="{FF2B5EF4-FFF2-40B4-BE49-F238E27FC236}">
                <a16:creationId xmlns:a16="http://schemas.microsoft.com/office/drawing/2014/main" id="{03C71F86-4F41-40EB-7D7F-46EAFDAE48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4166" y="6020119"/>
            <a:ext cx="761999" cy="761999"/>
          </a:xfrm>
          <a:prstGeom prst="rect">
            <a:avLst/>
          </a:prstGeom>
        </p:spPr>
      </p:pic>
      <p:pic>
        <p:nvPicPr>
          <p:cNvPr id="9" name="Picture 9" descr="A screenshot of a computer&#10;&#10;Description automatically generated">
            <a:extLst>
              <a:ext uri="{FF2B5EF4-FFF2-40B4-BE49-F238E27FC236}">
                <a16:creationId xmlns:a16="http://schemas.microsoft.com/office/drawing/2014/main" id="{5D0225AE-EB0D-8CA4-C01A-F7E6E2156297}"/>
              </a:ext>
            </a:extLst>
          </p:cNvPr>
          <p:cNvPicPr>
            <a:picLocks noChangeAspect="1"/>
          </p:cNvPicPr>
          <p:nvPr/>
        </p:nvPicPr>
        <p:blipFill>
          <a:blip r:embed="rId5"/>
          <a:stretch>
            <a:fillRect/>
          </a:stretch>
        </p:blipFill>
        <p:spPr>
          <a:xfrm>
            <a:off x="814138" y="1053566"/>
            <a:ext cx="10074441" cy="5377146"/>
          </a:xfrm>
          <a:prstGeom prst="rect">
            <a:avLst/>
          </a:prstGeom>
        </p:spPr>
      </p:pic>
    </p:spTree>
    <p:extLst>
      <p:ext uri="{BB962C8B-B14F-4D97-AF65-F5344CB8AC3E}">
        <p14:creationId xmlns:p14="http://schemas.microsoft.com/office/powerpoint/2010/main" val="277707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791545" cy="876396"/>
          </a:xfrm>
        </p:spPr>
        <p:txBody>
          <a:bodyPr>
            <a:noAutofit/>
          </a:bodyPr>
          <a:lstStyle/>
          <a:p>
            <a:r>
              <a:rPr lang="en-GB" sz="2600" b="1">
                <a:latin typeface="Arial"/>
                <a:ea typeface="Calibri"/>
                <a:cs typeface="Arial"/>
              </a:rPr>
              <a:t>Offering Online Appointment Booking – SystmOne (3)</a:t>
            </a:r>
            <a:endParaRPr lang="en-GB" sz="2600" b="1">
              <a:latin typeface="Arial"/>
              <a:ea typeface="Calibri" panose="020F0502020204030204" pitchFamily="34" charset="0"/>
              <a:cs typeface="Arial"/>
            </a:endParaRPr>
          </a:p>
        </p:txBody>
      </p:sp>
      <p:pic>
        <p:nvPicPr>
          <p:cNvPr id="2" name="Graphic 1" descr="Home with solid fill">
            <a:hlinkClick r:id="rId2" action="ppaction://hlinksldjump"/>
            <a:extLst>
              <a:ext uri="{FF2B5EF4-FFF2-40B4-BE49-F238E27FC236}">
                <a16:creationId xmlns:a16="http://schemas.microsoft.com/office/drawing/2014/main" id="{03C71F86-4F41-40EB-7D7F-46EAFDAE48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4166" y="6020119"/>
            <a:ext cx="761999" cy="761999"/>
          </a:xfrm>
          <a:prstGeom prst="rect">
            <a:avLst/>
          </a:prstGeom>
        </p:spPr>
      </p:pic>
      <p:pic>
        <p:nvPicPr>
          <p:cNvPr id="3" name="Picture 4" descr="A screenshot of a computer screen&#10;&#10;Description automatically generated">
            <a:extLst>
              <a:ext uri="{FF2B5EF4-FFF2-40B4-BE49-F238E27FC236}">
                <a16:creationId xmlns:a16="http://schemas.microsoft.com/office/drawing/2014/main" id="{E6D68CAE-04F5-2A02-1DF8-391A9755B38F}"/>
              </a:ext>
            </a:extLst>
          </p:cNvPr>
          <p:cNvPicPr>
            <a:picLocks noChangeAspect="1"/>
          </p:cNvPicPr>
          <p:nvPr/>
        </p:nvPicPr>
        <p:blipFill>
          <a:blip r:embed="rId5"/>
          <a:stretch>
            <a:fillRect/>
          </a:stretch>
        </p:blipFill>
        <p:spPr>
          <a:xfrm>
            <a:off x="733926" y="967922"/>
            <a:ext cx="10228095" cy="5444910"/>
          </a:xfrm>
          <a:prstGeom prst="rect">
            <a:avLst/>
          </a:prstGeom>
        </p:spPr>
      </p:pic>
    </p:spTree>
    <p:extLst>
      <p:ext uri="{BB962C8B-B14F-4D97-AF65-F5344CB8AC3E}">
        <p14:creationId xmlns:p14="http://schemas.microsoft.com/office/powerpoint/2010/main" val="2750800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791545" cy="876396"/>
          </a:xfrm>
        </p:spPr>
        <p:txBody>
          <a:bodyPr>
            <a:noAutofit/>
          </a:bodyPr>
          <a:lstStyle/>
          <a:p>
            <a:r>
              <a:rPr lang="en-GB" sz="2600" b="1">
                <a:latin typeface="Arial"/>
                <a:ea typeface="Calibri"/>
                <a:cs typeface="Arial"/>
              </a:rPr>
              <a:t>Offering Online Appointment Booking – SystmOne (4)</a:t>
            </a:r>
            <a:endParaRPr lang="en-GB" sz="2600" b="1">
              <a:latin typeface="Arial"/>
              <a:ea typeface="Calibri" panose="020F0502020204030204" pitchFamily="34" charset="0"/>
              <a:cs typeface="Arial"/>
            </a:endParaRPr>
          </a:p>
        </p:txBody>
      </p:sp>
      <p:pic>
        <p:nvPicPr>
          <p:cNvPr id="2" name="Graphic 1" descr="Home with solid fill">
            <a:hlinkClick r:id="rId2" action="ppaction://hlinksldjump"/>
            <a:extLst>
              <a:ext uri="{FF2B5EF4-FFF2-40B4-BE49-F238E27FC236}">
                <a16:creationId xmlns:a16="http://schemas.microsoft.com/office/drawing/2014/main" id="{03C71F86-4F41-40EB-7D7F-46EAFDAE48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4166" y="6020119"/>
            <a:ext cx="761999" cy="761999"/>
          </a:xfrm>
          <a:prstGeom prst="rect">
            <a:avLst/>
          </a:prstGeom>
        </p:spPr>
      </p:pic>
      <p:sp>
        <p:nvSpPr>
          <p:cNvPr id="7" name="TextBox 6">
            <a:extLst>
              <a:ext uri="{FF2B5EF4-FFF2-40B4-BE49-F238E27FC236}">
                <a16:creationId xmlns:a16="http://schemas.microsoft.com/office/drawing/2014/main" id="{0685FD38-BDDE-ACD0-4BE8-9F7E86194039}"/>
              </a:ext>
            </a:extLst>
          </p:cNvPr>
          <p:cNvSpPr txBox="1"/>
          <p:nvPr/>
        </p:nvSpPr>
        <p:spPr>
          <a:xfrm>
            <a:off x="257111" y="1221407"/>
            <a:ext cx="4601445" cy="1384995"/>
          </a:xfrm>
          <a:prstGeom prst="rect">
            <a:avLst/>
          </a:prstGeom>
          <a:noFill/>
        </p:spPr>
        <p:txBody>
          <a:bodyPr wrap="square" lIns="91440" tIns="45720" rIns="91440" bIns="45720" anchor="t">
            <a:spAutoFit/>
          </a:bodyPr>
          <a:lstStyle/>
          <a:p>
            <a:r>
              <a:rPr lang="en-GB" sz="1400">
                <a:latin typeface="Arial"/>
                <a:cs typeface="Arial"/>
              </a:rPr>
              <a:t>Access limited guidance from outside SystmOne:</a:t>
            </a:r>
          </a:p>
          <a:p>
            <a:endParaRPr lang="en-GB" sz="1400">
              <a:latin typeface="Arial"/>
              <a:cs typeface="Arial"/>
            </a:endParaRPr>
          </a:p>
          <a:p>
            <a:pPr marL="285750" indent="-285750">
              <a:buFont typeface="Calibri"/>
              <a:buChar char="-"/>
            </a:pPr>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0213D6-2DAE-DC55-70D8-2B1551BEF9CC}"/>
              </a:ext>
            </a:extLst>
          </p:cNvPr>
          <p:cNvSpPr txBox="1"/>
          <p:nvPr/>
        </p:nvSpPr>
        <p:spPr>
          <a:xfrm>
            <a:off x="503321" y="1566110"/>
            <a:ext cx="447775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https://tpp-uk.com/products/airmid/enabling-airmid/step-five/</a:t>
            </a:r>
            <a:endParaRPr lang="en-US"/>
          </a:p>
          <a:p>
            <a:endParaRPr lang="en-US"/>
          </a:p>
        </p:txBody>
      </p:sp>
      <p:pic>
        <p:nvPicPr>
          <p:cNvPr id="9" name="Picture 9" descr="A qr code with black dots&#10;&#10;Description automatically generated">
            <a:extLst>
              <a:ext uri="{FF2B5EF4-FFF2-40B4-BE49-F238E27FC236}">
                <a16:creationId xmlns:a16="http://schemas.microsoft.com/office/drawing/2014/main" id="{0ABB82CC-4A8C-7BB5-A460-0FCD0A07F974}"/>
              </a:ext>
            </a:extLst>
          </p:cNvPr>
          <p:cNvPicPr>
            <a:picLocks noChangeAspect="1"/>
          </p:cNvPicPr>
          <p:nvPr/>
        </p:nvPicPr>
        <p:blipFill>
          <a:blip r:embed="rId6"/>
          <a:stretch>
            <a:fillRect/>
          </a:stretch>
        </p:blipFill>
        <p:spPr>
          <a:xfrm>
            <a:off x="383005" y="2538663"/>
            <a:ext cx="2432385" cy="2432385"/>
          </a:xfrm>
          <a:prstGeom prst="rect">
            <a:avLst/>
          </a:prstGeom>
        </p:spPr>
      </p:pic>
      <p:pic>
        <p:nvPicPr>
          <p:cNvPr id="10" name="Picture 14" descr="A screenshot of a computer&#10;&#10;Description automatically generated">
            <a:extLst>
              <a:ext uri="{FF2B5EF4-FFF2-40B4-BE49-F238E27FC236}">
                <a16:creationId xmlns:a16="http://schemas.microsoft.com/office/drawing/2014/main" id="{EAA32F3A-182C-6B46-0D0F-871481FA9BCF}"/>
              </a:ext>
            </a:extLst>
          </p:cNvPr>
          <p:cNvPicPr>
            <a:picLocks noChangeAspect="1"/>
          </p:cNvPicPr>
          <p:nvPr/>
        </p:nvPicPr>
        <p:blipFill rotWithShape="1">
          <a:blip r:embed="rId7"/>
          <a:srcRect l="36364" t="13494" r="37490" b="1928"/>
          <a:stretch/>
        </p:blipFill>
        <p:spPr>
          <a:xfrm>
            <a:off x="4985086" y="975812"/>
            <a:ext cx="3322316" cy="5738024"/>
          </a:xfrm>
          <a:prstGeom prst="rect">
            <a:avLst/>
          </a:prstGeom>
        </p:spPr>
      </p:pic>
    </p:spTree>
    <p:extLst>
      <p:ext uri="{BB962C8B-B14F-4D97-AF65-F5344CB8AC3E}">
        <p14:creationId xmlns:p14="http://schemas.microsoft.com/office/powerpoint/2010/main" val="1443999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791545" cy="876396"/>
          </a:xfrm>
        </p:spPr>
        <p:txBody>
          <a:bodyPr>
            <a:noAutofit/>
          </a:bodyPr>
          <a:lstStyle/>
          <a:p>
            <a:r>
              <a:rPr lang="en-GB" sz="2600" b="1">
                <a:latin typeface="Arial"/>
                <a:ea typeface="Calibri"/>
                <a:cs typeface="Arial"/>
              </a:rPr>
              <a:t>Appointment configuration</a:t>
            </a:r>
            <a:endParaRPr lang="en-GB" sz="2600" b="1">
              <a:latin typeface="Arial"/>
              <a:ea typeface="Calibri" panose="020F0502020204030204" pitchFamily="34" charset="0"/>
              <a:cs typeface="Arial"/>
            </a:endParaRPr>
          </a:p>
        </p:txBody>
      </p:sp>
      <p:pic>
        <p:nvPicPr>
          <p:cNvPr id="2" name="Graphic 1" descr="Home with solid fill">
            <a:hlinkClick r:id="rId2" action="ppaction://hlinksldjump"/>
            <a:extLst>
              <a:ext uri="{FF2B5EF4-FFF2-40B4-BE49-F238E27FC236}">
                <a16:creationId xmlns:a16="http://schemas.microsoft.com/office/drawing/2014/main" id="{03C71F86-4F41-40EB-7D7F-46EAFDAE48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4166" y="6020119"/>
            <a:ext cx="761999" cy="761999"/>
          </a:xfrm>
          <a:prstGeom prst="rect">
            <a:avLst/>
          </a:prstGeom>
        </p:spPr>
      </p:pic>
      <p:sp>
        <p:nvSpPr>
          <p:cNvPr id="5" name="Rectangle: Top Corners Rounded 4">
            <a:extLst>
              <a:ext uri="{FF2B5EF4-FFF2-40B4-BE49-F238E27FC236}">
                <a16:creationId xmlns:a16="http://schemas.microsoft.com/office/drawing/2014/main" id="{1267CACA-4C26-F918-115D-42B5E5081039}"/>
              </a:ext>
            </a:extLst>
          </p:cNvPr>
          <p:cNvSpPr/>
          <p:nvPr/>
        </p:nvSpPr>
        <p:spPr>
          <a:xfrm>
            <a:off x="257112" y="1323609"/>
            <a:ext cx="6812428" cy="4899770"/>
          </a:xfrm>
          <a:prstGeom prst="round2SameRect">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a typeface="+mn-ea"/>
              <a:cs typeface="+mn-cs"/>
            </a:endParaRPr>
          </a:p>
        </p:txBody>
      </p:sp>
      <p:sp>
        <p:nvSpPr>
          <p:cNvPr id="7" name="Oval 6">
            <a:extLst>
              <a:ext uri="{FF2B5EF4-FFF2-40B4-BE49-F238E27FC236}">
                <a16:creationId xmlns:a16="http://schemas.microsoft.com/office/drawing/2014/main" id="{D14FED60-800C-FB01-5A52-D1D3BE3D01A1}"/>
              </a:ext>
            </a:extLst>
          </p:cNvPr>
          <p:cNvSpPr/>
          <p:nvPr/>
        </p:nvSpPr>
        <p:spPr>
          <a:xfrm>
            <a:off x="6507749" y="1286798"/>
            <a:ext cx="570325" cy="58882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Lights On with solid fill">
            <a:extLst>
              <a:ext uri="{FF2B5EF4-FFF2-40B4-BE49-F238E27FC236}">
                <a16:creationId xmlns:a16="http://schemas.microsoft.com/office/drawing/2014/main" id="{5291B8B5-7034-33D5-CB78-69A7922464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96532" y="1334744"/>
            <a:ext cx="417141" cy="417141"/>
          </a:xfrm>
          <a:prstGeom prst="rect">
            <a:avLst/>
          </a:prstGeom>
        </p:spPr>
      </p:pic>
      <p:sp>
        <p:nvSpPr>
          <p:cNvPr id="9" name="TextBox 8">
            <a:extLst>
              <a:ext uri="{FF2B5EF4-FFF2-40B4-BE49-F238E27FC236}">
                <a16:creationId xmlns:a16="http://schemas.microsoft.com/office/drawing/2014/main" id="{779BB427-BD64-AD58-C4DD-9017ABEBD3CA}"/>
              </a:ext>
            </a:extLst>
          </p:cNvPr>
          <p:cNvSpPr txBox="1"/>
          <p:nvPr/>
        </p:nvSpPr>
        <p:spPr>
          <a:xfrm>
            <a:off x="727353" y="1392045"/>
            <a:ext cx="4084530" cy="307777"/>
          </a:xfrm>
          <a:prstGeom prst="rect">
            <a:avLst/>
          </a:prstGeom>
          <a:noFill/>
        </p:spPr>
        <p:txBody>
          <a:bodyPr wrap="square">
            <a:spAutoFit/>
          </a:bodyPr>
          <a:lstStyle/>
          <a:p>
            <a:r>
              <a:rPr lang="en-GB" sz="1400" b="1">
                <a:solidFill>
                  <a:prstClr val="black"/>
                </a:solidFill>
                <a:latin typeface="Arial" panose="020B0604020202020204" pitchFamily="34" charset="0"/>
                <a:cs typeface="Arial" panose="020B0604020202020204" pitchFamily="34" charset="0"/>
              </a:rPr>
              <a:t>Tips - Appointment Naming</a:t>
            </a:r>
          </a:p>
        </p:txBody>
      </p:sp>
      <p:sp>
        <p:nvSpPr>
          <p:cNvPr id="14" name="TextBox 13">
            <a:extLst>
              <a:ext uri="{FF2B5EF4-FFF2-40B4-BE49-F238E27FC236}">
                <a16:creationId xmlns:a16="http://schemas.microsoft.com/office/drawing/2014/main" id="{013FBFA4-3B22-5AC8-D390-7D97A23747C0}"/>
              </a:ext>
            </a:extLst>
          </p:cNvPr>
          <p:cNvSpPr txBox="1"/>
          <p:nvPr/>
        </p:nvSpPr>
        <p:spPr>
          <a:xfrm>
            <a:off x="727352" y="1903632"/>
            <a:ext cx="6028289" cy="1938992"/>
          </a:xfrm>
          <a:prstGeom prst="rect">
            <a:avLst/>
          </a:prstGeom>
          <a:noFill/>
        </p:spPr>
        <p:txBody>
          <a:bodyPr wrap="square">
            <a:spAutoFit/>
          </a:bodyPr>
          <a:lstStyle/>
          <a:p>
            <a:r>
              <a:rPr lang="en-GB" sz="1400" b="1" u="sng">
                <a:solidFill>
                  <a:srgbClr val="000000"/>
                </a:solidFill>
                <a:latin typeface="Arial" panose="020B0604020202020204" pitchFamily="34" charset="0"/>
                <a:cs typeface="Arial" panose="020B0604020202020204" pitchFamily="34" charset="0"/>
              </a:rPr>
              <a:t>Do:</a:t>
            </a:r>
            <a:r>
              <a:rPr lang="en-GB" sz="1400" b="1">
                <a:solidFill>
                  <a:srgbClr val="000000"/>
                </a:solidFill>
                <a:latin typeface="Arial" panose="020B0604020202020204" pitchFamily="34" charset="0"/>
                <a:cs typeface="Arial" panose="020B0604020202020204" pitchFamily="34" charset="0"/>
              </a:rPr>
              <a:t> </a:t>
            </a:r>
            <a:br>
              <a:rPr lang="en-GB" sz="1400" b="1">
                <a:solidFill>
                  <a:srgbClr val="000000"/>
                </a:solidFill>
                <a:latin typeface="Arial" panose="020B0604020202020204" pitchFamily="34" charset="0"/>
                <a:cs typeface="Arial" panose="020B0604020202020204" pitchFamily="34" charset="0"/>
              </a:rPr>
            </a:br>
            <a:endParaRPr lang="en-GB" sz="800" b="1">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solidFill>
                  <a:srgbClr val="000000"/>
                </a:solidFill>
                <a:latin typeface="Arial" panose="020B0604020202020204" pitchFamily="34" charset="0"/>
                <a:cs typeface="Arial" panose="020B0604020202020204" pitchFamily="34" charset="0"/>
              </a:rPr>
              <a:t>make it clear if the appointment is a telephone or online appointment - for example 'phone appointment - general’. Use simple language. </a:t>
            </a:r>
            <a:br>
              <a:rPr lang="en-GB" sz="1400">
                <a:solidFill>
                  <a:srgbClr val="000000"/>
                </a:solidFill>
                <a:latin typeface="Arial" panose="020B0604020202020204" pitchFamily="34" charset="0"/>
                <a:cs typeface="Arial" panose="020B0604020202020204" pitchFamily="34" charset="0"/>
              </a:rPr>
            </a:br>
            <a:endParaRPr lang="en-GB" sz="14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solidFill>
                  <a:srgbClr val="000000"/>
                </a:solidFill>
                <a:latin typeface="Arial" panose="020B0604020202020204" pitchFamily="34" charset="0"/>
                <a:cs typeface="Arial" panose="020B0604020202020204" pitchFamily="34" charset="0"/>
              </a:rPr>
              <a:t>make the purpose of the appointment clear </a:t>
            </a:r>
            <a:br>
              <a:rPr lang="en-GB" sz="1400">
                <a:solidFill>
                  <a:srgbClr val="000000"/>
                </a:solidFill>
                <a:latin typeface="Arial" panose="020B0604020202020204" pitchFamily="34" charset="0"/>
                <a:cs typeface="Arial" panose="020B0604020202020204" pitchFamily="34" charset="0"/>
              </a:rPr>
            </a:br>
            <a:endParaRPr lang="en-GB" sz="14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solidFill>
                  <a:srgbClr val="000000"/>
                </a:solidFill>
                <a:latin typeface="Arial" panose="020B0604020202020204" pitchFamily="34" charset="0"/>
                <a:cs typeface="Arial" panose="020B0604020202020204" pitchFamily="34" charset="0"/>
              </a:rPr>
              <a:t>state which group the appointment slot is for - for example 'women only: cervical screening' </a:t>
            </a:r>
            <a:endParaRPr lang="en-US" sz="1400">
              <a:solidFill>
                <a:srgbClr val="00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A40670C-179F-8566-05CB-D09513D4D0DF}"/>
              </a:ext>
            </a:extLst>
          </p:cNvPr>
          <p:cNvSpPr txBox="1"/>
          <p:nvPr/>
        </p:nvSpPr>
        <p:spPr>
          <a:xfrm>
            <a:off x="745093" y="4158258"/>
            <a:ext cx="5759915" cy="1938992"/>
          </a:xfrm>
          <a:prstGeom prst="rect">
            <a:avLst/>
          </a:prstGeom>
          <a:noFill/>
        </p:spPr>
        <p:txBody>
          <a:bodyPr wrap="square">
            <a:spAutoFit/>
          </a:bodyPr>
          <a:lstStyle/>
          <a:p>
            <a:r>
              <a:rPr lang="en-GB" sz="1400" b="1" u="sng">
                <a:solidFill>
                  <a:srgbClr val="000000"/>
                </a:solidFill>
                <a:latin typeface="Arial" panose="020B0604020202020204" pitchFamily="34" charset="0"/>
                <a:cs typeface="Arial" panose="020B0604020202020204" pitchFamily="34" charset="0"/>
              </a:rPr>
              <a:t>Do not: </a:t>
            </a:r>
          </a:p>
          <a:p>
            <a:endParaRPr lang="en-GB" sz="800" b="1" u="sng">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solidFill>
                  <a:srgbClr val="000000"/>
                </a:solidFill>
                <a:latin typeface="Arial" panose="020B0604020202020204" pitchFamily="34" charset="0"/>
                <a:cs typeface="Arial" panose="020B0604020202020204" pitchFamily="34" charset="0"/>
              </a:rPr>
              <a:t>do not use clinical terms - think 'blood test' rather than 'phlebotomy’ </a:t>
            </a:r>
          </a:p>
          <a:p>
            <a:pPr marL="285750" indent="-285750">
              <a:buFont typeface="Arial" panose="020B0604020202020204" pitchFamily="34" charset="0"/>
              <a:buChar char="•"/>
            </a:pPr>
            <a:endParaRPr lang="en-GB" sz="14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solidFill>
                  <a:srgbClr val="000000"/>
                </a:solidFill>
                <a:latin typeface="Arial" panose="020B0604020202020204" pitchFamily="34" charset="0"/>
                <a:cs typeface="Arial" panose="020B0604020202020204" pitchFamily="34" charset="0"/>
              </a:rPr>
              <a:t>do not use terms such as 'default' or 'embargo' - these will make no sense to patients </a:t>
            </a:r>
          </a:p>
          <a:p>
            <a:pPr marL="285750" indent="-285750">
              <a:buFont typeface="Arial" panose="020B0604020202020204" pitchFamily="34" charset="0"/>
              <a:buChar char="•"/>
            </a:pPr>
            <a:endParaRPr lang="en-GB" sz="14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solidFill>
                  <a:srgbClr val="000000"/>
                </a:solidFill>
                <a:latin typeface="Arial" panose="020B0604020202020204" pitchFamily="34" charset="0"/>
                <a:cs typeface="Arial" panose="020B0604020202020204" pitchFamily="34" charset="0"/>
              </a:rPr>
              <a:t>do not include the clinician's name, time or location - these will be displayed separately</a:t>
            </a:r>
          </a:p>
        </p:txBody>
      </p:sp>
      <p:pic>
        <p:nvPicPr>
          <p:cNvPr id="19" name="Graphic 18" descr="Checkbox Ticked with solid fill">
            <a:extLst>
              <a:ext uri="{FF2B5EF4-FFF2-40B4-BE49-F238E27FC236}">
                <a16:creationId xmlns:a16="http://schemas.microsoft.com/office/drawing/2014/main" id="{CBFEC4F2-4E2E-AD78-C873-2B0E02F8AC8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7112" y="1862688"/>
            <a:ext cx="487683" cy="487683"/>
          </a:xfrm>
          <a:prstGeom prst="rect">
            <a:avLst/>
          </a:prstGeom>
        </p:spPr>
      </p:pic>
      <p:pic>
        <p:nvPicPr>
          <p:cNvPr id="24" name="Graphic 23" descr="Checkbox Crossed with solid fill">
            <a:extLst>
              <a:ext uri="{FF2B5EF4-FFF2-40B4-BE49-F238E27FC236}">
                <a16:creationId xmlns:a16="http://schemas.microsoft.com/office/drawing/2014/main" id="{161AEA27-428E-C186-509E-1C7631F93E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7112" y="4117314"/>
            <a:ext cx="487683" cy="487683"/>
          </a:xfrm>
          <a:prstGeom prst="rect">
            <a:avLst/>
          </a:prstGeom>
        </p:spPr>
      </p:pic>
      <p:sp>
        <p:nvSpPr>
          <p:cNvPr id="26" name="TextBox 25">
            <a:extLst>
              <a:ext uri="{FF2B5EF4-FFF2-40B4-BE49-F238E27FC236}">
                <a16:creationId xmlns:a16="http://schemas.microsoft.com/office/drawing/2014/main" id="{CC820653-E8B0-E9C2-3B5F-B36F7AB6149A}"/>
              </a:ext>
            </a:extLst>
          </p:cNvPr>
          <p:cNvSpPr txBox="1"/>
          <p:nvPr/>
        </p:nvSpPr>
        <p:spPr>
          <a:xfrm>
            <a:off x="7225881" y="1543314"/>
            <a:ext cx="4606728" cy="2462213"/>
          </a:xfrm>
          <a:prstGeom prst="rect">
            <a:avLst/>
          </a:prstGeom>
          <a:noFill/>
        </p:spPr>
        <p:txBody>
          <a:bodyPr wrap="square">
            <a:spAutoFit/>
          </a:bodyPr>
          <a:lstStyle/>
          <a:p>
            <a:r>
              <a:rPr lang="en-GB" sz="1400">
                <a:solidFill>
                  <a:srgbClr val="000000"/>
                </a:solidFill>
                <a:latin typeface="Arial" panose="020B0604020202020204" pitchFamily="34" charset="0"/>
                <a:cs typeface="Arial" panose="020B0604020202020204" pitchFamily="34" charset="0"/>
              </a:rPr>
              <a:t>Whilst practices differ in how they manage their appointments, there are very few that are not suitable or adaptable for online booking. Therefore, any appointments that do not need to go through a triage process, could be available for patients to book directly online, by phone and/or by visiting the practice.</a:t>
            </a:r>
          </a:p>
          <a:p>
            <a:endParaRPr lang="en-GB" sz="1400">
              <a:latin typeface="Arial" panose="020B0604020202020204" pitchFamily="34" charset="0"/>
              <a:cs typeface="Arial" panose="020B0604020202020204" pitchFamily="34" charset="0"/>
            </a:endParaRPr>
          </a:p>
          <a:p>
            <a:r>
              <a:rPr lang="en-GB" sz="1400" b="1" i="1">
                <a:solidFill>
                  <a:srgbClr val="000000"/>
                </a:solidFill>
                <a:latin typeface="Arial" panose="020B0604020202020204" pitchFamily="34" charset="0"/>
                <a:cs typeface="Arial" panose="020B0604020202020204" pitchFamily="34" charset="0"/>
              </a:rPr>
              <a:t>GP surgeries can use embargos so that appointments become available online at the same time as your telephone lines open, making it fair for all patients whether they use the NHS App or not.</a:t>
            </a:r>
          </a:p>
        </p:txBody>
      </p:sp>
      <p:sp>
        <p:nvSpPr>
          <p:cNvPr id="29" name="Rectangle: Top Corners Rounded 28">
            <a:extLst>
              <a:ext uri="{FF2B5EF4-FFF2-40B4-BE49-F238E27FC236}">
                <a16:creationId xmlns:a16="http://schemas.microsoft.com/office/drawing/2014/main" id="{36F05749-FBF3-7BEB-FCA1-5EE65A27EE1D}"/>
              </a:ext>
            </a:extLst>
          </p:cNvPr>
          <p:cNvSpPr/>
          <p:nvPr/>
        </p:nvSpPr>
        <p:spPr>
          <a:xfrm>
            <a:off x="7328471" y="4532501"/>
            <a:ext cx="3794454" cy="1651394"/>
          </a:xfrm>
          <a:prstGeom prst="round2SameRect">
            <a:avLst/>
          </a:prstGeom>
          <a:solidFill>
            <a:srgbClr val="B0C61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ndParaRPr>
          </a:p>
        </p:txBody>
      </p:sp>
      <p:sp>
        <p:nvSpPr>
          <p:cNvPr id="30" name="Oval 29">
            <a:extLst>
              <a:ext uri="{FF2B5EF4-FFF2-40B4-BE49-F238E27FC236}">
                <a16:creationId xmlns:a16="http://schemas.microsoft.com/office/drawing/2014/main" id="{F44EC075-5249-0722-4929-1662455220CF}"/>
              </a:ext>
            </a:extLst>
          </p:cNvPr>
          <p:cNvSpPr/>
          <p:nvPr/>
        </p:nvSpPr>
        <p:spPr>
          <a:xfrm>
            <a:off x="10775231" y="4506922"/>
            <a:ext cx="570325" cy="588826"/>
          </a:xfrm>
          <a:prstGeom prst="ellipse">
            <a:avLst/>
          </a:prstGeom>
          <a:solidFill>
            <a:srgbClr val="F2F7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31" name="TextBox 30">
            <a:extLst>
              <a:ext uri="{FF2B5EF4-FFF2-40B4-BE49-F238E27FC236}">
                <a16:creationId xmlns:a16="http://schemas.microsoft.com/office/drawing/2014/main" id="{1E74690B-C5C6-D778-A9E4-8A2458035D75}"/>
              </a:ext>
            </a:extLst>
          </p:cNvPr>
          <p:cNvSpPr txBox="1"/>
          <p:nvPr/>
        </p:nvSpPr>
        <p:spPr>
          <a:xfrm>
            <a:off x="7493726" y="4548526"/>
            <a:ext cx="2248147" cy="307777"/>
          </a:xfrm>
          <a:prstGeom prst="rect">
            <a:avLst/>
          </a:prstGeom>
          <a:noFill/>
        </p:spPr>
        <p:txBody>
          <a:bodyPr wrap="square">
            <a:spAutoFit/>
          </a:bodyPr>
          <a:lstStyle/>
          <a:p>
            <a:r>
              <a:rPr lang="en-GB" sz="1400" b="1">
                <a:solidFill>
                  <a:prstClr val="black"/>
                </a:solidFill>
                <a:latin typeface="Arial" panose="020B0604020202020204" pitchFamily="34" charset="0"/>
                <a:cs typeface="Arial" panose="020B0604020202020204" pitchFamily="34" charset="0"/>
              </a:rPr>
              <a:t>Benefits:</a:t>
            </a:r>
          </a:p>
        </p:txBody>
      </p:sp>
      <p:pic>
        <p:nvPicPr>
          <p:cNvPr id="32" name="Graphic 31" descr="Comment Like outline">
            <a:extLst>
              <a:ext uri="{FF2B5EF4-FFF2-40B4-BE49-F238E27FC236}">
                <a16:creationId xmlns:a16="http://schemas.microsoft.com/office/drawing/2014/main" id="{A9811141-81A9-899D-E694-43DBF39C614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21611" y="4571834"/>
            <a:ext cx="457200" cy="457200"/>
          </a:xfrm>
          <a:prstGeom prst="rect">
            <a:avLst/>
          </a:prstGeom>
        </p:spPr>
      </p:pic>
      <p:sp>
        <p:nvSpPr>
          <p:cNvPr id="33" name="TextBox 32">
            <a:extLst>
              <a:ext uri="{FF2B5EF4-FFF2-40B4-BE49-F238E27FC236}">
                <a16:creationId xmlns:a16="http://schemas.microsoft.com/office/drawing/2014/main" id="{07095B9D-452D-CC8C-C3EC-E83D285F5F9E}"/>
              </a:ext>
            </a:extLst>
          </p:cNvPr>
          <p:cNvSpPr txBox="1"/>
          <p:nvPr/>
        </p:nvSpPr>
        <p:spPr>
          <a:xfrm>
            <a:off x="7327140" y="4893777"/>
            <a:ext cx="3645660" cy="1169551"/>
          </a:xfrm>
          <a:prstGeom prst="rect">
            <a:avLst/>
          </a:prstGeom>
          <a:noFill/>
        </p:spPr>
        <p:txBody>
          <a:bodyPr wrap="square">
            <a:spAutoFit/>
          </a:bodyPr>
          <a:lstStyle/>
          <a:p>
            <a:pPr lvl="1"/>
            <a:r>
              <a:rPr lang="en-GB" sz="1400">
                <a:solidFill>
                  <a:srgbClr val="000000"/>
                </a:solidFill>
                <a:latin typeface="Arial" panose="020B0604020202020204" pitchFamily="34" charset="0"/>
                <a:cs typeface="Arial" panose="020B0604020202020204" pitchFamily="34" charset="0"/>
              </a:rPr>
              <a:t>Providing better access to specialist clinic appointments can help towards Quality and Outcomes Framework (QOF) and Enhanced Services (ES) targets.</a:t>
            </a:r>
          </a:p>
        </p:txBody>
      </p:sp>
      <p:pic>
        <p:nvPicPr>
          <p:cNvPr id="35" name="Graphic 34" descr="Hockey Stick Curve Graph outline">
            <a:extLst>
              <a:ext uri="{FF2B5EF4-FFF2-40B4-BE49-F238E27FC236}">
                <a16:creationId xmlns:a16="http://schemas.microsoft.com/office/drawing/2014/main" id="{05D3FC6D-9BC5-B932-B986-6236571B151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62053" y="4943299"/>
            <a:ext cx="390936" cy="390936"/>
          </a:xfrm>
          <a:prstGeom prst="rect">
            <a:avLst/>
          </a:prstGeom>
        </p:spPr>
      </p:pic>
    </p:spTree>
    <p:extLst>
      <p:ext uri="{BB962C8B-B14F-4D97-AF65-F5344CB8AC3E}">
        <p14:creationId xmlns:p14="http://schemas.microsoft.com/office/powerpoint/2010/main" val="3054023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791545" cy="876396"/>
          </a:xfrm>
        </p:spPr>
        <p:txBody>
          <a:bodyPr>
            <a:noAutofit/>
          </a:bodyPr>
          <a:lstStyle/>
          <a:p>
            <a:r>
              <a:rPr lang="en-GB" sz="2600" b="1">
                <a:latin typeface="Arial"/>
                <a:ea typeface="Calibri"/>
                <a:cs typeface="Arial"/>
              </a:rPr>
              <a:t>Using a test patient</a:t>
            </a:r>
            <a:endParaRPr lang="en-GB" sz="2600" b="1">
              <a:latin typeface="Arial"/>
              <a:ea typeface="Calibri" panose="020F0502020204030204" pitchFamily="34" charset="0"/>
              <a:cs typeface="Arial"/>
            </a:endParaRPr>
          </a:p>
        </p:txBody>
      </p:sp>
      <p:pic>
        <p:nvPicPr>
          <p:cNvPr id="2" name="Graphic 1" descr="Home with solid fill">
            <a:hlinkClick r:id="rId2" action="ppaction://hlinksldjump"/>
            <a:extLst>
              <a:ext uri="{FF2B5EF4-FFF2-40B4-BE49-F238E27FC236}">
                <a16:creationId xmlns:a16="http://schemas.microsoft.com/office/drawing/2014/main" id="{03C71F86-4F41-40EB-7D7F-46EAFDAE48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4166" y="6020119"/>
            <a:ext cx="761999" cy="761999"/>
          </a:xfrm>
          <a:prstGeom prst="rect">
            <a:avLst/>
          </a:prstGeom>
        </p:spPr>
      </p:pic>
      <p:sp>
        <p:nvSpPr>
          <p:cNvPr id="3" name="TextBox 2">
            <a:extLst>
              <a:ext uri="{FF2B5EF4-FFF2-40B4-BE49-F238E27FC236}">
                <a16:creationId xmlns:a16="http://schemas.microsoft.com/office/drawing/2014/main" id="{6420D5D9-7A86-C7AC-FE91-B675351E0E45}"/>
              </a:ext>
            </a:extLst>
          </p:cNvPr>
          <p:cNvSpPr txBox="1"/>
          <p:nvPr/>
        </p:nvSpPr>
        <p:spPr>
          <a:xfrm>
            <a:off x="257112" y="1178292"/>
            <a:ext cx="11650636" cy="523220"/>
          </a:xfrm>
          <a:prstGeom prst="rect">
            <a:avLst/>
          </a:prstGeom>
          <a:noFill/>
        </p:spPr>
        <p:txBody>
          <a:bodyPr wrap="square">
            <a:spAutoFit/>
          </a:bodyPr>
          <a:lstStyle/>
          <a:p>
            <a:pPr marL="171450" indent="-171450">
              <a:buFont typeface="Arial" panose="020B0604020202020204" pitchFamily="34" charset="0"/>
              <a:buChar char="•"/>
            </a:pPr>
            <a:r>
              <a:rPr lang="en-GB" sz="1400">
                <a:solidFill>
                  <a:srgbClr val="000000"/>
                </a:solidFill>
                <a:latin typeface="Arial" panose="020B0604020202020204" pitchFamily="34" charset="0"/>
                <a:cs typeface="Arial" panose="020B0604020202020204" pitchFamily="34" charset="0"/>
              </a:rPr>
              <a:t>It's a good idea to set up a test patient so that you can check how your specific appointments and services appear to patients in the NHS App. This will not be a real patient. </a:t>
            </a:r>
          </a:p>
        </p:txBody>
      </p:sp>
      <p:sp>
        <p:nvSpPr>
          <p:cNvPr id="16" name="Rectangle: Folded Corner 15">
            <a:extLst>
              <a:ext uri="{FF2B5EF4-FFF2-40B4-BE49-F238E27FC236}">
                <a16:creationId xmlns:a16="http://schemas.microsoft.com/office/drawing/2014/main" id="{4806EBDC-B695-C4AA-F046-8E3C06B32D77}"/>
              </a:ext>
            </a:extLst>
          </p:cNvPr>
          <p:cNvSpPr/>
          <p:nvPr/>
        </p:nvSpPr>
        <p:spPr>
          <a:xfrm>
            <a:off x="504967" y="1910687"/>
            <a:ext cx="6237027" cy="3769021"/>
          </a:xfrm>
          <a:prstGeom prst="foldedCorner">
            <a:avLst>
              <a:gd name="adj" fmla="val 985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b="1" i="0">
                <a:solidFill>
                  <a:srgbClr val="0070C0"/>
                </a:solidFill>
                <a:effectLst/>
                <a:latin typeface="Arial" panose="020B0604020202020204" pitchFamily="34" charset="0"/>
                <a:cs typeface="Arial" panose="020B0604020202020204" pitchFamily="34" charset="0"/>
              </a:rPr>
              <a:t>How it works</a:t>
            </a:r>
            <a:br>
              <a:rPr lang="en-GB" sz="1400" b="1" i="0">
                <a:solidFill>
                  <a:srgbClr val="0070C0"/>
                </a:solidFill>
                <a:effectLst/>
                <a:latin typeface="Arial" panose="020B0604020202020204" pitchFamily="34" charset="0"/>
                <a:cs typeface="Arial" panose="020B0604020202020204" pitchFamily="34" charset="0"/>
              </a:rPr>
            </a:br>
            <a:endParaRPr lang="en-GB" sz="1400" b="1" i="0">
              <a:solidFill>
                <a:srgbClr val="0070C0"/>
              </a:solidFill>
              <a:effectLst/>
              <a:latin typeface="Arial" panose="020B0604020202020204" pitchFamily="34" charset="0"/>
              <a:cs typeface="Arial" panose="020B0604020202020204" pitchFamily="34" charset="0"/>
            </a:endParaRPr>
          </a:p>
          <a:p>
            <a:pPr lvl="1"/>
            <a:r>
              <a:rPr lang="en-GB" sz="1400">
                <a:solidFill>
                  <a:srgbClr val="000000"/>
                </a:solidFill>
                <a:latin typeface="Arial" panose="020B0604020202020204" pitchFamily="34" charset="0"/>
                <a:cs typeface="Arial" panose="020B0604020202020204" pitchFamily="34" charset="0"/>
              </a:rPr>
              <a:t>The app works by connecting a patient to their GP record in your clinical system, so you need to set up a test patient in both the clinical system and the NHS App. Your test patient needs to be aged 16 or over and have an NHS number and account in your clinical system, with patient online services activated. You might already have a suitable account set up. </a:t>
            </a:r>
          </a:p>
          <a:p>
            <a:pPr lvl="1"/>
            <a:endParaRPr lang="en-GB" sz="1400">
              <a:solidFill>
                <a:srgbClr val="000000"/>
              </a:solidFill>
              <a:latin typeface="Arial" panose="020B0604020202020204" pitchFamily="34" charset="0"/>
              <a:cs typeface="Arial" panose="020B0604020202020204" pitchFamily="34" charset="0"/>
            </a:endParaRPr>
          </a:p>
          <a:p>
            <a:pPr lvl="1"/>
            <a:r>
              <a:rPr lang="en-GB" sz="1400">
                <a:solidFill>
                  <a:srgbClr val="000000"/>
                </a:solidFill>
                <a:latin typeface="Arial" panose="020B0604020202020204" pitchFamily="34" charset="0"/>
                <a:cs typeface="Arial" panose="020B0604020202020204" pitchFamily="34" charset="0"/>
              </a:rPr>
              <a:t>Record the full name, postcode, linkage key and account ID to use later. You need a test NHS number to use that's present on the central NHS system, Spine. If you don't have one, you can contact </a:t>
            </a:r>
            <a:r>
              <a:rPr lang="en-GB" sz="1400">
                <a:solidFill>
                  <a:schemeClr val="tx1"/>
                </a:solidFill>
                <a:latin typeface="Arial" panose="020B0604020202020204" pitchFamily="34" charset="0"/>
                <a:cs typeface="Arial" panose="020B0604020202020204" pitchFamily="34" charset="0"/>
                <a:hlinkClick r:id="rId5"/>
              </a:rPr>
              <a:t>nhsapp@nhs.net</a:t>
            </a:r>
            <a:r>
              <a:rPr lang="en-GB" sz="1400">
                <a:solidFill>
                  <a:schemeClr val="tx1"/>
                </a:solidFill>
                <a:latin typeface="Arial" panose="020B0604020202020204" pitchFamily="34" charset="0"/>
                <a:cs typeface="Arial" panose="020B0604020202020204" pitchFamily="34" charset="0"/>
              </a:rPr>
              <a:t> </a:t>
            </a:r>
            <a:r>
              <a:rPr lang="en-GB" sz="1400">
                <a:solidFill>
                  <a:srgbClr val="000000"/>
                </a:solidFill>
                <a:latin typeface="Arial" panose="020B0604020202020204" pitchFamily="34" charset="0"/>
                <a:cs typeface="Arial" panose="020B0604020202020204" pitchFamily="34" charset="0"/>
              </a:rPr>
              <a:t>to request one. </a:t>
            </a:r>
          </a:p>
          <a:p>
            <a:pPr lvl="1"/>
            <a:endParaRPr lang="en-GB" sz="1400">
              <a:solidFill>
                <a:schemeClr val="tx1"/>
              </a:solidFill>
              <a:latin typeface="Arial" panose="020B0604020202020204" pitchFamily="34" charset="0"/>
              <a:cs typeface="Arial" panose="020B0604020202020204" pitchFamily="34" charset="0"/>
            </a:endParaRPr>
          </a:p>
          <a:p>
            <a:pPr lvl="1"/>
            <a:r>
              <a:rPr lang="en-GB" sz="1400">
                <a:solidFill>
                  <a:srgbClr val="000000"/>
                </a:solidFill>
                <a:latin typeface="Arial" panose="020B0604020202020204" pitchFamily="34" charset="0"/>
                <a:cs typeface="Arial" panose="020B0604020202020204" pitchFamily="34" charset="0"/>
              </a:rPr>
              <a:t>After you have set up your test patient, you can log in using these details to see what your patients see in the NHS App.</a:t>
            </a:r>
          </a:p>
          <a:p>
            <a:pPr lvl="1"/>
            <a:endParaRPr lang="en-GB" sz="1400">
              <a:solidFill>
                <a:schemeClr val="tx1"/>
              </a:solidFill>
              <a:latin typeface="Arial" panose="020B0604020202020204" pitchFamily="34" charset="0"/>
              <a:cs typeface="Arial" panose="020B0604020202020204" pitchFamily="34" charset="0"/>
            </a:endParaRPr>
          </a:p>
        </p:txBody>
      </p:sp>
      <p:pic>
        <p:nvPicPr>
          <p:cNvPr id="17" name="Graphic 16" descr="Vlog with solid fill">
            <a:extLst>
              <a:ext uri="{FF2B5EF4-FFF2-40B4-BE49-F238E27FC236}">
                <a16:creationId xmlns:a16="http://schemas.microsoft.com/office/drawing/2014/main" id="{A3F843F2-B462-A033-F015-FB69802013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5911" y="2354522"/>
            <a:ext cx="414432" cy="414432"/>
          </a:xfrm>
          <a:prstGeom prst="rect">
            <a:avLst/>
          </a:prstGeom>
        </p:spPr>
      </p:pic>
      <p:pic>
        <p:nvPicPr>
          <p:cNvPr id="20" name="Graphic 19" descr="Keyboard with solid fill">
            <a:extLst>
              <a:ext uri="{FF2B5EF4-FFF2-40B4-BE49-F238E27FC236}">
                <a16:creationId xmlns:a16="http://schemas.microsoft.com/office/drawing/2014/main" id="{467B8326-E72D-AAFF-E424-0B2190CBBAC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5911" y="4896676"/>
            <a:ext cx="414432" cy="414432"/>
          </a:xfrm>
          <a:prstGeom prst="rect">
            <a:avLst/>
          </a:prstGeom>
        </p:spPr>
      </p:pic>
      <p:pic>
        <p:nvPicPr>
          <p:cNvPr id="21" name="Graphic 20" descr="Smart Phone with solid fill">
            <a:extLst>
              <a:ext uri="{FF2B5EF4-FFF2-40B4-BE49-F238E27FC236}">
                <a16:creationId xmlns:a16="http://schemas.microsoft.com/office/drawing/2014/main" id="{72460216-77AC-70FA-8956-A0EF3DED1A9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5911" y="3865684"/>
            <a:ext cx="414432" cy="414432"/>
          </a:xfrm>
          <a:prstGeom prst="rect">
            <a:avLst/>
          </a:prstGeom>
        </p:spPr>
      </p:pic>
      <p:sp>
        <p:nvSpPr>
          <p:cNvPr id="22" name="Speech Bubble: Rectangle 21">
            <a:extLst>
              <a:ext uri="{FF2B5EF4-FFF2-40B4-BE49-F238E27FC236}">
                <a16:creationId xmlns:a16="http://schemas.microsoft.com/office/drawing/2014/main" id="{CE872012-5D8E-C94E-6214-3F78F38C1CDA}"/>
              </a:ext>
            </a:extLst>
          </p:cNvPr>
          <p:cNvSpPr/>
          <p:nvPr/>
        </p:nvSpPr>
        <p:spPr>
          <a:xfrm>
            <a:off x="6878061" y="2270750"/>
            <a:ext cx="4545115" cy="2814876"/>
          </a:xfrm>
          <a:prstGeom prst="wedgeRectCallout">
            <a:avLst>
              <a:gd name="adj1" fmla="val 22866"/>
              <a:gd name="adj2" fmla="val 59042"/>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GB" sz="600" i="0">
              <a:solidFill>
                <a:schemeClr val="tx1"/>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600" i="0">
              <a:solidFill>
                <a:schemeClr val="tx1"/>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i="0">
                <a:solidFill>
                  <a:srgbClr val="000000"/>
                </a:solidFill>
                <a:effectLst/>
                <a:latin typeface="Arial" panose="020B0604020202020204" pitchFamily="34" charset="0"/>
                <a:cs typeface="Arial" panose="020B0604020202020204" pitchFamily="34" charset="0"/>
              </a:rPr>
              <a:t>a smart mobile phone or tablet to download the app </a:t>
            </a:r>
          </a:p>
          <a:p>
            <a:endParaRPr lang="en-GB" sz="1400" i="0">
              <a:solidFill>
                <a:srgbClr val="000000"/>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i="0">
                <a:solidFill>
                  <a:srgbClr val="000000"/>
                </a:solidFill>
                <a:effectLst/>
                <a:latin typeface="Arial" panose="020B0604020202020204" pitchFamily="34" charset="0"/>
                <a:cs typeface="Arial" panose="020B0604020202020204" pitchFamily="34" charset="0"/>
              </a:rPr>
              <a:t>an email account (set up a free one if you don’t want to use one you already have) </a:t>
            </a:r>
          </a:p>
          <a:p>
            <a:pPr marL="285750" indent="-285750">
              <a:buFont typeface="Arial" panose="020B0604020202020204" pitchFamily="34" charset="0"/>
              <a:buChar char="•"/>
            </a:pPr>
            <a:endParaRPr lang="en-GB" sz="1400" i="0">
              <a:solidFill>
                <a:srgbClr val="000000"/>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i="0">
                <a:solidFill>
                  <a:srgbClr val="000000"/>
                </a:solidFill>
                <a:effectLst/>
                <a:latin typeface="Arial" panose="020B0604020202020204" pitchFamily="34" charset="0"/>
                <a:cs typeface="Arial" panose="020B0604020202020204" pitchFamily="34" charset="0"/>
              </a:rPr>
              <a:t>a mobile phone number, so you can get a text message even if you’re using a tablet </a:t>
            </a:r>
          </a:p>
          <a:p>
            <a:pPr marL="285750" indent="-285750">
              <a:buFont typeface="Arial" panose="020B0604020202020204" pitchFamily="34" charset="0"/>
              <a:buChar char="•"/>
            </a:pPr>
            <a:endParaRPr lang="en-GB" sz="1400" i="0">
              <a:solidFill>
                <a:srgbClr val="000000"/>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i="0">
                <a:solidFill>
                  <a:srgbClr val="000000"/>
                </a:solidFill>
                <a:effectLst/>
                <a:latin typeface="Arial" panose="020B0604020202020204" pitchFamily="34" charset="0"/>
                <a:cs typeface="Arial" panose="020B0604020202020204" pitchFamily="34" charset="0"/>
              </a:rPr>
              <a:t>the full name, postcode, linkage key and account ID of the test patient account the practice’s ODS code</a:t>
            </a:r>
          </a:p>
        </p:txBody>
      </p:sp>
      <p:sp>
        <p:nvSpPr>
          <p:cNvPr id="23" name="Rectangle: Single Corner Rounded 22">
            <a:extLst>
              <a:ext uri="{FF2B5EF4-FFF2-40B4-BE49-F238E27FC236}">
                <a16:creationId xmlns:a16="http://schemas.microsoft.com/office/drawing/2014/main" id="{22748793-F5F7-30C4-53B3-CCF749C6A121}"/>
              </a:ext>
            </a:extLst>
          </p:cNvPr>
          <p:cNvSpPr/>
          <p:nvPr/>
        </p:nvSpPr>
        <p:spPr>
          <a:xfrm>
            <a:off x="6884643" y="1910687"/>
            <a:ext cx="4538533" cy="386185"/>
          </a:xfrm>
          <a:prstGeom prst="round1Rect">
            <a:avLst/>
          </a:prstGeom>
          <a:solidFill>
            <a:srgbClr val="C00000"/>
          </a:solidFill>
          <a:ln w="12700" cap="flat" cmpd="sng" algn="ctr">
            <a:noFill/>
            <a:prstDash val="solid"/>
            <a:miter lim="800000"/>
          </a:ln>
          <a:effectLst/>
        </p:spPr>
        <p:txBody>
          <a:bodyPr rtlCol="0" anchor="ctr"/>
          <a:lstStyle/>
          <a:p>
            <a:pPr marL="36000" marR="0" lvl="0" indent="0" defTabSz="914400" eaLnBrk="1" fontAlgn="auto" latinLnBrk="0" hangingPunct="1">
              <a:lnSpc>
                <a:spcPct val="100000"/>
              </a:lnSpc>
              <a:spcBef>
                <a:spcPts val="0"/>
              </a:spcBef>
              <a:spcAft>
                <a:spcPts val="0"/>
              </a:spcAft>
              <a:buClrTx/>
              <a:buSzTx/>
              <a:buFontTx/>
              <a:buNone/>
              <a:tabLst/>
              <a:defRPr/>
            </a:pPr>
            <a:r>
              <a:rPr lang="en-GB" sz="1400" b="1" kern="0">
                <a:solidFill>
                  <a:prstClr val="white"/>
                </a:solidFill>
                <a:latin typeface="Arial" panose="020B0604020202020204" pitchFamily="34" charset="0"/>
                <a:cs typeface="Arial" panose="020B0604020202020204" pitchFamily="34" charset="0"/>
              </a:rPr>
              <a:t>You will need:</a:t>
            </a:r>
            <a:endParaRPr kumimoji="0" lang="en-GB" sz="1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1859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45ACC6D7-0B20-D80D-7DBC-D596B2C547D9}"/>
              </a:ext>
            </a:extLst>
          </p:cNvPr>
          <p:cNvSpPr>
            <a:spLocks noGrp="1"/>
          </p:cNvSpPr>
          <p:nvPr>
            <p:ph type="title"/>
          </p:nvPr>
        </p:nvSpPr>
        <p:spPr>
          <a:xfrm>
            <a:off x="257112" y="192975"/>
            <a:ext cx="8071879" cy="876396"/>
          </a:xfrm>
        </p:spPr>
        <p:txBody>
          <a:bodyPr>
            <a:noAutofit/>
          </a:bodyPr>
          <a:lstStyle/>
          <a:p>
            <a:r>
              <a:rPr lang="en-GB" sz="2800" b="1">
                <a:latin typeface="Arial"/>
                <a:ea typeface="Calibri" panose="020F0502020204030204" pitchFamily="34" charset="0"/>
                <a:cs typeface="Arial"/>
              </a:rPr>
              <a:t>How to use this document</a:t>
            </a:r>
            <a:endParaRPr lang="en-GB" sz="2800" b="1">
              <a:effectLst/>
              <a:latin typeface="Arial"/>
              <a:ea typeface="Calibri" panose="020F0502020204030204" pitchFamily="34" charset="0"/>
              <a:cs typeface="Arial"/>
            </a:endParaRPr>
          </a:p>
        </p:txBody>
      </p:sp>
      <p:sp>
        <p:nvSpPr>
          <p:cNvPr id="9" name="TextBox 8">
            <a:extLst>
              <a:ext uri="{FF2B5EF4-FFF2-40B4-BE49-F238E27FC236}">
                <a16:creationId xmlns:a16="http://schemas.microsoft.com/office/drawing/2014/main" id="{7A89DD01-48CF-5523-AEA4-AC057928BAF2}"/>
              </a:ext>
            </a:extLst>
          </p:cNvPr>
          <p:cNvSpPr txBox="1"/>
          <p:nvPr/>
        </p:nvSpPr>
        <p:spPr>
          <a:xfrm>
            <a:off x="257112" y="1285125"/>
            <a:ext cx="11118615" cy="1308050"/>
          </a:xfrm>
          <a:prstGeom prst="rect">
            <a:avLst/>
          </a:prstGeom>
          <a:noFill/>
        </p:spPr>
        <p:txBody>
          <a:bodyPr wrap="square" rtlCol="0">
            <a:spAutoFit/>
          </a:bodyPr>
          <a:lstStyle/>
          <a:p>
            <a:pPr marL="171450" indent="-171450">
              <a:buFont typeface="Arial" panose="020B0604020202020204" pitchFamily="34" charset="0"/>
              <a:buChar char="•"/>
            </a:pPr>
            <a:r>
              <a:rPr lang="en-GB" sz="1400">
                <a:latin typeface="Arial" panose="020B0604020202020204" pitchFamily="34" charset="0"/>
                <a:cs typeface="Arial" panose="020B0604020202020204" pitchFamily="34" charset="0"/>
              </a:rPr>
              <a:t>This document contains interactive elements so that users can easily navigate to preferred areas of interest.</a:t>
            </a:r>
          </a:p>
          <a:p>
            <a:pPr marL="171450" indent="-171450">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400">
                <a:latin typeface="Arial" panose="020B0604020202020204" pitchFamily="34" charset="0"/>
                <a:cs typeface="Arial" panose="020B0604020202020204" pitchFamily="34" charset="0"/>
              </a:rPr>
              <a:t>For the best viewing experience, we recommend opening this document in Microsoft PowerPoint and clicking on ‘Slide Show’; alternatively, you can press Ctrl + Click to follow each link.</a:t>
            </a:r>
          </a:p>
          <a:p>
            <a:pPr marL="171450" indent="-171450">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400">
                <a:latin typeface="Arial" panose="020B0604020202020204" pitchFamily="34" charset="0"/>
                <a:cs typeface="Arial" panose="020B0604020202020204" pitchFamily="34" charset="0"/>
              </a:rPr>
              <a:t>There are several graphics used throughout the document, each providing a summary of:</a:t>
            </a:r>
          </a:p>
        </p:txBody>
      </p:sp>
      <p:sp>
        <p:nvSpPr>
          <p:cNvPr id="2" name="Rectangle: Folded Corner 1">
            <a:extLst>
              <a:ext uri="{FF2B5EF4-FFF2-40B4-BE49-F238E27FC236}">
                <a16:creationId xmlns:a16="http://schemas.microsoft.com/office/drawing/2014/main" id="{3B0D5E2F-7DB9-3D6E-F91F-A6326EBCFC9F}"/>
              </a:ext>
            </a:extLst>
          </p:cNvPr>
          <p:cNvSpPr/>
          <p:nvPr/>
        </p:nvSpPr>
        <p:spPr>
          <a:xfrm>
            <a:off x="493208" y="2798504"/>
            <a:ext cx="2147122" cy="749438"/>
          </a:xfrm>
          <a:prstGeom prst="foldedCorner">
            <a:avLst>
              <a:gd name="adj" fmla="val 3950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000" b="1" i="0">
              <a:solidFill>
                <a:srgbClr val="0070C0"/>
              </a:solidFill>
              <a:effectLst/>
              <a:latin typeface="Arial" panose="020B0604020202020204" pitchFamily="34" charset="0"/>
              <a:cs typeface="Arial" panose="020B0604020202020204" pitchFamily="34" charset="0"/>
            </a:endParaRPr>
          </a:p>
        </p:txBody>
      </p:sp>
      <p:sp>
        <p:nvSpPr>
          <p:cNvPr id="3" name="Rectangle: Top Corners Rounded 2">
            <a:extLst>
              <a:ext uri="{FF2B5EF4-FFF2-40B4-BE49-F238E27FC236}">
                <a16:creationId xmlns:a16="http://schemas.microsoft.com/office/drawing/2014/main" id="{62CFB9E4-8B24-F9BF-6486-FE1D5C98123A}"/>
              </a:ext>
            </a:extLst>
          </p:cNvPr>
          <p:cNvSpPr/>
          <p:nvPr/>
        </p:nvSpPr>
        <p:spPr>
          <a:xfrm>
            <a:off x="493208" y="3928991"/>
            <a:ext cx="2021392" cy="689882"/>
          </a:xfrm>
          <a:prstGeom prst="round2SameRect">
            <a:avLst/>
          </a:prstGeom>
          <a:solidFill>
            <a:srgbClr val="B0C61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ndParaRPr>
          </a:p>
        </p:txBody>
      </p:sp>
      <p:sp>
        <p:nvSpPr>
          <p:cNvPr id="4" name="Oval 3">
            <a:extLst>
              <a:ext uri="{FF2B5EF4-FFF2-40B4-BE49-F238E27FC236}">
                <a16:creationId xmlns:a16="http://schemas.microsoft.com/office/drawing/2014/main" id="{B60F366E-DEC3-CA2E-580A-41522A068A8B}"/>
              </a:ext>
            </a:extLst>
          </p:cNvPr>
          <p:cNvSpPr/>
          <p:nvPr/>
        </p:nvSpPr>
        <p:spPr>
          <a:xfrm>
            <a:off x="2110228" y="3840971"/>
            <a:ext cx="576594" cy="513218"/>
          </a:xfrm>
          <a:prstGeom prst="ellipse">
            <a:avLst/>
          </a:prstGeom>
          <a:solidFill>
            <a:srgbClr val="F2F7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pic>
        <p:nvPicPr>
          <p:cNvPr id="11" name="Graphic 10" descr="Comment Like outline">
            <a:extLst>
              <a:ext uri="{FF2B5EF4-FFF2-40B4-BE49-F238E27FC236}">
                <a16:creationId xmlns:a16="http://schemas.microsoft.com/office/drawing/2014/main" id="{0C042206-0F3D-8CBF-F2F3-F1F386F9DE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7531" y="3869880"/>
            <a:ext cx="395757" cy="461115"/>
          </a:xfrm>
          <a:prstGeom prst="rect">
            <a:avLst/>
          </a:prstGeom>
        </p:spPr>
      </p:pic>
      <p:sp>
        <p:nvSpPr>
          <p:cNvPr id="32" name="Rectangle: Top Corners Rounded 31">
            <a:extLst>
              <a:ext uri="{FF2B5EF4-FFF2-40B4-BE49-F238E27FC236}">
                <a16:creationId xmlns:a16="http://schemas.microsoft.com/office/drawing/2014/main" id="{AB4C9236-BC4F-86E8-1826-174A475DEDAF}"/>
              </a:ext>
            </a:extLst>
          </p:cNvPr>
          <p:cNvSpPr/>
          <p:nvPr/>
        </p:nvSpPr>
        <p:spPr>
          <a:xfrm>
            <a:off x="493208" y="5119506"/>
            <a:ext cx="2021392" cy="689881"/>
          </a:xfrm>
          <a:prstGeom prst="round2SameRect">
            <a:avLst/>
          </a:prstGeom>
          <a:solidFill>
            <a:srgbClr val="B0C61F">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ndParaRPr>
          </a:p>
        </p:txBody>
      </p:sp>
      <p:sp>
        <p:nvSpPr>
          <p:cNvPr id="33" name="Oval 32">
            <a:extLst>
              <a:ext uri="{FF2B5EF4-FFF2-40B4-BE49-F238E27FC236}">
                <a16:creationId xmlns:a16="http://schemas.microsoft.com/office/drawing/2014/main" id="{BE7E50DF-E285-EECF-3B77-B5197F1778A5}"/>
              </a:ext>
            </a:extLst>
          </p:cNvPr>
          <p:cNvSpPr/>
          <p:nvPr/>
        </p:nvSpPr>
        <p:spPr>
          <a:xfrm>
            <a:off x="2171906" y="5009894"/>
            <a:ext cx="474433" cy="494944"/>
          </a:xfrm>
          <a:prstGeom prst="ellipse">
            <a:avLst/>
          </a:prstGeom>
          <a:solidFill>
            <a:srgbClr val="B0C61F">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pic>
        <p:nvPicPr>
          <p:cNvPr id="38" name="Graphic 37" descr="Lights On with solid fill">
            <a:extLst>
              <a:ext uri="{FF2B5EF4-FFF2-40B4-BE49-F238E27FC236}">
                <a16:creationId xmlns:a16="http://schemas.microsoft.com/office/drawing/2014/main" id="{9EBE87A2-3B28-3E75-E0CE-172EEB0CF6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77872" y="5078822"/>
            <a:ext cx="291167" cy="291167"/>
          </a:xfrm>
          <a:prstGeom prst="rect">
            <a:avLst/>
          </a:prstGeom>
        </p:spPr>
      </p:pic>
      <p:sp>
        <p:nvSpPr>
          <p:cNvPr id="69" name="TextBox 68">
            <a:extLst>
              <a:ext uri="{FF2B5EF4-FFF2-40B4-BE49-F238E27FC236}">
                <a16:creationId xmlns:a16="http://schemas.microsoft.com/office/drawing/2014/main" id="{AC87EC8C-7B2E-E54C-4030-79CF0F20F7EF}"/>
              </a:ext>
            </a:extLst>
          </p:cNvPr>
          <p:cNvSpPr txBox="1"/>
          <p:nvPr/>
        </p:nvSpPr>
        <p:spPr>
          <a:xfrm>
            <a:off x="2686822" y="2781539"/>
            <a:ext cx="3062468" cy="738664"/>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Information and resources, outlining how to access certain features and what they can be used for</a:t>
            </a:r>
          </a:p>
        </p:txBody>
      </p:sp>
      <p:sp>
        <p:nvSpPr>
          <p:cNvPr id="70" name="TextBox 69">
            <a:extLst>
              <a:ext uri="{FF2B5EF4-FFF2-40B4-BE49-F238E27FC236}">
                <a16:creationId xmlns:a16="http://schemas.microsoft.com/office/drawing/2014/main" id="{D0FD2DAC-5E0E-090B-C0E1-E3539D58C4FC}"/>
              </a:ext>
            </a:extLst>
          </p:cNvPr>
          <p:cNvSpPr txBox="1"/>
          <p:nvPr/>
        </p:nvSpPr>
        <p:spPr>
          <a:xfrm>
            <a:off x="2696875" y="4105855"/>
            <a:ext cx="2639895"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Key benefits for GP practices and/or patients</a:t>
            </a:r>
          </a:p>
        </p:txBody>
      </p:sp>
      <p:sp>
        <p:nvSpPr>
          <p:cNvPr id="71" name="TextBox 70">
            <a:extLst>
              <a:ext uri="{FF2B5EF4-FFF2-40B4-BE49-F238E27FC236}">
                <a16:creationId xmlns:a16="http://schemas.microsoft.com/office/drawing/2014/main" id="{790A8995-258E-B822-36C0-BFE6D05E0544}"/>
              </a:ext>
            </a:extLst>
          </p:cNvPr>
          <p:cNvSpPr txBox="1"/>
          <p:nvPr/>
        </p:nvSpPr>
        <p:spPr>
          <a:xfrm>
            <a:off x="2686822" y="5310557"/>
            <a:ext cx="2262368"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Top tips for GP practices</a:t>
            </a:r>
          </a:p>
        </p:txBody>
      </p:sp>
      <p:pic>
        <p:nvPicPr>
          <p:cNvPr id="72" name="Graphic 71" descr="Home with solid fill">
            <a:hlinkClick r:id="rId6" action="ppaction://hlinksldjump"/>
            <a:extLst>
              <a:ext uri="{FF2B5EF4-FFF2-40B4-BE49-F238E27FC236}">
                <a16:creationId xmlns:a16="http://schemas.microsoft.com/office/drawing/2014/main" id="{E99BD612-2A8F-A935-6C1B-D04C6AAAFC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75727" y="6088684"/>
            <a:ext cx="646129" cy="646129"/>
          </a:xfrm>
          <a:prstGeom prst="rect">
            <a:avLst/>
          </a:prstGeom>
        </p:spPr>
      </p:pic>
      <p:sp>
        <p:nvSpPr>
          <p:cNvPr id="73" name="TextBox 72">
            <a:extLst>
              <a:ext uri="{FF2B5EF4-FFF2-40B4-BE49-F238E27FC236}">
                <a16:creationId xmlns:a16="http://schemas.microsoft.com/office/drawing/2014/main" id="{A1CB07BE-60F5-FA8D-8610-F5D35304D0B8}"/>
              </a:ext>
            </a:extLst>
          </p:cNvPr>
          <p:cNvSpPr txBox="1"/>
          <p:nvPr/>
        </p:nvSpPr>
        <p:spPr>
          <a:xfrm>
            <a:off x="6367021" y="6346462"/>
            <a:ext cx="5456375"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Users can click on this icon to navigate to the contents page</a:t>
            </a:r>
          </a:p>
        </p:txBody>
      </p:sp>
      <p:sp>
        <p:nvSpPr>
          <p:cNvPr id="75" name="Speech Bubble: Rectangle 74">
            <a:extLst>
              <a:ext uri="{FF2B5EF4-FFF2-40B4-BE49-F238E27FC236}">
                <a16:creationId xmlns:a16="http://schemas.microsoft.com/office/drawing/2014/main" id="{43B56155-384B-9700-CAB1-9A1D7453EC66}"/>
              </a:ext>
            </a:extLst>
          </p:cNvPr>
          <p:cNvSpPr/>
          <p:nvPr/>
        </p:nvSpPr>
        <p:spPr>
          <a:xfrm>
            <a:off x="6491922" y="2904484"/>
            <a:ext cx="2147122" cy="643457"/>
          </a:xfrm>
          <a:prstGeom prst="wedgeRectCallout">
            <a:avLst>
              <a:gd name="adj1" fmla="val 54488"/>
              <a:gd name="adj2" fmla="val 19588"/>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br>
              <a:rPr lang="en-GB" sz="1400" b="1" i="0">
                <a:solidFill>
                  <a:srgbClr val="0070C0"/>
                </a:solidFill>
                <a:effectLst/>
                <a:latin typeface="Arial" panose="020B0604020202020204" pitchFamily="34" charset="0"/>
                <a:cs typeface="Arial" panose="020B0604020202020204" pitchFamily="34" charset="0"/>
              </a:rPr>
            </a:br>
            <a:endParaRPr lang="en-GB" sz="300" b="1">
              <a:solidFill>
                <a:schemeClr val="tx1"/>
              </a:solidFill>
              <a:latin typeface="Arial" panose="020B0604020202020204" pitchFamily="34" charset="0"/>
              <a:cs typeface="Arial" panose="020B0604020202020204" pitchFamily="34" charset="0"/>
            </a:endParaRPr>
          </a:p>
        </p:txBody>
      </p:sp>
      <p:sp>
        <p:nvSpPr>
          <p:cNvPr id="76" name="Rectangle: Single Corner Rounded 75">
            <a:extLst>
              <a:ext uri="{FF2B5EF4-FFF2-40B4-BE49-F238E27FC236}">
                <a16:creationId xmlns:a16="http://schemas.microsoft.com/office/drawing/2014/main" id="{12AB5EC4-1483-4A48-869C-075A10E80AFB}"/>
              </a:ext>
            </a:extLst>
          </p:cNvPr>
          <p:cNvSpPr/>
          <p:nvPr/>
        </p:nvSpPr>
        <p:spPr>
          <a:xfrm>
            <a:off x="6491922" y="2822453"/>
            <a:ext cx="2147120" cy="217378"/>
          </a:xfrm>
          <a:prstGeom prst="round1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a:solidFill>
                <a:schemeClr val="bg1"/>
              </a:solidFill>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2322619A-C840-B557-8EF4-3F6E2134A24E}"/>
              </a:ext>
            </a:extLst>
          </p:cNvPr>
          <p:cNvSpPr txBox="1"/>
          <p:nvPr/>
        </p:nvSpPr>
        <p:spPr>
          <a:xfrm>
            <a:off x="8798034" y="2852241"/>
            <a:ext cx="3025362"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Important information that GP practices should be aware of</a:t>
            </a:r>
          </a:p>
        </p:txBody>
      </p:sp>
      <p:sp>
        <p:nvSpPr>
          <p:cNvPr id="86" name="Speech Bubble: Rectangle 85">
            <a:extLst>
              <a:ext uri="{FF2B5EF4-FFF2-40B4-BE49-F238E27FC236}">
                <a16:creationId xmlns:a16="http://schemas.microsoft.com/office/drawing/2014/main" id="{916F017C-9118-21CB-5B20-7EF194F2B0CB}"/>
              </a:ext>
            </a:extLst>
          </p:cNvPr>
          <p:cNvSpPr/>
          <p:nvPr/>
        </p:nvSpPr>
        <p:spPr>
          <a:xfrm>
            <a:off x="6488936" y="3890359"/>
            <a:ext cx="2147119" cy="728514"/>
          </a:xfrm>
          <a:prstGeom prst="wedgeRectCallout">
            <a:avLst>
              <a:gd name="adj1" fmla="val 20026"/>
              <a:gd name="adj2" fmla="val 60738"/>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400">
              <a:solidFill>
                <a:schemeClr val="tx1"/>
              </a:solidFill>
              <a:latin typeface="Arial" panose="020B0604020202020204" pitchFamily="34" charset="0"/>
              <a:cs typeface="Arial" panose="020B0604020202020204" pitchFamily="34" charset="0"/>
            </a:endParaRPr>
          </a:p>
          <a:p>
            <a:endParaRPr lang="en-GB" sz="300" b="0" i="0">
              <a:solidFill>
                <a:srgbClr val="202A30"/>
              </a:solidFill>
              <a:effectLst/>
              <a:latin typeface="Arial" panose="020B0604020202020204" pitchFamily="34" charset="0"/>
              <a:cs typeface="Arial" panose="020B0604020202020204" pitchFamily="34" charset="0"/>
            </a:endParaRPr>
          </a:p>
        </p:txBody>
      </p:sp>
      <p:sp>
        <p:nvSpPr>
          <p:cNvPr id="87" name="Rectangle: Single Corner Rounded 86">
            <a:extLst>
              <a:ext uri="{FF2B5EF4-FFF2-40B4-BE49-F238E27FC236}">
                <a16:creationId xmlns:a16="http://schemas.microsoft.com/office/drawing/2014/main" id="{C06A9D5A-ADE5-9B60-2480-AAFD58743B11}"/>
              </a:ext>
            </a:extLst>
          </p:cNvPr>
          <p:cNvSpPr/>
          <p:nvPr/>
        </p:nvSpPr>
        <p:spPr>
          <a:xfrm>
            <a:off x="6488934" y="3884638"/>
            <a:ext cx="2147119" cy="284879"/>
          </a:xfrm>
          <a:prstGeom prst="round1Rect">
            <a:avLst/>
          </a:prstGeom>
          <a:solidFill>
            <a:srgbClr val="C00000"/>
          </a:solidFill>
          <a:ln w="12700" cap="flat" cmpd="sng" algn="ctr">
            <a:noFill/>
            <a:prstDash val="solid"/>
            <a:miter lim="800000"/>
          </a:ln>
          <a:effectLst/>
        </p:spPr>
        <p:txBody>
          <a:bodyPr rtlCol="0" anchor="ctr"/>
          <a:lstStyle/>
          <a:p>
            <a:pPr marL="3600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What your practice needs to do</a:t>
            </a:r>
          </a:p>
        </p:txBody>
      </p:sp>
      <p:sp>
        <p:nvSpPr>
          <p:cNvPr id="91" name="TextBox 90">
            <a:extLst>
              <a:ext uri="{FF2B5EF4-FFF2-40B4-BE49-F238E27FC236}">
                <a16:creationId xmlns:a16="http://schemas.microsoft.com/office/drawing/2014/main" id="{DC9BFEA5-0CFC-EF22-D754-ADDE09257CB4}"/>
              </a:ext>
            </a:extLst>
          </p:cNvPr>
          <p:cNvSpPr txBox="1"/>
          <p:nvPr/>
        </p:nvSpPr>
        <p:spPr>
          <a:xfrm>
            <a:off x="8800593" y="3870148"/>
            <a:ext cx="3022803" cy="738664"/>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Actions for your GP practice to make the most of what the NHS App has to offer</a:t>
            </a:r>
          </a:p>
        </p:txBody>
      </p:sp>
      <p:sp>
        <p:nvSpPr>
          <p:cNvPr id="92" name="Rectangle: Top Corners Rounded 91">
            <a:extLst>
              <a:ext uri="{FF2B5EF4-FFF2-40B4-BE49-F238E27FC236}">
                <a16:creationId xmlns:a16="http://schemas.microsoft.com/office/drawing/2014/main" id="{2E237EFA-712A-1287-458E-77D1C2461F26}"/>
              </a:ext>
            </a:extLst>
          </p:cNvPr>
          <p:cNvSpPr/>
          <p:nvPr/>
        </p:nvSpPr>
        <p:spPr>
          <a:xfrm>
            <a:off x="6488934" y="5107194"/>
            <a:ext cx="2147118" cy="702193"/>
          </a:xfrm>
          <a:prstGeom prst="round2Same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5" name="TextBox 94">
            <a:extLst>
              <a:ext uri="{FF2B5EF4-FFF2-40B4-BE49-F238E27FC236}">
                <a16:creationId xmlns:a16="http://schemas.microsoft.com/office/drawing/2014/main" id="{556621C5-2476-07ED-6770-4DDAA0803923}"/>
              </a:ext>
            </a:extLst>
          </p:cNvPr>
          <p:cNvSpPr txBox="1"/>
          <p:nvPr/>
        </p:nvSpPr>
        <p:spPr>
          <a:xfrm>
            <a:off x="8791785" y="5137089"/>
            <a:ext cx="3031611"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Important information that patients should be made aware of</a:t>
            </a:r>
          </a:p>
        </p:txBody>
      </p:sp>
      <p:sp>
        <p:nvSpPr>
          <p:cNvPr id="98" name="Arc 97">
            <a:extLst>
              <a:ext uri="{FF2B5EF4-FFF2-40B4-BE49-F238E27FC236}">
                <a16:creationId xmlns:a16="http://schemas.microsoft.com/office/drawing/2014/main" id="{953709B5-4626-9898-34BD-F4E6B002E86E}"/>
              </a:ext>
            </a:extLst>
          </p:cNvPr>
          <p:cNvSpPr/>
          <p:nvPr/>
        </p:nvSpPr>
        <p:spPr>
          <a:xfrm rot="17467648">
            <a:off x="10619811" y="6156932"/>
            <a:ext cx="1222487" cy="728514"/>
          </a:xfrm>
          <a:prstGeom prst="arc">
            <a:avLst>
              <a:gd name="adj1" fmla="val 17231086"/>
              <a:gd name="adj2" fmla="val 834599"/>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5" name="Graphic 4" descr="Warning with solid fill">
            <a:extLst>
              <a:ext uri="{FF2B5EF4-FFF2-40B4-BE49-F238E27FC236}">
                <a16:creationId xmlns:a16="http://schemas.microsoft.com/office/drawing/2014/main" id="{DD4FDCF2-1655-ACC8-69C7-DFA65530FA8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77896" y="5302933"/>
            <a:ext cx="315401" cy="315401"/>
          </a:xfrm>
          <a:prstGeom prst="rect">
            <a:avLst/>
          </a:prstGeom>
        </p:spPr>
      </p:pic>
    </p:spTree>
    <p:extLst>
      <p:ext uri="{BB962C8B-B14F-4D97-AF65-F5344CB8AC3E}">
        <p14:creationId xmlns:p14="http://schemas.microsoft.com/office/powerpoint/2010/main" val="2824104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3" y="192975"/>
            <a:ext cx="3849866" cy="876396"/>
          </a:xfrm>
        </p:spPr>
        <p:txBody>
          <a:bodyPr>
            <a:noAutofit/>
          </a:bodyPr>
          <a:lstStyle/>
          <a:p>
            <a:r>
              <a:rPr lang="en-GB" sz="2800" b="1">
                <a:latin typeface="Arial"/>
                <a:ea typeface="Calibri" panose="020F0502020204030204" pitchFamily="34" charset="0"/>
                <a:cs typeface="Arial"/>
              </a:rPr>
              <a:t>Contents Page</a:t>
            </a:r>
            <a:endParaRPr lang="en-GB" sz="2800" b="1">
              <a:effectLst/>
              <a:latin typeface="Arial"/>
              <a:ea typeface="Calibri" panose="020F0502020204030204" pitchFamily="34" charset="0"/>
              <a:cs typeface="Arial"/>
            </a:endParaRPr>
          </a:p>
        </p:txBody>
      </p:sp>
      <p:sp>
        <p:nvSpPr>
          <p:cNvPr id="2" name="Rectangle 1">
            <a:extLst>
              <a:ext uri="{FF2B5EF4-FFF2-40B4-BE49-F238E27FC236}">
                <a16:creationId xmlns:a16="http://schemas.microsoft.com/office/drawing/2014/main" id="{4CA3AB21-93A8-A87B-F78C-086F307E3D1E}"/>
              </a:ext>
            </a:extLst>
          </p:cNvPr>
          <p:cNvSpPr/>
          <p:nvPr/>
        </p:nvSpPr>
        <p:spPr>
          <a:xfrm>
            <a:off x="370580" y="1286283"/>
            <a:ext cx="3842256" cy="412449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b="1" i="0">
                <a:solidFill>
                  <a:srgbClr val="0070C0"/>
                </a:solidFill>
                <a:effectLst/>
                <a:latin typeface="Arial" panose="020B0604020202020204" pitchFamily="34" charset="0"/>
                <a:cs typeface="Arial" panose="020B0604020202020204" pitchFamily="34" charset="0"/>
              </a:rPr>
              <a:t>Services</a:t>
            </a:r>
            <a:endParaRPr kumimoji="0" lang="en-GB" sz="1400" b="1" i="0" u="none" strike="noStrike" kern="1200" cap="none" spc="0" normalizeH="0" baseline="0" noProof="0">
              <a:ln>
                <a:noFill/>
              </a:ln>
              <a:solidFill>
                <a:schemeClr val="tx1"/>
              </a:solidFill>
              <a:effectLst/>
              <a:uLnTx/>
              <a:uFillTx/>
              <a:latin typeface="Arial"/>
              <a:ea typeface="+mn-ea"/>
              <a:cs typeface="Arial"/>
            </a:endParaRPr>
          </a:p>
          <a:p>
            <a:endParaRPr kumimoji="0" lang="en-GB" sz="1400" b="1" i="0" u="none" strike="noStrike" kern="1200" cap="none" spc="0" normalizeH="0" baseline="0" noProof="0">
              <a:ln>
                <a:noFill/>
              </a:ln>
              <a:solidFill>
                <a:schemeClr val="bg1"/>
              </a:solidFill>
              <a:effectLst/>
              <a:uLnTx/>
              <a:uFillTx/>
              <a:latin typeface="Arial"/>
              <a:ea typeface="+mn-ea"/>
              <a:cs typeface="Arial"/>
            </a:endParaRPr>
          </a:p>
          <a:p>
            <a:endParaRPr kumimoji="0" lang="en-GB" sz="1400" b="1" i="0" u="none" strike="noStrike" kern="1200" cap="none" spc="0" normalizeH="0" baseline="0" noProof="0">
              <a:ln>
                <a:noFill/>
              </a:ln>
              <a:solidFill>
                <a:schemeClr val="bg1"/>
              </a:solidFill>
              <a:effectLst/>
              <a:uLnTx/>
              <a:uFillTx/>
              <a:latin typeface="Arial"/>
              <a:ea typeface="+mn-ea"/>
              <a:cs typeface="Arial"/>
            </a:endParaRPr>
          </a:p>
          <a:p>
            <a:endParaRPr kumimoji="0" lang="en-GB" sz="1400" b="1" i="0" u="none" strike="noStrike" kern="1200" cap="none" spc="0" normalizeH="0" baseline="0" noProof="0">
              <a:ln>
                <a:noFill/>
              </a:ln>
              <a:solidFill>
                <a:schemeClr val="bg1"/>
              </a:solidFill>
              <a:effectLst/>
              <a:uLnTx/>
              <a:uFillTx/>
              <a:latin typeface="Arial"/>
              <a:ea typeface="+mn-ea"/>
              <a:cs typeface="Arial"/>
            </a:endParaRPr>
          </a:p>
          <a:p>
            <a:endParaRPr lang="en-GB" sz="1400">
              <a:solidFill>
                <a:schemeClr val="tx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17C8915-8755-FD4B-D01E-592CC865453A}"/>
              </a:ext>
            </a:extLst>
          </p:cNvPr>
          <p:cNvSpPr/>
          <p:nvPr/>
        </p:nvSpPr>
        <p:spPr>
          <a:xfrm>
            <a:off x="4059215" y="1288485"/>
            <a:ext cx="4336608" cy="498403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b="1" i="0">
                <a:solidFill>
                  <a:srgbClr val="0070C0"/>
                </a:solidFill>
                <a:effectLst/>
                <a:latin typeface="Arial" panose="020B0604020202020204" pitchFamily="34" charset="0"/>
                <a:cs typeface="Arial" panose="020B0604020202020204" pitchFamily="34" charset="0"/>
              </a:rPr>
              <a:t>Your health</a:t>
            </a:r>
            <a:endParaRPr kumimoji="0" lang="en-GB" sz="1400" b="1" i="0" u="none" strike="noStrike" kern="1200" cap="none" spc="0" normalizeH="0" baseline="0" noProof="0">
              <a:ln>
                <a:noFill/>
              </a:ln>
              <a:solidFill>
                <a:schemeClr val="tx1"/>
              </a:solidFill>
              <a:effectLst/>
              <a:uLnTx/>
              <a:uFillTx/>
              <a:latin typeface="Arial"/>
              <a:ea typeface="+mn-ea"/>
              <a:cs typeface="Arial"/>
            </a:endParaRPr>
          </a:p>
          <a:p>
            <a:endParaRPr kumimoji="0" lang="en-GB" sz="1400" b="1" i="0" u="none" strike="noStrike" kern="1200" cap="none" spc="0" normalizeH="0" baseline="0" noProof="0">
              <a:ln>
                <a:noFill/>
              </a:ln>
              <a:solidFill>
                <a:schemeClr val="bg1"/>
              </a:solidFill>
              <a:effectLst/>
              <a:uLnTx/>
              <a:uFillTx/>
              <a:latin typeface="Arial"/>
              <a:ea typeface="+mn-ea"/>
              <a:cs typeface="Arial"/>
            </a:endParaRPr>
          </a:p>
          <a:p>
            <a:endParaRPr kumimoji="0" lang="en-GB" sz="1400" b="1" i="0" u="none" strike="noStrike" kern="1200" cap="none" spc="0" normalizeH="0" baseline="0" noProof="0">
              <a:ln>
                <a:noFill/>
              </a:ln>
              <a:solidFill>
                <a:schemeClr val="bg1"/>
              </a:solidFill>
              <a:effectLst/>
              <a:uLnTx/>
              <a:uFillTx/>
              <a:latin typeface="Arial"/>
              <a:ea typeface="+mn-ea"/>
              <a:cs typeface="Arial"/>
            </a:endParaRPr>
          </a:p>
          <a:p>
            <a:endParaRPr kumimoji="0" lang="en-GB" sz="1400" b="1" i="0" u="none" strike="noStrike" kern="1200" cap="none" spc="0" normalizeH="0" baseline="0" noProof="0">
              <a:ln>
                <a:noFill/>
              </a:ln>
              <a:solidFill>
                <a:schemeClr val="bg1"/>
              </a:solidFill>
              <a:effectLst/>
              <a:uLnTx/>
              <a:uFillTx/>
              <a:latin typeface="Arial"/>
              <a:ea typeface="+mn-ea"/>
              <a:cs typeface="Arial"/>
            </a:endParaRPr>
          </a:p>
          <a:p>
            <a:endParaRPr lang="en-GB" sz="140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9FC8B59-5407-99C5-D2E2-7E30B2D93987}"/>
              </a:ext>
            </a:extLst>
          </p:cNvPr>
          <p:cNvSpPr/>
          <p:nvPr/>
        </p:nvSpPr>
        <p:spPr>
          <a:xfrm>
            <a:off x="8218015" y="1288485"/>
            <a:ext cx="3783558" cy="23091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b="1" i="0">
                <a:solidFill>
                  <a:srgbClr val="0070C0"/>
                </a:solidFill>
                <a:effectLst/>
                <a:latin typeface="Arial" panose="020B0604020202020204" pitchFamily="34" charset="0"/>
                <a:cs typeface="Arial" panose="020B0604020202020204" pitchFamily="34" charset="0"/>
              </a:rPr>
              <a:t>Other </a:t>
            </a:r>
            <a:endParaRPr kumimoji="0" lang="en-GB" sz="1400" b="1" i="0" u="none" strike="noStrike" kern="1200" cap="none" spc="0" normalizeH="0" baseline="0" noProof="0">
              <a:ln>
                <a:noFill/>
              </a:ln>
              <a:solidFill>
                <a:schemeClr val="tx1"/>
              </a:solidFill>
              <a:effectLst/>
              <a:uLnTx/>
              <a:uFillTx/>
              <a:latin typeface="Arial"/>
              <a:ea typeface="+mn-ea"/>
              <a:cs typeface="Arial"/>
            </a:endParaRPr>
          </a:p>
          <a:p>
            <a:endParaRPr kumimoji="0" lang="en-GB" sz="1400" b="1" i="0" u="none" strike="noStrike" kern="1200" cap="none" spc="0" normalizeH="0" baseline="0" noProof="0">
              <a:ln>
                <a:noFill/>
              </a:ln>
              <a:solidFill>
                <a:schemeClr val="bg1"/>
              </a:solidFill>
              <a:effectLst/>
              <a:uLnTx/>
              <a:uFillTx/>
              <a:latin typeface="Arial"/>
              <a:ea typeface="+mn-ea"/>
              <a:cs typeface="Arial"/>
            </a:endParaRPr>
          </a:p>
          <a:p>
            <a:endParaRPr kumimoji="0" lang="en-GB" sz="1400" b="1" i="0" u="none" strike="noStrike" kern="1200" cap="none" spc="0" normalizeH="0" baseline="0" noProof="0">
              <a:ln>
                <a:noFill/>
              </a:ln>
              <a:solidFill>
                <a:schemeClr val="bg1"/>
              </a:solidFill>
              <a:effectLst/>
              <a:uLnTx/>
              <a:uFillTx/>
              <a:latin typeface="Arial"/>
              <a:ea typeface="+mn-ea"/>
              <a:cs typeface="Arial"/>
            </a:endParaRPr>
          </a:p>
          <a:p>
            <a:endParaRPr kumimoji="0" lang="en-GB" sz="1400" b="1" i="0" u="none" strike="noStrike" kern="1200" cap="none" spc="0" normalizeH="0" baseline="0" noProof="0">
              <a:ln>
                <a:noFill/>
              </a:ln>
              <a:solidFill>
                <a:schemeClr val="bg1"/>
              </a:solidFill>
              <a:effectLst/>
              <a:uLnTx/>
              <a:uFillTx/>
              <a:latin typeface="Arial"/>
              <a:ea typeface="+mn-ea"/>
              <a:cs typeface="Arial"/>
            </a:endParaRPr>
          </a:p>
          <a:p>
            <a:endParaRPr lang="en-GB" sz="1400">
              <a:solidFill>
                <a:schemeClr val="tx1"/>
              </a:solidFill>
              <a:latin typeface="Arial" panose="020B0604020202020204" pitchFamily="34" charset="0"/>
              <a:cs typeface="Arial" panose="020B0604020202020204" pitchFamily="34" charset="0"/>
            </a:endParaRPr>
          </a:p>
        </p:txBody>
      </p:sp>
      <p:sp>
        <p:nvSpPr>
          <p:cNvPr id="15" name="Rectangle: Top Corners Rounded 14">
            <a:extLst>
              <a:ext uri="{FF2B5EF4-FFF2-40B4-BE49-F238E27FC236}">
                <a16:creationId xmlns:a16="http://schemas.microsoft.com/office/drawing/2014/main" id="{744B99A6-1D30-DC6D-8D9A-9677716CC16E}"/>
              </a:ext>
            </a:extLst>
          </p:cNvPr>
          <p:cNvSpPr/>
          <p:nvPr/>
        </p:nvSpPr>
        <p:spPr>
          <a:xfrm>
            <a:off x="9139673" y="971145"/>
            <a:ext cx="2854466" cy="320406"/>
          </a:xfrm>
          <a:prstGeom prst="round2Same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TextBox 21">
            <a:extLst>
              <a:ext uri="{FF2B5EF4-FFF2-40B4-BE49-F238E27FC236}">
                <a16:creationId xmlns:a16="http://schemas.microsoft.com/office/drawing/2014/main" id="{2F8F8E69-7543-F57D-AAF2-DA04FCFAE366}"/>
              </a:ext>
            </a:extLst>
          </p:cNvPr>
          <p:cNvSpPr txBox="1"/>
          <p:nvPr/>
        </p:nvSpPr>
        <p:spPr>
          <a:xfrm>
            <a:off x="403448" y="1747293"/>
            <a:ext cx="3571943" cy="3293209"/>
          </a:xfrm>
          <a:prstGeom prst="rect">
            <a:avLst/>
          </a:prstGeom>
          <a:noFill/>
        </p:spPr>
        <p:txBody>
          <a:bodyPr wrap="square" rtlCol="0">
            <a:spAutoFit/>
          </a:bodyPr>
          <a:lstStyle/>
          <a:p>
            <a:pPr lvl="1">
              <a:defRPr/>
            </a:pPr>
            <a:r>
              <a:rPr kumimoji="0" lang="en-GB" sz="1300" i="0" strike="noStrike" kern="1200" cap="none" spc="0" normalizeH="0" baseline="0" noProof="0">
                <a:ln>
                  <a:noFill/>
                </a:ln>
                <a:solidFill>
                  <a:srgbClr val="0070C0"/>
                </a:solidFill>
                <a:effectLst/>
                <a:uLnTx/>
                <a:uFillTx/>
                <a:latin typeface="Arial"/>
                <a:ea typeface="+mn-ea"/>
                <a:cs typeface="Arial"/>
                <a:hlinkClick r:id="rId3" action="ppaction://hlinksldjump">
                  <a:extLst>
                    <a:ext uri="{A12FA001-AC4F-418D-AE19-62706E023703}">
                      <ahyp:hlinkClr xmlns:ahyp="http://schemas.microsoft.com/office/drawing/2018/hyperlinkcolor" val="tx"/>
                    </a:ext>
                  </a:extLst>
                </a:hlinkClick>
              </a:rPr>
              <a:t>Request repeat prescriptions</a:t>
            </a:r>
            <a:endParaRPr lang="en-GB" sz="1300">
              <a:solidFill>
                <a:srgbClr val="0070C0"/>
              </a:solidFill>
              <a:latin typeface="Arial"/>
              <a:cs typeface="Arial"/>
            </a:endParaRPr>
          </a:p>
          <a:p>
            <a:pPr lvl="1">
              <a:defRPr/>
            </a:pPr>
            <a:endParaRPr kumimoji="0" lang="en-GB" sz="1300" i="0" u="none" strike="noStrike" kern="1200" cap="none" spc="0" normalizeH="0" baseline="0" noProof="0">
              <a:ln>
                <a:noFill/>
              </a:ln>
              <a:solidFill>
                <a:srgbClr val="0070C0"/>
              </a:solidFill>
              <a:effectLst/>
              <a:uLnTx/>
              <a:uFillTx/>
              <a:latin typeface="Arial"/>
              <a:ea typeface="+mn-ea"/>
              <a:cs typeface="Arial"/>
              <a:hlinkClick r:id="rId4" action="ppaction://hlinksldjump">
                <a:extLst>
                  <a:ext uri="{A12FA001-AC4F-418D-AE19-62706E023703}">
                    <ahyp:hlinkClr xmlns:ahyp="http://schemas.microsoft.com/office/drawing/2018/hyperlinkcolor" val="tx"/>
                  </a:ext>
                </a:extLst>
              </a:hlinkClick>
            </a:endParaRPr>
          </a:p>
          <a:p>
            <a:pPr lvl="1">
              <a:defRPr/>
            </a:pPr>
            <a:r>
              <a:rPr lang="en-GB" sz="1300">
                <a:solidFill>
                  <a:srgbClr val="0070C0"/>
                </a:solidFill>
                <a:latin typeface="Arial"/>
                <a:cs typeface="Arial"/>
                <a:hlinkClick r:id="rId5" action="ppaction://hlinksldjump">
                  <a:extLst>
                    <a:ext uri="{A12FA001-AC4F-418D-AE19-62706E023703}">
                      <ahyp:hlinkClr xmlns:ahyp="http://schemas.microsoft.com/office/drawing/2018/hyperlinkcolor" val="tx"/>
                    </a:ext>
                  </a:extLst>
                </a:hlinkClick>
              </a:rPr>
              <a:t>Contact your GP surgery about a health problem or for a document/update using an online form*</a:t>
            </a:r>
            <a:endParaRPr lang="en-GB" sz="1300">
              <a:solidFill>
                <a:srgbClr val="0070C0"/>
              </a:solidFill>
              <a:latin typeface="Arial"/>
              <a:cs typeface="Arial"/>
            </a:endParaRPr>
          </a:p>
          <a:p>
            <a:pPr lvl="1">
              <a:defRPr/>
            </a:pPr>
            <a:endParaRPr lang="en-GB" sz="1300">
              <a:solidFill>
                <a:srgbClr val="0261BF"/>
              </a:solidFill>
              <a:latin typeface="Arial"/>
              <a:cs typeface="Arial"/>
            </a:endParaRPr>
          </a:p>
          <a:p>
            <a:pPr lvl="1">
              <a:defRPr/>
            </a:pPr>
            <a:r>
              <a:rPr lang="en-GB" sz="1300">
                <a:solidFill>
                  <a:srgbClr val="0070C0"/>
                </a:solidFill>
                <a:latin typeface="Arial"/>
                <a:cs typeface="Arial"/>
                <a:hlinkClick r:id="rId6" action="ppaction://hlinksldjump">
                  <a:extLst>
                    <a:ext uri="{A12FA001-AC4F-418D-AE19-62706E023703}">
                      <ahyp:hlinkClr xmlns:ahyp="http://schemas.microsoft.com/office/drawing/2018/hyperlinkcolor" val="tx"/>
                    </a:ext>
                  </a:extLst>
                </a:hlinkClick>
              </a:rPr>
              <a:t>Book/check/cancel a GP appointment*</a:t>
            </a:r>
            <a:endParaRPr lang="en-GB" sz="1300">
              <a:solidFill>
                <a:srgbClr val="0070C0"/>
              </a:solidFill>
              <a:latin typeface="Arial"/>
              <a:cs typeface="Arial"/>
            </a:endParaRPr>
          </a:p>
          <a:p>
            <a:pPr lvl="1">
              <a:defRPr/>
            </a:pPr>
            <a:endParaRPr kumimoji="0" lang="en-GB" sz="1300" i="0" u="none" strike="noStrike" kern="1200" cap="none" spc="0" normalizeH="0" baseline="0" noProof="0">
              <a:ln>
                <a:noFill/>
              </a:ln>
              <a:solidFill>
                <a:srgbClr val="0070C0"/>
              </a:solidFill>
              <a:effectLst/>
              <a:uLnTx/>
              <a:uFillTx/>
              <a:latin typeface="Arial"/>
              <a:ea typeface="+mn-ea"/>
              <a:cs typeface="Arial"/>
            </a:endParaRPr>
          </a:p>
          <a:p>
            <a:pPr lvl="1">
              <a:defRPr/>
            </a:pPr>
            <a:r>
              <a:rPr lang="en-GB" sz="1300">
                <a:solidFill>
                  <a:srgbClr val="0070C0"/>
                </a:solidFill>
                <a:latin typeface="Arial"/>
                <a:cs typeface="Arial"/>
                <a:hlinkClick r:id="rId7" action="ppaction://hlinksldjump">
                  <a:extLst>
                    <a:ext uri="{A12FA001-AC4F-418D-AE19-62706E023703}">
                      <ahyp:hlinkClr xmlns:ahyp="http://schemas.microsoft.com/office/drawing/2018/hyperlinkcolor" val="tx"/>
                    </a:ext>
                  </a:extLst>
                </a:hlinkClick>
              </a:rPr>
              <a:t>Get medical help via 111 online</a:t>
            </a:r>
            <a:endParaRPr kumimoji="0" lang="en-GB" sz="1300" i="0" u="none" strike="noStrike" kern="1200" cap="none" spc="0" normalizeH="0" baseline="0" noProof="0">
              <a:ln>
                <a:noFill/>
              </a:ln>
              <a:solidFill>
                <a:srgbClr val="0070C0"/>
              </a:solidFill>
              <a:effectLst/>
              <a:uLnTx/>
              <a:uFillTx/>
              <a:latin typeface="Arial"/>
              <a:cs typeface="Arial"/>
            </a:endParaRPr>
          </a:p>
          <a:p>
            <a:pPr lvl="1">
              <a:defRPr/>
            </a:pPr>
            <a:endParaRPr lang="en-GB" sz="1300">
              <a:solidFill>
                <a:srgbClr val="0070C0"/>
              </a:solidFill>
              <a:latin typeface="Arial"/>
              <a:ea typeface="+mn-ea"/>
              <a:cs typeface="Arial"/>
            </a:endParaRPr>
          </a:p>
          <a:p>
            <a:pPr lvl="1">
              <a:defRPr/>
            </a:pPr>
            <a:r>
              <a:rPr lang="en-GB" sz="1300">
                <a:solidFill>
                  <a:srgbClr val="0070C0"/>
                </a:solidFill>
                <a:latin typeface="Arial"/>
                <a:cs typeface="Arial"/>
                <a:hlinkClick r:id="rId8" action="ppaction://hlinksldjump">
                  <a:extLst>
                    <a:ext uri="{A12FA001-AC4F-418D-AE19-62706E023703}">
                      <ahyp:hlinkClr xmlns:ahyp="http://schemas.microsoft.com/office/drawing/2018/hyperlinkcolor" val="tx"/>
                    </a:ext>
                  </a:extLst>
                </a:hlinkClick>
              </a:rPr>
              <a:t>Find NHS services near you</a:t>
            </a:r>
            <a:endParaRPr lang="en-GB" sz="1300">
              <a:solidFill>
                <a:srgbClr val="0070C0"/>
              </a:solidFill>
              <a:latin typeface="Arial"/>
              <a:cs typeface="Arial"/>
            </a:endParaRPr>
          </a:p>
          <a:p>
            <a:pPr lvl="1">
              <a:defRPr/>
            </a:pPr>
            <a:endParaRPr lang="en-GB" sz="1300">
              <a:solidFill>
                <a:srgbClr val="0070C0"/>
              </a:solidFill>
              <a:latin typeface="Arial"/>
              <a:cs typeface="Arial"/>
            </a:endParaRPr>
          </a:p>
          <a:p>
            <a:pPr lvl="1">
              <a:defRPr/>
            </a:pPr>
            <a:r>
              <a:rPr lang="en-GB" sz="1300">
                <a:solidFill>
                  <a:srgbClr val="0070C0"/>
                </a:solidFill>
                <a:latin typeface="Arial"/>
                <a:cs typeface="Arial"/>
                <a:hlinkClick r:id="rId9" action="ppaction://hlinksldjump">
                  <a:extLst>
                    <a:ext uri="{A12FA001-AC4F-418D-AE19-62706E023703}">
                      <ahyp:hlinkClr xmlns:ahyp="http://schemas.microsoft.com/office/drawing/2018/hyperlinkcolor" val="tx"/>
                    </a:ext>
                  </a:extLst>
                </a:hlinkClick>
              </a:rPr>
              <a:t>Register with a GP surgery*</a:t>
            </a:r>
            <a:endParaRPr lang="en-GB" sz="1300" u="sng">
              <a:solidFill>
                <a:srgbClr val="0070C0"/>
              </a:solidFill>
              <a:latin typeface="Arial"/>
              <a:cs typeface="Arial"/>
            </a:endParaRPr>
          </a:p>
          <a:p>
            <a:pPr lvl="1">
              <a:defRPr/>
            </a:pPr>
            <a:endParaRPr lang="en-GB" sz="1300">
              <a:solidFill>
                <a:srgbClr val="0070C0"/>
              </a:solidFill>
              <a:latin typeface="Arial"/>
              <a:cs typeface="Arial"/>
              <a:hlinkClick r:id="" action="ppaction://noaction">
                <a:extLst>
                  <a:ext uri="{A12FA001-AC4F-418D-AE19-62706E023703}">
                    <ahyp:hlinkClr xmlns:ahyp="http://schemas.microsoft.com/office/drawing/2018/hyperlinkcolor" val="tx"/>
                  </a:ext>
                </a:extLst>
              </a:hlinkClick>
            </a:endParaRPr>
          </a:p>
          <a:p>
            <a:pPr lvl="1">
              <a:defRPr/>
            </a:pPr>
            <a:r>
              <a:rPr kumimoji="0" lang="en-GB" sz="1300" i="0" u="none" strike="noStrike" kern="1200" cap="none" spc="0" normalizeH="0" baseline="0" noProof="0">
                <a:ln>
                  <a:noFill/>
                </a:ln>
                <a:solidFill>
                  <a:srgbClr val="0070C0"/>
                </a:solidFill>
                <a:effectLst/>
                <a:uLnTx/>
                <a:uFillTx/>
                <a:latin typeface="Arial"/>
                <a:ea typeface="+mn-ea"/>
                <a:cs typeface="Arial"/>
                <a:hlinkClick r:id="rId10" action="ppaction://hlinksldjump">
                  <a:extLst>
                    <a:ext uri="{A12FA001-AC4F-418D-AE19-62706E023703}">
                      <ahyp:hlinkClr xmlns:ahyp="http://schemas.microsoft.com/office/drawing/2018/hyperlinkcolor" val="tx"/>
                    </a:ext>
                  </a:extLst>
                </a:hlinkClick>
              </a:rPr>
              <a:t>Access health information (Health and Medicines A-Z)</a:t>
            </a:r>
            <a:endParaRPr lang="en-GB" sz="1300">
              <a:solidFill>
                <a:srgbClr val="0070C0"/>
              </a:solidFill>
              <a:latin typeface="Arial"/>
              <a:cs typeface="Arial"/>
            </a:endParaRPr>
          </a:p>
        </p:txBody>
      </p:sp>
      <p:pic>
        <p:nvPicPr>
          <p:cNvPr id="25" name="Graphic 24" descr="Medicine with solid fill">
            <a:extLst>
              <a:ext uri="{FF2B5EF4-FFF2-40B4-BE49-F238E27FC236}">
                <a16:creationId xmlns:a16="http://schemas.microsoft.com/office/drawing/2014/main" id="{8C52D840-409E-76D1-D196-206BD167B38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3605" y="1747293"/>
            <a:ext cx="323828" cy="323828"/>
          </a:xfrm>
          <a:prstGeom prst="rect">
            <a:avLst/>
          </a:prstGeom>
        </p:spPr>
      </p:pic>
      <p:pic>
        <p:nvPicPr>
          <p:cNvPr id="26" name="Graphic 25" descr="Medical with solid fill">
            <a:extLst>
              <a:ext uri="{FF2B5EF4-FFF2-40B4-BE49-F238E27FC236}">
                <a16:creationId xmlns:a16="http://schemas.microsoft.com/office/drawing/2014/main" id="{BB6B7588-23A1-1895-0C9E-1CA24FD4AF0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22499" y="2523112"/>
            <a:ext cx="323828" cy="323828"/>
          </a:xfrm>
          <a:prstGeom prst="rect">
            <a:avLst/>
          </a:prstGeom>
        </p:spPr>
      </p:pic>
      <p:pic>
        <p:nvPicPr>
          <p:cNvPr id="27" name="Graphic 26" descr="Document with solid fill">
            <a:extLst>
              <a:ext uri="{FF2B5EF4-FFF2-40B4-BE49-F238E27FC236}">
                <a16:creationId xmlns:a16="http://schemas.microsoft.com/office/drawing/2014/main" id="{64DA12E2-5705-EC6B-6F18-495638BC1315}"/>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216298" y="1742593"/>
            <a:ext cx="323828" cy="323828"/>
          </a:xfrm>
          <a:prstGeom prst="rect">
            <a:avLst/>
          </a:prstGeom>
        </p:spPr>
      </p:pic>
      <p:sp>
        <p:nvSpPr>
          <p:cNvPr id="29" name="TextBox 28">
            <a:extLst>
              <a:ext uri="{FF2B5EF4-FFF2-40B4-BE49-F238E27FC236}">
                <a16:creationId xmlns:a16="http://schemas.microsoft.com/office/drawing/2014/main" id="{A48C1188-F240-7926-FB4B-0AA2FE0F2B35}"/>
              </a:ext>
            </a:extLst>
          </p:cNvPr>
          <p:cNvSpPr txBox="1"/>
          <p:nvPr/>
        </p:nvSpPr>
        <p:spPr>
          <a:xfrm>
            <a:off x="4164305" y="1750907"/>
            <a:ext cx="3756737" cy="3693319"/>
          </a:xfrm>
          <a:prstGeom prst="rect">
            <a:avLst/>
          </a:prstGeom>
          <a:noFill/>
        </p:spPr>
        <p:txBody>
          <a:bodyPr wrap="square" rtlCol="0">
            <a:spAutoFit/>
          </a:bodyPr>
          <a:lstStyle/>
          <a:p>
            <a:pPr lvl="1">
              <a:defRPr/>
            </a:pPr>
            <a:r>
              <a:rPr kumimoji="0" lang="en-GB" sz="1300" i="0" u="none" strike="noStrike" kern="1200" cap="none" spc="0" normalizeH="0" baseline="0" noProof="0">
                <a:ln>
                  <a:noFill/>
                </a:ln>
                <a:solidFill>
                  <a:srgbClr val="0070C0"/>
                </a:solidFill>
                <a:effectLst/>
                <a:uLnTx/>
                <a:uFillTx/>
                <a:latin typeface="Arial"/>
                <a:ea typeface="+mn-ea"/>
                <a:cs typeface="Arial"/>
                <a:hlinkClick r:id="rId17" action="ppaction://hlinksldjump">
                  <a:extLst>
                    <a:ext uri="{A12FA001-AC4F-418D-AE19-62706E023703}">
                      <ahyp:hlinkClr xmlns:ahyp="http://schemas.microsoft.com/office/drawing/2018/hyperlinkcolor" val="tx"/>
                    </a:ext>
                  </a:extLst>
                </a:hlinkClick>
              </a:rPr>
              <a:t>View GP health record securely</a:t>
            </a:r>
            <a:endParaRPr kumimoji="0" lang="en-GB" sz="1300" i="0" u="none" strike="noStrike" kern="1200" cap="none" spc="0" normalizeH="0" baseline="0" noProof="0">
              <a:ln>
                <a:noFill/>
              </a:ln>
              <a:solidFill>
                <a:srgbClr val="0070C0"/>
              </a:solidFill>
              <a:effectLst/>
              <a:uLnTx/>
              <a:uFillTx/>
              <a:latin typeface="Arial"/>
              <a:ea typeface="+mn-ea"/>
              <a:cs typeface="Arial"/>
            </a:endParaRPr>
          </a:p>
          <a:p>
            <a:pPr lvl="1">
              <a:defRPr/>
            </a:pPr>
            <a:endParaRPr lang="en-GB" sz="1300">
              <a:solidFill>
                <a:srgbClr val="0070C0"/>
              </a:solidFill>
              <a:latin typeface="Arial"/>
              <a:cs typeface="Arial"/>
            </a:endParaRPr>
          </a:p>
          <a:p>
            <a:pPr lvl="1">
              <a:defRPr/>
            </a:pPr>
            <a:r>
              <a:rPr lang="en-GB" sz="1300">
                <a:solidFill>
                  <a:srgbClr val="0070C0"/>
                </a:solidFill>
                <a:latin typeface="Arial"/>
                <a:cs typeface="Arial"/>
                <a:hlinkClick r:id="rId18" action="ppaction://hlinksldjump">
                  <a:extLst>
                    <a:ext uri="{A12FA001-AC4F-418D-AE19-62706E023703}">
                      <ahyp:hlinkClr xmlns:ahyp="http://schemas.microsoft.com/office/drawing/2018/hyperlinkcolor" val="tx"/>
                    </a:ext>
                  </a:extLst>
                </a:hlinkClick>
              </a:rPr>
              <a:t>View test results and care plans*</a:t>
            </a:r>
            <a:endParaRPr lang="en-GB" sz="1300">
              <a:solidFill>
                <a:srgbClr val="0070C0"/>
              </a:solidFill>
              <a:latin typeface="Arial"/>
              <a:cs typeface="Arial"/>
            </a:endParaRPr>
          </a:p>
          <a:p>
            <a:pPr lvl="1">
              <a:defRPr/>
            </a:pPr>
            <a:endParaRPr lang="en-GB" sz="1300">
              <a:solidFill>
                <a:srgbClr val="0070C0"/>
              </a:solidFill>
              <a:latin typeface="Arial"/>
              <a:cs typeface="Arial"/>
            </a:endParaRPr>
          </a:p>
          <a:p>
            <a:pPr lvl="1">
              <a:defRPr/>
            </a:pPr>
            <a:r>
              <a:rPr kumimoji="0" lang="en-GB" sz="1300" i="0" u="none" strike="noStrike" kern="1200" cap="none" spc="0" normalizeH="0" baseline="0" noProof="0">
                <a:ln>
                  <a:noFill/>
                </a:ln>
                <a:solidFill>
                  <a:srgbClr val="0070C0"/>
                </a:solidFill>
                <a:effectLst/>
                <a:uLnTx/>
                <a:uFillTx/>
                <a:latin typeface="Arial"/>
                <a:ea typeface="+mn-ea"/>
                <a:cs typeface="Arial"/>
                <a:hlinkClick r:id="rId4" action="ppaction://hlinksldjump">
                  <a:extLst>
                    <a:ext uri="{A12FA001-AC4F-418D-AE19-62706E023703}">
                      <ahyp:hlinkClr xmlns:ahyp="http://schemas.microsoft.com/office/drawing/2018/hyperlinkcolor" val="tx"/>
                    </a:ext>
                  </a:extLst>
                </a:hlinkClick>
              </a:rPr>
              <a:t>Nominate a preferred pharmacy</a:t>
            </a:r>
            <a:endParaRPr kumimoji="0" lang="en-GB" sz="1300" i="0" u="none" strike="noStrike" kern="1200" cap="none" spc="0" normalizeH="0" baseline="0" noProof="0">
              <a:ln>
                <a:noFill/>
              </a:ln>
              <a:solidFill>
                <a:srgbClr val="0070C0"/>
              </a:solidFill>
              <a:effectLst/>
              <a:uLnTx/>
              <a:uFillTx/>
              <a:latin typeface="Arial"/>
              <a:ea typeface="+mn-ea"/>
              <a:cs typeface="Arial"/>
            </a:endParaRPr>
          </a:p>
          <a:p>
            <a:pPr lvl="1">
              <a:defRPr/>
            </a:pPr>
            <a:endParaRPr lang="en-GB" sz="1300">
              <a:solidFill>
                <a:srgbClr val="0070C0"/>
              </a:solidFill>
              <a:latin typeface="Arial"/>
              <a:cs typeface="Arial"/>
            </a:endParaRPr>
          </a:p>
          <a:p>
            <a:pPr lvl="1">
              <a:defRPr/>
            </a:pPr>
            <a:r>
              <a:rPr lang="en-GB" sz="1300">
                <a:solidFill>
                  <a:srgbClr val="0261BF"/>
                </a:solidFill>
                <a:latin typeface="Arial"/>
                <a:cs typeface="Arial"/>
                <a:hlinkClick r:id="rId19" action="ppaction://hlinksldjump">
                  <a:extLst>
                    <a:ext uri="{A12FA001-AC4F-418D-AE19-62706E023703}">
                      <ahyp:hlinkClr xmlns:ahyp="http://schemas.microsoft.com/office/drawing/2018/hyperlinkcolor" val="tx"/>
                    </a:ext>
                  </a:extLst>
                </a:hlinkClick>
              </a:rPr>
              <a:t>View a prescription barcode</a:t>
            </a:r>
            <a:endParaRPr lang="en-GB" sz="1300">
              <a:solidFill>
                <a:srgbClr val="0261BF"/>
              </a:solidFill>
              <a:latin typeface="Arial"/>
              <a:cs typeface="Arial"/>
            </a:endParaRPr>
          </a:p>
          <a:p>
            <a:pPr lvl="1">
              <a:defRPr/>
            </a:pPr>
            <a:endParaRPr kumimoji="0" lang="en-GB" sz="1300" i="0" u="none" strike="noStrike" kern="1200" cap="none" spc="0" normalizeH="0" baseline="0" noProof="0">
              <a:ln>
                <a:noFill/>
              </a:ln>
              <a:solidFill>
                <a:srgbClr val="0070C0"/>
              </a:solidFill>
              <a:effectLst/>
              <a:uLnTx/>
              <a:uFillTx/>
              <a:latin typeface="Arial"/>
              <a:ea typeface="+mn-ea"/>
              <a:cs typeface="Arial"/>
            </a:endParaRPr>
          </a:p>
          <a:p>
            <a:pPr lvl="1">
              <a:defRPr/>
            </a:pPr>
            <a:r>
              <a:rPr kumimoji="0" lang="en-GB" sz="1300" i="0" u="none" strike="noStrike" kern="1200" cap="none" spc="0" normalizeH="0" baseline="0" noProof="0">
                <a:ln>
                  <a:noFill/>
                </a:ln>
                <a:solidFill>
                  <a:srgbClr val="0070C0"/>
                </a:solidFill>
                <a:effectLst/>
                <a:uLnTx/>
                <a:uFillTx/>
                <a:latin typeface="Arial"/>
                <a:ea typeface="+mn-ea"/>
                <a:cs typeface="Arial"/>
                <a:hlinkClick r:id="rId20" action="ppaction://hlinksldjump">
                  <a:extLst>
                    <a:ext uri="{A12FA001-AC4F-418D-AE19-62706E023703}">
                      <ahyp:hlinkClr xmlns:ahyp="http://schemas.microsoft.com/office/drawing/2018/hyperlinkcolor" val="tx"/>
                    </a:ext>
                  </a:extLst>
                </a:hlinkClick>
              </a:rPr>
              <a:t>Book your first hospital or clinic appointment</a:t>
            </a:r>
            <a:endParaRPr kumimoji="0" lang="en-GB" sz="1300" i="0" u="none" strike="noStrike" kern="1200" cap="none" spc="0" normalizeH="0" baseline="0" noProof="0">
              <a:ln>
                <a:noFill/>
              </a:ln>
              <a:solidFill>
                <a:srgbClr val="0070C0"/>
              </a:solidFill>
              <a:effectLst/>
              <a:uLnTx/>
              <a:uFillTx/>
              <a:latin typeface="Arial"/>
              <a:ea typeface="+mn-ea"/>
              <a:cs typeface="Arial"/>
            </a:endParaRPr>
          </a:p>
          <a:p>
            <a:pPr lvl="1">
              <a:defRPr/>
            </a:pPr>
            <a:endParaRPr lang="en-GB" sz="1300">
              <a:solidFill>
                <a:srgbClr val="0070C0"/>
              </a:solidFill>
              <a:latin typeface="Arial"/>
              <a:cs typeface="Arial"/>
              <a:hlinkClick r:id="rId20" action="ppaction://hlinksldjump">
                <a:extLst>
                  <a:ext uri="{A12FA001-AC4F-418D-AE19-62706E023703}">
                    <ahyp:hlinkClr xmlns:ahyp="http://schemas.microsoft.com/office/drawing/2018/hyperlinkcolor" val="tx"/>
                  </a:ext>
                </a:extLst>
              </a:hlinkClick>
            </a:endParaRPr>
          </a:p>
          <a:p>
            <a:pPr lvl="1">
              <a:defRPr/>
            </a:pPr>
            <a:r>
              <a:rPr lang="en-GB" sz="1300">
                <a:solidFill>
                  <a:srgbClr val="0070C0"/>
                </a:solidFill>
                <a:latin typeface="Arial"/>
                <a:cs typeface="Arial"/>
                <a:hlinkClick r:id="rId21" action="ppaction://hlinksldjump">
                  <a:extLst>
                    <a:ext uri="{A12FA001-AC4F-418D-AE19-62706E023703}">
                      <ahyp:hlinkClr xmlns:ahyp="http://schemas.microsoft.com/office/drawing/2018/hyperlinkcolor" val="tx"/>
                    </a:ext>
                  </a:extLst>
                </a:hlinkClick>
              </a:rPr>
              <a:t>Manage hospital and other appointments*</a:t>
            </a:r>
            <a:endParaRPr lang="en-GB" sz="1300">
              <a:solidFill>
                <a:srgbClr val="0070C0"/>
              </a:solidFill>
              <a:latin typeface="Arial"/>
              <a:cs typeface="Arial"/>
            </a:endParaRPr>
          </a:p>
          <a:p>
            <a:pPr lvl="1">
              <a:defRPr/>
            </a:pPr>
            <a:endParaRPr lang="en-GB" sz="1300">
              <a:solidFill>
                <a:srgbClr val="0070C0"/>
              </a:solidFill>
              <a:latin typeface="Arial"/>
              <a:cs typeface="Arial"/>
            </a:endParaRPr>
          </a:p>
          <a:p>
            <a:pPr lvl="1">
              <a:defRPr/>
            </a:pPr>
            <a:r>
              <a:rPr kumimoji="0" lang="en-GB" sz="1300" i="0" u="none" strike="noStrike" kern="1200" cap="none" spc="0" normalizeH="0" baseline="0" noProof="0">
                <a:ln>
                  <a:noFill/>
                </a:ln>
                <a:solidFill>
                  <a:srgbClr val="0070C0"/>
                </a:solidFill>
                <a:effectLst/>
                <a:uLnTx/>
                <a:uFillTx/>
                <a:latin typeface="Arial"/>
                <a:ea typeface="+mn-ea"/>
                <a:cs typeface="Arial"/>
                <a:hlinkClick r:id="rId22" action="ppaction://hlinksldjump">
                  <a:extLst>
                    <a:ext uri="{A12FA001-AC4F-418D-AE19-62706E023703}">
                      <ahyp:hlinkClr xmlns:ahyp="http://schemas.microsoft.com/office/drawing/2018/hyperlinkcolor" val="tx"/>
                    </a:ext>
                  </a:extLst>
                </a:hlinkClick>
              </a:rPr>
              <a:t>Manage your organ donation decision</a:t>
            </a:r>
            <a:endParaRPr kumimoji="0" lang="en-GB" sz="1300" i="0" u="none" strike="noStrike" kern="1200" cap="none" spc="0" normalizeH="0" baseline="0" noProof="0">
              <a:ln>
                <a:noFill/>
              </a:ln>
              <a:solidFill>
                <a:srgbClr val="0070C0"/>
              </a:solidFill>
              <a:effectLst/>
              <a:uLnTx/>
              <a:uFillTx/>
              <a:latin typeface="Arial"/>
              <a:ea typeface="+mn-ea"/>
              <a:cs typeface="Arial"/>
            </a:endParaRPr>
          </a:p>
          <a:p>
            <a:pPr lvl="1">
              <a:defRPr/>
            </a:pPr>
            <a:endParaRPr lang="en-GB" sz="1300">
              <a:solidFill>
                <a:srgbClr val="0070C0"/>
              </a:solidFill>
              <a:latin typeface="Arial"/>
              <a:cs typeface="Arial"/>
              <a:hlinkClick r:id="rId5" action="ppaction://hlinksldjump">
                <a:extLst>
                  <a:ext uri="{A12FA001-AC4F-418D-AE19-62706E023703}">
                    <ahyp:hlinkClr xmlns:ahyp="http://schemas.microsoft.com/office/drawing/2018/hyperlinkcolor" val="tx"/>
                  </a:ext>
                </a:extLst>
              </a:hlinkClick>
            </a:endParaRPr>
          </a:p>
          <a:p>
            <a:pPr lvl="1">
              <a:defRPr/>
            </a:pPr>
            <a:r>
              <a:rPr kumimoji="0" lang="en-GB" sz="1300" i="0" u="none" strike="noStrike" kern="1200" cap="none" spc="0" normalizeH="0" baseline="0" noProof="0">
                <a:ln>
                  <a:noFill/>
                </a:ln>
                <a:solidFill>
                  <a:srgbClr val="0070C0"/>
                </a:solidFill>
                <a:effectLst/>
                <a:uLnTx/>
                <a:uFillTx/>
                <a:latin typeface="Arial"/>
                <a:ea typeface="+mn-ea"/>
                <a:cs typeface="Arial"/>
                <a:hlinkClick r:id="rId23" action="ppaction://hlinksldjump">
                  <a:extLst>
                    <a:ext uri="{A12FA001-AC4F-418D-AE19-62706E023703}">
                      <ahyp:hlinkClr xmlns:ahyp="http://schemas.microsoft.com/office/drawing/2018/hyperlinkcolor" val="tx"/>
                    </a:ext>
                  </a:extLst>
                </a:hlinkClick>
              </a:rPr>
              <a:t>Update data sharing preferences</a:t>
            </a:r>
            <a:endParaRPr lang="en-GB" sz="1300">
              <a:solidFill>
                <a:srgbClr val="0070C0"/>
              </a:solidFill>
              <a:latin typeface="Arial"/>
              <a:cs typeface="Arial"/>
            </a:endParaRPr>
          </a:p>
          <a:p>
            <a:pPr lvl="1">
              <a:defRPr/>
            </a:pPr>
            <a:endParaRPr kumimoji="0" lang="en-GB" sz="1300" i="0" u="none" strike="noStrike" kern="1200" cap="none" spc="0" normalizeH="0" baseline="0" noProof="0">
              <a:ln>
                <a:noFill/>
              </a:ln>
              <a:solidFill>
                <a:srgbClr val="0070C0"/>
              </a:solidFill>
              <a:effectLst/>
              <a:uLnTx/>
              <a:uFillTx/>
              <a:latin typeface="Arial"/>
              <a:ea typeface="+mn-ea"/>
              <a:cs typeface="Arial"/>
              <a:hlinkClick r:id="rId23" action="ppaction://hlinksldjump">
                <a:extLst>
                  <a:ext uri="{A12FA001-AC4F-418D-AE19-62706E023703}">
                    <ahyp:hlinkClr xmlns:ahyp="http://schemas.microsoft.com/office/drawing/2018/hyperlinkcolor" val="tx"/>
                  </a:ext>
                </a:extLst>
              </a:hlinkClick>
            </a:endParaRPr>
          </a:p>
          <a:p>
            <a:pPr lvl="1">
              <a:defRPr/>
            </a:pPr>
            <a:r>
              <a:rPr kumimoji="0" lang="en-GB" sz="1300" i="0" u="none" strike="noStrike" kern="1200" cap="none" spc="0" normalizeH="0" baseline="0" noProof="0">
                <a:ln>
                  <a:noFill/>
                </a:ln>
                <a:solidFill>
                  <a:srgbClr val="0070C0"/>
                </a:solidFill>
                <a:effectLst/>
                <a:uLnTx/>
                <a:uFillTx/>
                <a:latin typeface="Arial"/>
                <a:ea typeface="+mn-ea"/>
                <a:cs typeface="Arial"/>
                <a:hlinkClick r:id="rId24" action="ppaction://hlinksldjump">
                  <a:extLst>
                    <a:ext uri="{A12FA001-AC4F-418D-AE19-62706E023703}">
                      <ahyp:hlinkClr xmlns:ahyp="http://schemas.microsoft.com/office/drawing/2018/hyperlinkcolor" val="tx"/>
                    </a:ext>
                  </a:extLst>
                </a:hlinkClick>
              </a:rPr>
              <a:t>Register to take part in health research</a:t>
            </a:r>
            <a:endParaRPr kumimoji="0" lang="en-GB" sz="1300" i="0" u="none" strike="noStrike" kern="1200" cap="none" spc="0" normalizeH="0" baseline="0" noProof="0">
              <a:ln>
                <a:noFill/>
              </a:ln>
              <a:solidFill>
                <a:srgbClr val="0070C0"/>
              </a:solidFill>
              <a:effectLst/>
              <a:uLnTx/>
              <a:uFillTx/>
              <a:latin typeface="Arial"/>
              <a:ea typeface="+mn-ea"/>
              <a:cs typeface="Arial"/>
              <a:hlinkClick r:id="rId21" action="ppaction://hlinksldjump">
                <a:extLst>
                  <a:ext uri="{A12FA001-AC4F-418D-AE19-62706E023703}">
                    <ahyp:hlinkClr xmlns:ahyp="http://schemas.microsoft.com/office/drawing/2018/hyperlinkcolor" val="tx"/>
                  </a:ext>
                </a:extLst>
              </a:hlinkClick>
            </a:endParaRPr>
          </a:p>
        </p:txBody>
      </p:sp>
      <p:pic>
        <p:nvPicPr>
          <p:cNvPr id="32" name="Graphic 31" descr="Daily calendar outline">
            <a:extLst>
              <a:ext uri="{FF2B5EF4-FFF2-40B4-BE49-F238E27FC236}">
                <a16:creationId xmlns:a16="http://schemas.microsoft.com/office/drawing/2014/main" id="{10ADE3A0-4FD9-1065-D9B4-4479CF8ABEA7}"/>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245704" y="3352480"/>
            <a:ext cx="319358" cy="319358"/>
          </a:xfrm>
          <a:prstGeom prst="rect">
            <a:avLst/>
          </a:prstGeom>
        </p:spPr>
      </p:pic>
      <p:sp>
        <p:nvSpPr>
          <p:cNvPr id="33" name="TextBox 32">
            <a:extLst>
              <a:ext uri="{FF2B5EF4-FFF2-40B4-BE49-F238E27FC236}">
                <a16:creationId xmlns:a16="http://schemas.microsoft.com/office/drawing/2014/main" id="{FBFB6061-7E6C-6ACD-B3E6-7FF0C76C0560}"/>
              </a:ext>
            </a:extLst>
          </p:cNvPr>
          <p:cNvSpPr txBox="1"/>
          <p:nvPr/>
        </p:nvSpPr>
        <p:spPr>
          <a:xfrm>
            <a:off x="8138076" y="1730426"/>
            <a:ext cx="3693063" cy="1492716"/>
          </a:xfrm>
          <a:prstGeom prst="rect">
            <a:avLst/>
          </a:prstGeom>
          <a:noFill/>
        </p:spPr>
        <p:txBody>
          <a:bodyPr wrap="square" rtlCol="0">
            <a:spAutoFit/>
          </a:bodyPr>
          <a:lstStyle/>
          <a:p>
            <a:pPr lvl="1">
              <a:defRPr/>
            </a:pPr>
            <a:r>
              <a:rPr kumimoji="0" lang="en-GB" sz="1300" i="0" u="none" strike="noStrike" kern="1200" cap="none" spc="0" normalizeH="0" baseline="0" noProof="0">
                <a:ln>
                  <a:noFill/>
                </a:ln>
                <a:solidFill>
                  <a:srgbClr val="0070C0"/>
                </a:solidFill>
                <a:effectLst/>
                <a:uLnTx/>
                <a:uFillTx/>
                <a:latin typeface="Arial"/>
                <a:ea typeface="+mn-ea"/>
                <a:cs typeface="Arial"/>
                <a:hlinkClick r:id="rId27" action="ppaction://hlinksldjump">
                  <a:extLst>
                    <a:ext uri="{A12FA001-AC4F-418D-AE19-62706E023703}">
                      <ahyp:hlinkClr xmlns:ahyp="http://schemas.microsoft.com/office/drawing/2018/hyperlinkcolor" val="tx"/>
                    </a:ext>
                  </a:extLst>
                </a:hlinkClick>
              </a:rPr>
              <a:t>Find your NHS number</a:t>
            </a:r>
            <a:endParaRPr kumimoji="0" lang="en-GB" sz="1300" i="0" u="none" strike="noStrike" kern="1200" cap="none" spc="0" normalizeH="0" baseline="0" noProof="0">
              <a:ln>
                <a:noFill/>
              </a:ln>
              <a:solidFill>
                <a:srgbClr val="0070C0"/>
              </a:solidFill>
              <a:effectLst/>
              <a:uLnTx/>
              <a:uFillTx/>
              <a:latin typeface="Arial"/>
              <a:ea typeface="+mn-ea"/>
              <a:cs typeface="Arial"/>
            </a:endParaRPr>
          </a:p>
          <a:p>
            <a:pPr lvl="1">
              <a:defRPr/>
            </a:pPr>
            <a:endParaRPr lang="en-GB" sz="1300">
              <a:solidFill>
                <a:srgbClr val="0070C0"/>
              </a:solidFill>
              <a:latin typeface="Arial"/>
              <a:cs typeface="Arial"/>
            </a:endParaRPr>
          </a:p>
          <a:p>
            <a:pPr lvl="1">
              <a:defRPr/>
            </a:pPr>
            <a:r>
              <a:rPr lang="en-GB" sz="1300">
                <a:solidFill>
                  <a:srgbClr val="0070C0"/>
                </a:solidFill>
                <a:latin typeface="Arial"/>
                <a:cs typeface="Arial"/>
                <a:hlinkClick r:id="rId28" action="ppaction://hlinksldjump">
                  <a:extLst>
                    <a:ext uri="{A12FA001-AC4F-418D-AE19-62706E023703}">
                      <ahyp:hlinkClr xmlns:ahyp="http://schemas.microsoft.com/office/drawing/2018/hyperlinkcolor" val="tx"/>
                    </a:ext>
                  </a:extLst>
                </a:hlinkClick>
              </a:rPr>
              <a:t>Receive notifications and messages from your GP*</a:t>
            </a:r>
            <a:endParaRPr lang="en-GB" sz="1300">
              <a:solidFill>
                <a:srgbClr val="0070C0"/>
              </a:solidFill>
              <a:latin typeface="Arial"/>
              <a:cs typeface="Arial"/>
            </a:endParaRPr>
          </a:p>
          <a:p>
            <a:pPr lvl="1">
              <a:defRPr/>
            </a:pPr>
            <a:endParaRPr kumimoji="0" lang="en-GB" sz="1300" i="0" u="none" strike="noStrike" kern="1200" cap="none" spc="0" normalizeH="0" baseline="0" noProof="0">
              <a:ln>
                <a:noFill/>
              </a:ln>
              <a:solidFill>
                <a:srgbClr val="0070C0"/>
              </a:solidFill>
              <a:effectLst/>
              <a:uLnTx/>
              <a:uFillTx/>
              <a:latin typeface="Arial"/>
              <a:ea typeface="+mn-ea"/>
              <a:cs typeface="Arial"/>
              <a:hlinkClick r:id="rId21" action="ppaction://hlinksldjump">
                <a:extLst>
                  <a:ext uri="{A12FA001-AC4F-418D-AE19-62706E023703}">
                    <ahyp:hlinkClr xmlns:ahyp="http://schemas.microsoft.com/office/drawing/2018/hyperlinkcolor" val="tx"/>
                  </a:ext>
                </a:extLst>
              </a:hlinkClick>
            </a:endParaRPr>
          </a:p>
          <a:p>
            <a:pPr lvl="1">
              <a:defRPr/>
            </a:pPr>
            <a:r>
              <a:rPr lang="en-GB" sz="1300">
                <a:solidFill>
                  <a:srgbClr val="0070C0"/>
                </a:solidFill>
                <a:latin typeface="Arial"/>
                <a:cs typeface="Arial"/>
                <a:hlinkClick r:id="rId29" action="ppaction://hlinksldjump">
                  <a:extLst>
                    <a:ext uri="{A12FA001-AC4F-418D-AE19-62706E023703}">
                      <ahyp:hlinkClr xmlns:ahyp="http://schemas.microsoft.com/office/drawing/2018/hyperlinkcolor" val="tx"/>
                    </a:ext>
                  </a:extLst>
                </a:hlinkClick>
              </a:rPr>
              <a:t>Manage services for another person (proxy access)*</a:t>
            </a:r>
            <a:endParaRPr lang="en-GB" sz="1300">
              <a:solidFill>
                <a:srgbClr val="0070C0"/>
              </a:solidFill>
              <a:latin typeface="Arial"/>
              <a:cs typeface="Arial"/>
            </a:endParaRPr>
          </a:p>
        </p:txBody>
      </p:sp>
      <p:pic>
        <p:nvPicPr>
          <p:cNvPr id="34" name="Graphic 33" descr="List with solid fill">
            <a:extLst>
              <a:ext uri="{FF2B5EF4-FFF2-40B4-BE49-F238E27FC236}">
                <a16:creationId xmlns:a16="http://schemas.microsoft.com/office/drawing/2014/main" id="{800DE544-5C52-C130-6660-4035B8B9F2BB}"/>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4221429" y="2151183"/>
            <a:ext cx="319358" cy="319358"/>
          </a:xfrm>
          <a:prstGeom prst="rect">
            <a:avLst/>
          </a:prstGeom>
        </p:spPr>
      </p:pic>
      <p:pic>
        <p:nvPicPr>
          <p:cNvPr id="35" name="Graphic 34" descr="Cursor outline">
            <a:extLst>
              <a:ext uri="{FF2B5EF4-FFF2-40B4-BE49-F238E27FC236}">
                <a16:creationId xmlns:a16="http://schemas.microsoft.com/office/drawing/2014/main" id="{45B40A09-93FC-EEC1-6A1A-B4E510C0EC6E}"/>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226729" y="972431"/>
            <a:ext cx="301707" cy="301707"/>
          </a:xfrm>
          <a:prstGeom prst="rect">
            <a:avLst/>
          </a:prstGeom>
        </p:spPr>
      </p:pic>
      <p:sp>
        <p:nvSpPr>
          <p:cNvPr id="37" name="TextBox 36">
            <a:extLst>
              <a:ext uri="{FF2B5EF4-FFF2-40B4-BE49-F238E27FC236}">
                <a16:creationId xmlns:a16="http://schemas.microsoft.com/office/drawing/2014/main" id="{FE0C832E-26DF-BE8F-3573-18B84C8A4AF4}"/>
              </a:ext>
            </a:extLst>
          </p:cNvPr>
          <p:cNvSpPr txBox="1"/>
          <p:nvPr/>
        </p:nvSpPr>
        <p:spPr>
          <a:xfrm>
            <a:off x="9463281" y="1003866"/>
            <a:ext cx="2156228" cy="276999"/>
          </a:xfrm>
          <a:prstGeom prst="rect">
            <a:avLst/>
          </a:prstGeom>
          <a:noFill/>
        </p:spPr>
        <p:txBody>
          <a:bodyPr wrap="square" rtlCol="0">
            <a:spAutoFit/>
          </a:bodyPr>
          <a:lstStyle/>
          <a:p>
            <a:r>
              <a:rPr lang="en-GB" sz="1200" i="1">
                <a:latin typeface="Arial" panose="020B0604020202020204" pitchFamily="34" charset="0"/>
                <a:cs typeface="Arial" panose="020B0604020202020204" pitchFamily="34" charset="0"/>
              </a:rPr>
              <a:t>Click the text to find out more</a:t>
            </a:r>
          </a:p>
        </p:txBody>
      </p:sp>
      <p:pic>
        <p:nvPicPr>
          <p:cNvPr id="38" name="Graphic 37" descr="Flip calendar with solid fill">
            <a:extLst>
              <a:ext uri="{FF2B5EF4-FFF2-40B4-BE49-F238E27FC236}">
                <a16:creationId xmlns:a16="http://schemas.microsoft.com/office/drawing/2014/main" id="{24304E48-4D3C-98B0-29B7-A446917073C7}"/>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22975" y="2940764"/>
            <a:ext cx="283488" cy="283488"/>
          </a:xfrm>
          <a:prstGeom prst="rect">
            <a:avLst/>
          </a:prstGeom>
        </p:spPr>
      </p:pic>
      <p:pic>
        <p:nvPicPr>
          <p:cNvPr id="40" name="Graphic 39" descr="Marker with solid fill">
            <a:extLst>
              <a:ext uri="{FF2B5EF4-FFF2-40B4-BE49-F238E27FC236}">
                <a16:creationId xmlns:a16="http://schemas.microsoft.com/office/drawing/2014/main" id="{87CEF36C-92F9-9D94-6C6C-F989FAEB5EA9}"/>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469844" y="3732064"/>
            <a:ext cx="418120" cy="325105"/>
          </a:xfrm>
          <a:prstGeom prst="rect">
            <a:avLst/>
          </a:prstGeom>
        </p:spPr>
      </p:pic>
      <p:pic>
        <p:nvPicPr>
          <p:cNvPr id="41" name="Graphic 40" descr="Folder Search with solid fill">
            <a:extLst>
              <a:ext uri="{FF2B5EF4-FFF2-40B4-BE49-F238E27FC236}">
                <a16:creationId xmlns:a16="http://schemas.microsoft.com/office/drawing/2014/main" id="{0E3E28A6-1A68-2923-0280-AA36FE222E2B}"/>
              </a:ext>
            </a:extLst>
          </p:cNvPr>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263225" y="4692853"/>
            <a:ext cx="323829" cy="323829"/>
          </a:xfrm>
          <a:prstGeom prst="rect">
            <a:avLst/>
          </a:prstGeom>
        </p:spPr>
      </p:pic>
      <p:pic>
        <p:nvPicPr>
          <p:cNvPr id="42" name="Graphic 41" descr="Thumbs up sign outline">
            <a:extLst>
              <a:ext uri="{FF2B5EF4-FFF2-40B4-BE49-F238E27FC236}">
                <a16:creationId xmlns:a16="http://schemas.microsoft.com/office/drawing/2014/main" id="{091774BF-79FB-7FF6-FBDE-EE4BA709F39A}"/>
              </a:ext>
            </a:extLst>
          </p:cNvPr>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4296660" y="5072201"/>
            <a:ext cx="311737" cy="311737"/>
          </a:xfrm>
          <a:prstGeom prst="rect">
            <a:avLst/>
          </a:prstGeom>
        </p:spPr>
      </p:pic>
      <p:pic>
        <p:nvPicPr>
          <p:cNvPr id="44" name="Picture 43" descr="A number on a black background&#10;&#10;Description automatically generated">
            <a:extLst>
              <a:ext uri="{FF2B5EF4-FFF2-40B4-BE49-F238E27FC236}">
                <a16:creationId xmlns:a16="http://schemas.microsoft.com/office/drawing/2014/main" id="{381EA861-D462-243B-2DFE-9685DE6AD791}"/>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8244617" y="1722171"/>
            <a:ext cx="325106" cy="325106"/>
          </a:xfrm>
          <a:prstGeom prst="rect">
            <a:avLst/>
          </a:prstGeom>
        </p:spPr>
      </p:pic>
      <p:pic>
        <p:nvPicPr>
          <p:cNvPr id="45" name="Picture 44" descr="A purple book with a bookmark&#10;&#10;Description automatically generated">
            <a:extLst>
              <a:ext uri="{FF2B5EF4-FFF2-40B4-BE49-F238E27FC236}">
                <a16:creationId xmlns:a16="http://schemas.microsoft.com/office/drawing/2014/main" id="{08FAFE76-4C33-2AF2-6954-4F1B116F5ABC}"/>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557249" y="4616329"/>
            <a:ext cx="239470" cy="239470"/>
          </a:xfrm>
          <a:prstGeom prst="rect">
            <a:avLst/>
          </a:prstGeom>
        </p:spPr>
      </p:pic>
      <p:pic>
        <p:nvPicPr>
          <p:cNvPr id="46" name="Graphic 45" descr="Barcode with solid fill">
            <a:extLst>
              <a:ext uri="{FF2B5EF4-FFF2-40B4-BE49-F238E27FC236}">
                <a16:creationId xmlns:a16="http://schemas.microsoft.com/office/drawing/2014/main" id="{F208A507-E69D-C9BF-5048-EEE993D74CC4}"/>
              </a:ext>
            </a:extLst>
          </p:cNvPr>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4236780" y="2929241"/>
            <a:ext cx="323828" cy="323828"/>
          </a:xfrm>
          <a:prstGeom prst="rect">
            <a:avLst/>
          </a:prstGeom>
        </p:spPr>
      </p:pic>
      <p:pic>
        <p:nvPicPr>
          <p:cNvPr id="47" name="Graphic 46" descr="Internet with solid fill">
            <a:extLst>
              <a:ext uri="{FF2B5EF4-FFF2-40B4-BE49-F238E27FC236}">
                <a16:creationId xmlns:a16="http://schemas.microsoft.com/office/drawing/2014/main" id="{5775FB8B-A326-BF32-425C-3D3290DC1352}"/>
              </a:ext>
            </a:extLst>
          </p:cNvPr>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505040" y="2182652"/>
            <a:ext cx="319358" cy="319358"/>
          </a:xfrm>
          <a:prstGeom prst="rect">
            <a:avLst/>
          </a:prstGeom>
        </p:spPr>
      </p:pic>
      <p:pic>
        <p:nvPicPr>
          <p:cNvPr id="48" name="Picture 2" descr="Rate &amp; Review NHS 111 – Healthwatch Bucks">
            <a:extLst>
              <a:ext uri="{FF2B5EF4-FFF2-40B4-BE49-F238E27FC236}">
                <a16:creationId xmlns:a16="http://schemas.microsoft.com/office/drawing/2014/main" id="{7A51F785-3047-ABD6-8660-A80DE097DEE4}"/>
              </a:ext>
            </a:extLst>
          </p:cNvPr>
          <p:cNvPicPr>
            <a:picLocks noChangeAspect="1" noChangeArrowheads="1"/>
          </p:cNvPicPr>
          <p:nvPr/>
        </p:nvPicPr>
        <p:blipFill>
          <a:blip r:embed="rId4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7501" y="3338816"/>
            <a:ext cx="323828" cy="323828"/>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Diagonal Corners Rounded 48">
            <a:extLst>
              <a:ext uri="{FF2B5EF4-FFF2-40B4-BE49-F238E27FC236}">
                <a16:creationId xmlns:a16="http://schemas.microsoft.com/office/drawing/2014/main" id="{21EF95D5-F928-E1BF-AEA3-A5FB1CD11BC3}"/>
              </a:ext>
            </a:extLst>
          </p:cNvPr>
          <p:cNvSpPr/>
          <p:nvPr/>
        </p:nvSpPr>
        <p:spPr>
          <a:xfrm>
            <a:off x="8210340" y="3232053"/>
            <a:ext cx="3791233" cy="3040469"/>
          </a:xfrm>
          <a:prstGeom prst="round2Diag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b="1">
                <a:solidFill>
                  <a:srgbClr val="0070C0"/>
                </a:solidFill>
                <a:latin typeface="Arial" panose="020B0604020202020204" pitchFamily="34" charset="0"/>
                <a:cs typeface="Arial" panose="020B0604020202020204" pitchFamily="34" charset="0"/>
              </a:rPr>
              <a:t>Useful information</a:t>
            </a:r>
            <a:endParaRPr lang="en-GB" sz="1400" b="1" i="0">
              <a:solidFill>
                <a:srgbClr val="0070C0"/>
              </a:solidFill>
              <a:effectLst/>
              <a:latin typeface="Arial" panose="020B0604020202020204" pitchFamily="34" charset="0"/>
              <a:cs typeface="Arial" panose="020B0604020202020204" pitchFamily="34" charset="0"/>
            </a:endParaRPr>
          </a:p>
          <a:p>
            <a:pPr lvl="1"/>
            <a:endParaRPr kumimoji="0" lang="en-GB" sz="1400" b="1" u="none" strike="noStrike" kern="1200" cap="none" spc="0" normalizeH="0" baseline="0" noProof="0">
              <a:ln>
                <a:noFill/>
              </a:ln>
              <a:solidFill>
                <a:srgbClr val="0070C0"/>
              </a:solidFill>
              <a:uLnTx/>
              <a:uFillTx/>
              <a:latin typeface="Arial" panose="020B0604020202020204" pitchFamily="34" charset="0"/>
              <a:ea typeface="+mn-ea"/>
              <a:cs typeface="Arial" panose="020B0604020202020204" pitchFamily="34" charset="0"/>
            </a:endParaRPr>
          </a:p>
          <a:p>
            <a:endParaRPr kumimoji="0" lang="en-GB" sz="1400" b="1" u="none" strike="noStrike" kern="1200" cap="none" spc="0" normalizeH="0" baseline="0" noProof="0">
              <a:ln>
                <a:noFill/>
              </a:ln>
              <a:solidFill>
                <a:srgbClr val="0070C0"/>
              </a:solidFill>
              <a:uLnTx/>
              <a:uFillTx/>
              <a:latin typeface="Arial" panose="020B0604020202020204" pitchFamily="34" charset="0"/>
              <a:ea typeface="+mn-ea"/>
              <a:cs typeface="Arial" panose="020B0604020202020204" pitchFamily="34" charset="0"/>
            </a:endParaRPr>
          </a:p>
          <a:p>
            <a:pPr lvl="1">
              <a:lnSpc>
                <a:spcPct val="150000"/>
              </a:lnSpc>
            </a:pPr>
            <a:br>
              <a:rPr kumimoji="0" lang="en-GB" sz="1400" b="1" i="0" u="none" strike="noStrike" kern="1200" cap="none" spc="0" normalizeH="0" baseline="0" noProof="0">
                <a:ln>
                  <a:noFill/>
                </a:ln>
                <a:solidFill>
                  <a:schemeClr val="tx1"/>
                </a:solidFill>
                <a:effectLst/>
                <a:uLnTx/>
                <a:uFillTx/>
                <a:latin typeface="Arial"/>
                <a:ea typeface="+mn-ea"/>
                <a:cs typeface="Arial"/>
              </a:rPr>
            </a:br>
            <a:endParaRPr kumimoji="0" lang="en-GB" sz="1400" b="1" i="0" u="none" strike="noStrike" kern="1200" cap="none" spc="0" normalizeH="0" baseline="0" noProof="0">
              <a:ln>
                <a:noFill/>
              </a:ln>
              <a:solidFill>
                <a:schemeClr val="tx1"/>
              </a:solidFill>
              <a:effectLst/>
              <a:uLnTx/>
              <a:uFillTx/>
              <a:latin typeface="Arial"/>
              <a:ea typeface="+mn-ea"/>
              <a:cs typeface="Arial"/>
            </a:endParaRPr>
          </a:p>
          <a:p>
            <a:endParaRPr kumimoji="0" lang="en-GB" sz="1400" b="1" i="0" u="none" strike="noStrike" kern="1200" cap="none" spc="0" normalizeH="0" baseline="0" noProof="0">
              <a:ln>
                <a:noFill/>
              </a:ln>
              <a:solidFill>
                <a:schemeClr val="bg1"/>
              </a:solidFill>
              <a:effectLst/>
              <a:uLnTx/>
              <a:uFillTx/>
              <a:latin typeface="Arial"/>
              <a:ea typeface="+mn-ea"/>
              <a:cs typeface="Arial"/>
            </a:endParaRPr>
          </a:p>
          <a:p>
            <a:endParaRPr kumimoji="0" lang="en-GB" sz="1400" b="1" i="0" u="none" strike="noStrike" kern="1200" cap="none" spc="0" normalizeH="0" baseline="0" noProof="0">
              <a:ln>
                <a:noFill/>
              </a:ln>
              <a:solidFill>
                <a:schemeClr val="bg1"/>
              </a:solidFill>
              <a:effectLst/>
              <a:uLnTx/>
              <a:uFillTx/>
              <a:latin typeface="Arial"/>
              <a:ea typeface="+mn-ea"/>
              <a:cs typeface="Arial"/>
            </a:endParaRPr>
          </a:p>
          <a:p>
            <a:endParaRPr kumimoji="0" lang="en-GB" sz="1400" b="1" i="0" u="none" strike="noStrike" kern="1200" cap="none" spc="0" normalizeH="0" baseline="0" noProof="0">
              <a:ln>
                <a:noFill/>
              </a:ln>
              <a:solidFill>
                <a:schemeClr val="bg1"/>
              </a:solidFill>
              <a:effectLst/>
              <a:uLnTx/>
              <a:uFillTx/>
              <a:latin typeface="Arial"/>
              <a:ea typeface="+mn-ea"/>
              <a:cs typeface="Arial"/>
            </a:endParaRPr>
          </a:p>
          <a:p>
            <a:endParaRPr lang="en-GB" sz="1400">
              <a:solidFill>
                <a:schemeClr val="tx1"/>
              </a:solidFill>
              <a:latin typeface="Arial" panose="020B0604020202020204" pitchFamily="34" charset="0"/>
              <a:cs typeface="Arial" panose="020B0604020202020204" pitchFamily="34" charset="0"/>
            </a:endParaRPr>
          </a:p>
        </p:txBody>
      </p:sp>
      <p:pic>
        <p:nvPicPr>
          <p:cNvPr id="50" name="Graphic 49" descr="Bar chart outline">
            <a:extLst>
              <a:ext uri="{FF2B5EF4-FFF2-40B4-BE49-F238E27FC236}">
                <a16:creationId xmlns:a16="http://schemas.microsoft.com/office/drawing/2014/main" id="{2FA3867E-FBDB-D79F-9F2B-592B5F26D87C}"/>
              </a:ext>
            </a:extLst>
          </p:cNvPr>
          <p:cNvPicPr>
            <a:picLocks noChangeAspect="1"/>
          </p:cNvPicPr>
          <p:nvPr/>
        </p:nvPicPr>
        <p:blipFill>
          <a:blip r:embed="rId49" cstate="print">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8293715" y="4556924"/>
            <a:ext cx="335855" cy="335855"/>
          </a:xfrm>
          <a:prstGeom prst="rect">
            <a:avLst/>
          </a:prstGeom>
        </p:spPr>
      </p:pic>
      <p:pic>
        <p:nvPicPr>
          <p:cNvPr id="51" name="Graphic 50" descr="Star with solid fill">
            <a:extLst>
              <a:ext uri="{FF2B5EF4-FFF2-40B4-BE49-F238E27FC236}">
                <a16:creationId xmlns:a16="http://schemas.microsoft.com/office/drawing/2014/main" id="{19E13145-26FA-9E53-F25B-B88387601FDF}"/>
              </a:ext>
            </a:extLst>
          </p:cNvPr>
          <p:cNvPicPr>
            <a:picLocks noChangeAspect="1"/>
          </p:cNvPicPr>
          <p:nvPr/>
        </p:nvPicPr>
        <p:blipFill>
          <a:blip r:embed="rId51" cstate="print">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8303622" y="4995441"/>
            <a:ext cx="325141" cy="325141"/>
          </a:xfrm>
          <a:prstGeom prst="rect">
            <a:avLst/>
          </a:prstGeom>
        </p:spPr>
      </p:pic>
      <p:pic>
        <p:nvPicPr>
          <p:cNvPr id="52" name="Graphic 51" descr="Sign with solid fill">
            <a:extLst>
              <a:ext uri="{FF2B5EF4-FFF2-40B4-BE49-F238E27FC236}">
                <a16:creationId xmlns:a16="http://schemas.microsoft.com/office/drawing/2014/main" id="{C81DD28D-3E69-2517-0E0D-F029A799EA65}"/>
              </a:ext>
            </a:extLst>
          </p:cNvPr>
          <p:cNvPicPr>
            <a:picLocks noChangeAspect="1"/>
          </p:cNvPicPr>
          <p:nvPr/>
        </p:nvPicPr>
        <p:blipFill>
          <a:blip r:embed="rId53" cstate="print">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8312553" y="5395153"/>
            <a:ext cx="311971" cy="289906"/>
          </a:xfrm>
          <a:prstGeom prst="rect">
            <a:avLst/>
          </a:prstGeom>
        </p:spPr>
      </p:pic>
      <p:sp>
        <p:nvSpPr>
          <p:cNvPr id="53" name="TextBox 52">
            <a:extLst>
              <a:ext uri="{FF2B5EF4-FFF2-40B4-BE49-F238E27FC236}">
                <a16:creationId xmlns:a16="http://schemas.microsoft.com/office/drawing/2014/main" id="{CD546670-AAF7-D41C-D96B-EF3F9D76D3E0}"/>
              </a:ext>
            </a:extLst>
          </p:cNvPr>
          <p:cNvSpPr txBox="1"/>
          <p:nvPr/>
        </p:nvSpPr>
        <p:spPr>
          <a:xfrm>
            <a:off x="8664348" y="3799008"/>
            <a:ext cx="3171135" cy="1292662"/>
          </a:xfrm>
          <a:prstGeom prst="rect">
            <a:avLst/>
          </a:prstGeom>
          <a:noFill/>
        </p:spPr>
        <p:txBody>
          <a:bodyPr wrap="square" rtlCol="0">
            <a:spAutoFit/>
          </a:bodyPr>
          <a:lstStyle/>
          <a:p>
            <a:r>
              <a:rPr lang="en-GB" sz="1300" i="0">
                <a:solidFill>
                  <a:srgbClr val="0070C0"/>
                </a:solidFill>
                <a:effectLst/>
                <a:latin typeface="Arial" panose="020B0604020202020204" pitchFamily="34" charset="0"/>
                <a:cs typeface="Arial" panose="020B0604020202020204" pitchFamily="34" charset="0"/>
                <a:hlinkClick r:id="rId55" action="ppaction://hlinksldjump">
                  <a:extLst>
                    <a:ext uri="{A12FA001-AC4F-418D-AE19-62706E023703}">
                      <ahyp:hlinkClr xmlns:ahyp="http://schemas.microsoft.com/office/drawing/2018/hyperlinkcolor" val="tx"/>
                    </a:ext>
                  </a:extLst>
                </a:hlinkClick>
              </a:rPr>
              <a:t>Patients registering for the NHS App </a:t>
            </a:r>
            <a:endParaRPr lang="en-GB" sz="1300" i="0">
              <a:solidFill>
                <a:srgbClr val="0070C0"/>
              </a:solidFill>
              <a:effectLst/>
              <a:latin typeface="Arial" panose="020B0604020202020204" pitchFamily="34" charset="0"/>
              <a:cs typeface="Arial" panose="020B0604020202020204" pitchFamily="34" charset="0"/>
            </a:endParaRPr>
          </a:p>
          <a:p>
            <a:endParaRPr lang="en-GB" sz="1300">
              <a:solidFill>
                <a:srgbClr val="0070C0"/>
              </a:solidFill>
              <a:latin typeface="Arial" panose="020B0604020202020204" pitchFamily="34" charset="0"/>
              <a:cs typeface="Arial" panose="020B0604020202020204" pitchFamily="34" charset="0"/>
              <a:hlinkClick r:id="rId56" action="ppaction://hlinksldjump">
                <a:extLst>
                  <a:ext uri="{A12FA001-AC4F-418D-AE19-62706E023703}">
                    <ahyp:hlinkClr xmlns:ahyp="http://schemas.microsoft.com/office/drawing/2018/hyperlinkcolor" val="tx"/>
                  </a:ext>
                </a:extLst>
              </a:hlinkClick>
            </a:endParaRPr>
          </a:p>
          <a:p>
            <a:r>
              <a:rPr lang="en-GB" sz="1300">
                <a:solidFill>
                  <a:srgbClr val="0070C0"/>
                </a:solidFill>
                <a:latin typeface="Arial" panose="020B0604020202020204" pitchFamily="34" charset="0"/>
                <a:cs typeface="Arial" panose="020B0604020202020204" pitchFamily="34" charset="0"/>
                <a:hlinkClick r:id="rId56" action="ppaction://hlinksldjump">
                  <a:extLst>
                    <a:ext uri="{A12FA001-AC4F-418D-AE19-62706E023703}">
                      <ahyp:hlinkClr xmlns:ahyp="http://schemas.microsoft.com/office/drawing/2018/hyperlinkcolor" val="tx"/>
                    </a:ext>
                  </a:extLst>
                </a:hlinkClick>
              </a:rPr>
              <a:t>Practice b</a:t>
            </a:r>
            <a:r>
              <a:rPr lang="en-GB" sz="1300" i="0">
                <a:solidFill>
                  <a:srgbClr val="0070C0"/>
                </a:solidFill>
                <a:effectLst/>
                <a:latin typeface="Arial" panose="020B0604020202020204" pitchFamily="34" charset="0"/>
                <a:cs typeface="Arial" panose="020B0604020202020204" pitchFamily="34" charset="0"/>
                <a:hlinkClick r:id="rId56" action="ppaction://hlinksldjump">
                  <a:extLst>
                    <a:ext uri="{A12FA001-AC4F-418D-AE19-62706E023703}">
                      <ahyp:hlinkClr xmlns:ahyp="http://schemas.microsoft.com/office/drawing/2018/hyperlinkcolor" val="tx"/>
                    </a:ext>
                  </a:extLst>
                </a:hlinkClick>
              </a:rPr>
              <a:t>enefits of using the NHS App</a:t>
            </a:r>
            <a:endParaRPr lang="en-GB" sz="1300" i="0">
              <a:solidFill>
                <a:srgbClr val="0070C0"/>
              </a:solidFill>
              <a:effectLst/>
              <a:latin typeface="Arial" panose="020B0604020202020204" pitchFamily="34" charset="0"/>
              <a:cs typeface="Arial" panose="020B0604020202020204" pitchFamily="34" charset="0"/>
              <a:hlinkClick r:id="rId57" action="ppaction://hlinksldjump">
                <a:extLst>
                  <a:ext uri="{A12FA001-AC4F-418D-AE19-62706E023703}">
                    <ahyp:hlinkClr xmlns:ahyp="http://schemas.microsoft.com/office/drawing/2018/hyperlinkcolor" val="tx"/>
                  </a:ext>
                </a:extLst>
              </a:hlinkClick>
            </a:endParaRPr>
          </a:p>
          <a:p>
            <a:endParaRPr lang="en-GB" sz="1300">
              <a:solidFill>
                <a:srgbClr val="0070C0"/>
              </a:solidFill>
              <a:latin typeface="Arial" panose="020B0604020202020204" pitchFamily="34" charset="0"/>
              <a:cs typeface="Arial" panose="020B0604020202020204" pitchFamily="34" charset="0"/>
              <a:hlinkClick r:id="rId57" action="ppaction://hlinksldjump">
                <a:extLst>
                  <a:ext uri="{A12FA001-AC4F-418D-AE19-62706E023703}">
                    <ahyp:hlinkClr xmlns:ahyp="http://schemas.microsoft.com/office/drawing/2018/hyperlinkcolor" val="tx"/>
                  </a:ext>
                </a:extLst>
              </a:hlinkClick>
            </a:endParaRPr>
          </a:p>
          <a:p>
            <a:r>
              <a:rPr lang="en-GB" sz="1300" i="0">
                <a:solidFill>
                  <a:srgbClr val="0070C0"/>
                </a:solidFill>
                <a:effectLst/>
                <a:latin typeface="Arial" panose="020B0604020202020204" pitchFamily="34" charset="0"/>
                <a:cs typeface="Arial" panose="020B0604020202020204" pitchFamily="34" charset="0"/>
                <a:hlinkClick r:id="rId57" action="ppaction://hlinksldjump">
                  <a:extLst>
                    <a:ext uri="{A12FA001-AC4F-418D-AE19-62706E023703}">
                      <ahyp:hlinkClr xmlns:ahyp="http://schemas.microsoft.com/office/drawing/2018/hyperlinkcolor" val="tx"/>
                    </a:ext>
                  </a:extLst>
                </a:hlinkClick>
              </a:rPr>
              <a:t>Tracking your practice’s NHS App data</a:t>
            </a:r>
            <a:br>
              <a:rPr lang="en-GB" sz="1300" i="0">
                <a:solidFill>
                  <a:srgbClr val="0070C0"/>
                </a:solidFill>
                <a:effectLst/>
                <a:latin typeface="Arial" panose="020B0604020202020204" pitchFamily="34" charset="0"/>
                <a:cs typeface="Arial" panose="020B0604020202020204" pitchFamily="34" charset="0"/>
              </a:rPr>
            </a:br>
            <a:endParaRPr lang="en-GB" sz="1300" i="0">
              <a:solidFill>
                <a:srgbClr val="0070C0"/>
              </a:solidFill>
              <a:effectLst/>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68E476FD-E295-A2C8-C5BF-0BF3092DF6FB}"/>
              </a:ext>
            </a:extLst>
          </p:cNvPr>
          <p:cNvSpPr txBox="1"/>
          <p:nvPr/>
        </p:nvSpPr>
        <p:spPr>
          <a:xfrm>
            <a:off x="8664348" y="4995441"/>
            <a:ext cx="3413671" cy="1092607"/>
          </a:xfrm>
          <a:prstGeom prst="rect">
            <a:avLst/>
          </a:prstGeom>
          <a:noFill/>
        </p:spPr>
        <p:txBody>
          <a:bodyPr wrap="square" rtlCol="0">
            <a:spAutoFit/>
          </a:bodyPr>
          <a:lstStyle/>
          <a:p>
            <a:r>
              <a:rPr lang="en-GB" sz="1300" i="0">
                <a:solidFill>
                  <a:srgbClr val="0070C0"/>
                </a:solidFill>
                <a:effectLst/>
                <a:latin typeface="Arial" panose="020B0604020202020204" pitchFamily="34" charset="0"/>
                <a:cs typeface="Arial" panose="020B0604020202020204" pitchFamily="34" charset="0"/>
                <a:hlinkClick r:id="rId58" action="ppaction://hlinksldjump">
                  <a:extLst>
                    <a:ext uri="{A12FA001-AC4F-418D-AE19-62706E023703}">
                      <ahyp:hlinkClr xmlns:ahyp="http://schemas.microsoft.com/office/drawing/2018/hyperlinkcolor" val="tx"/>
                    </a:ext>
                  </a:extLst>
                </a:hlinkClick>
              </a:rPr>
              <a:t>Examples of good practice </a:t>
            </a:r>
            <a:endParaRPr lang="en-GB" sz="1300">
              <a:solidFill>
                <a:srgbClr val="0070C0"/>
              </a:solidFill>
              <a:latin typeface="Arial" panose="020B0604020202020204" pitchFamily="34" charset="0"/>
              <a:cs typeface="Arial" panose="020B0604020202020204" pitchFamily="34" charset="0"/>
            </a:endParaRPr>
          </a:p>
          <a:p>
            <a:endParaRPr kumimoji="0" lang="en-GB" sz="130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hlinkClick r:id="rId59" action="ppaction://hlinksldjump">
                <a:extLst>
                  <a:ext uri="{A12FA001-AC4F-418D-AE19-62706E023703}">
                    <ahyp:hlinkClr xmlns:ahyp="http://schemas.microsoft.com/office/drawing/2018/hyperlinkcolor" val="tx"/>
                  </a:ext>
                </a:extLst>
              </a:hlinkClick>
            </a:endParaRPr>
          </a:p>
          <a:p>
            <a:r>
              <a:rPr kumimoji="0" lang="en-GB" sz="1300" i="0" u="none" strike="noStrike" kern="1200" cap="none" spc="0" normalizeH="0" baseline="0" noProof="0">
                <a:ln>
                  <a:noFill/>
                </a:ln>
                <a:solidFill>
                  <a:srgbClr val="0070C0"/>
                </a:solidFill>
                <a:effectLst/>
                <a:uLnTx/>
                <a:uFillTx/>
                <a:latin typeface="Arial"/>
                <a:ea typeface="+mn-ea"/>
                <a:cs typeface="Arial"/>
                <a:hlinkClick r:id="rId59" action="ppaction://hlinksldjump">
                  <a:extLst>
                    <a:ext uri="{A12FA001-AC4F-418D-AE19-62706E023703}">
                      <ahyp:hlinkClr xmlns:ahyp="http://schemas.microsoft.com/office/drawing/2018/hyperlinkcolor" val="tx"/>
                    </a:ext>
                  </a:extLst>
                </a:hlinkClick>
              </a:rPr>
              <a:t>Communications and promotional material</a:t>
            </a:r>
            <a:endParaRPr kumimoji="0" lang="en-GB" sz="1300" i="0" u="none" strike="noStrike" kern="1200" cap="none" spc="0" normalizeH="0" baseline="0" noProof="0">
              <a:ln>
                <a:noFill/>
              </a:ln>
              <a:solidFill>
                <a:srgbClr val="0070C0"/>
              </a:solidFill>
              <a:effectLst/>
              <a:uLnTx/>
              <a:uFillTx/>
              <a:latin typeface="Arial"/>
              <a:ea typeface="+mn-ea"/>
              <a:cs typeface="Arial"/>
            </a:endParaRPr>
          </a:p>
          <a:p>
            <a:endParaRPr lang="en-GB" sz="1300">
              <a:solidFill>
                <a:srgbClr val="0070C0"/>
              </a:solidFill>
              <a:latin typeface="Arial"/>
              <a:cs typeface="Arial"/>
            </a:endParaRPr>
          </a:p>
          <a:p>
            <a:r>
              <a:rPr lang="en-GB" sz="1300">
                <a:solidFill>
                  <a:srgbClr val="0070C0"/>
                </a:solidFill>
                <a:latin typeface="Arial"/>
                <a:cs typeface="Arial"/>
                <a:hlinkClick r:id="rId60" action="ppaction://hlinksldjump">
                  <a:extLst>
                    <a:ext uri="{A12FA001-AC4F-418D-AE19-62706E023703}">
                      <ahyp:hlinkClr xmlns:ahyp="http://schemas.microsoft.com/office/drawing/2018/hyperlinkcolor" val="tx"/>
                    </a:ext>
                  </a:extLst>
                </a:hlinkClick>
              </a:rPr>
              <a:t>Further resources to support you</a:t>
            </a:r>
            <a:endParaRPr lang="en-GB" sz="1300" i="0">
              <a:solidFill>
                <a:srgbClr val="0070C0"/>
              </a:solidFill>
              <a:effectLst/>
              <a:latin typeface="Arial" panose="020B0604020202020204" pitchFamily="34" charset="0"/>
              <a:cs typeface="Arial" panose="020B0604020202020204" pitchFamily="34" charset="0"/>
            </a:endParaRPr>
          </a:p>
        </p:txBody>
      </p:sp>
      <p:pic>
        <p:nvPicPr>
          <p:cNvPr id="56" name="Graphic 55" descr="Badge Tick with solid fill">
            <a:extLst>
              <a:ext uri="{FF2B5EF4-FFF2-40B4-BE49-F238E27FC236}">
                <a16:creationId xmlns:a16="http://schemas.microsoft.com/office/drawing/2014/main" id="{19CE1360-DB41-5D51-972D-713ED20B09B6}"/>
              </a:ext>
            </a:extLst>
          </p:cNvPr>
          <p:cNvPicPr>
            <a:picLocks noChangeAspect="1"/>
          </p:cNvPicPr>
          <p:nvPr/>
        </p:nvPicPr>
        <p:blipFill>
          <a:blip r:embed="rId61" cstate="print">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8291064" y="4183139"/>
            <a:ext cx="341156" cy="341156"/>
          </a:xfrm>
          <a:prstGeom prst="rect">
            <a:avLst/>
          </a:prstGeom>
        </p:spPr>
      </p:pic>
      <p:pic>
        <p:nvPicPr>
          <p:cNvPr id="57" name="Picture 56" descr="A purple rectangular object with white text&#10;&#10;Description automatically generated">
            <a:extLst>
              <a:ext uri="{FF2B5EF4-FFF2-40B4-BE49-F238E27FC236}">
                <a16:creationId xmlns:a16="http://schemas.microsoft.com/office/drawing/2014/main" id="{51BA95F4-2286-BFF1-DE7D-B58A3BF31625}"/>
              </a:ext>
            </a:extLst>
          </p:cNvPr>
          <p:cNvPicPr>
            <a:picLocks noChangeAspect="1"/>
          </p:cNvPicPr>
          <p:nvPr/>
        </p:nvPicPr>
        <p:blipFill rotWithShape="1">
          <a:blip r:embed="rId63" cstate="print">
            <a:extLst>
              <a:ext uri="{BEBA8EAE-BF5A-486C-A8C5-ECC9F3942E4B}">
                <a14:imgProps xmlns:a14="http://schemas.microsoft.com/office/drawing/2010/main">
                  <a14:imgLayer r:embed="rId64">
                    <a14:imgEffect>
                      <a14:backgroundRemoval t="64047" b="91241" l="66100" r="93879"/>
                    </a14:imgEffect>
                  </a14:imgLayer>
                </a14:imgProps>
              </a:ext>
              <a:ext uri="{28A0092B-C50C-407E-A947-70E740481C1C}">
                <a14:useLocalDpi xmlns:a14="http://schemas.microsoft.com/office/drawing/2010/main" val="0"/>
              </a:ext>
            </a:extLst>
          </a:blip>
          <a:srcRect l="62628" t="60648" r="2649" b="5360"/>
          <a:stretch/>
        </p:blipFill>
        <p:spPr>
          <a:xfrm>
            <a:off x="8158123" y="3685678"/>
            <a:ext cx="544711" cy="508586"/>
          </a:xfrm>
          <a:prstGeom prst="rect">
            <a:avLst/>
          </a:prstGeom>
        </p:spPr>
      </p:pic>
      <p:pic>
        <p:nvPicPr>
          <p:cNvPr id="59" name="Graphic 58" descr="Clipboard Partially Ticked outline">
            <a:extLst>
              <a:ext uri="{FF2B5EF4-FFF2-40B4-BE49-F238E27FC236}">
                <a16:creationId xmlns:a16="http://schemas.microsoft.com/office/drawing/2014/main" id="{65A3ADCA-1BE3-197B-19DB-A985DA53334E}"/>
              </a:ext>
            </a:extLst>
          </p:cNvPr>
          <p:cNvPicPr>
            <a:picLocks noChangeAspect="1"/>
          </p:cNvPicPr>
          <p:nvPr/>
        </p:nvPicPr>
        <p:blipFill>
          <a:blip r:embed="rId65" cstate="print">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8334617" y="5776740"/>
            <a:ext cx="289907" cy="289907"/>
          </a:xfrm>
          <a:prstGeom prst="rect">
            <a:avLst/>
          </a:prstGeom>
        </p:spPr>
      </p:pic>
      <p:sp>
        <p:nvSpPr>
          <p:cNvPr id="60" name="Rectangle: Rounded Corners 59">
            <a:extLst>
              <a:ext uri="{FF2B5EF4-FFF2-40B4-BE49-F238E27FC236}">
                <a16:creationId xmlns:a16="http://schemas.microsoft.com/office/drawing/2014/main" id="{8717DCF5-8713-B40D-F0FC-2D179781EE5B}"/>
              </a:ext>
            </a:extLst>
          </p:cNvPr>
          <p:cNvSpPr/>
          <p:nvPr/>
        </p:nvSpPr>
        <p:spPr>
          <a:xfrm>
            <a:off x="370460" y="5314807"/>
            <a:ext cx="3784093" cy="954510"/>
          </a:xfrm>
          <a:prstGeom prst="round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 name="TextBox 64">
            <a:extLst>
              <a:ext uri="{FF2B5EF4-FFF2-40B4-BE49-F238E27FC236}">
                <a16:creationId xmlns:a16="http://schemas.microsoft.com/office/drawing/2014/main" id="{52E41B43-471A-87C6-D0D8-086F54E689E1}"/>
              </a:ext>
            </a:extLst>
          </p:cNvPr>
          <p:cNvSpPr txBox="1"/>
          <p:nvPr/>
        </p:nvSpPr>
        <p:spPr>
          <a:xfrm>
            <a:off x="557249" y="5540106"/>
            <a:ext cx="2755311" cy="5539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000" i="1" u="none" strike="noStrike" kern="1200" cap="none" spc="0" normalizeH="0" baseline="0" noProof="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Note: </a:t>
            </a:r>
            <a:r>
              <a:rPr lang="en-GB" sz="1000" i="1">
                <a:solidFill>
                  <a:schemeClr val="accent1">
                    <a:lumMod val="50000"/>
                  </a:schemeClr>
                </a:solidFill>
                <a:effectLst/>
                <a:latin typeface="Arial" panose="020B0604020202020204" pitchFamily="34" charset="0"/>
                <a:cs typeface="Arial" panose="020B0604020202020204" pitchFamily="34" charset="0"/>
              </a:rPr>
              <a:t>these services may be available to patients depending on their level of access and what has been enabled by the practice</a:t>
            </a:r>
            <a:endParaRPr kumimoji="0" lang="en-GB" sz="1000" i="1" u="none" strike="noStrike" kern="1200" cap="none" spc="0" normalizeH="0" baseline="0" noProof="0">
              <a:ln>
                <a:noFill/>
              </a:ln>
              <a:solidFill>
                <a:schemeClr val="accent1">
                  <a:lumMod val="50000"/>
                </a:schemeClr>
              </a:solidFill>
              <a:effectLst/>
              <a:uLnTx/>
              <a:uFillTx/>
              <a:latin typeface="Arial" panose="020B0604020202020204" pitchFamily="34" charset="0"/>
              <a:ea typeface="+mn-ea"/>
              <a:cs typeface="Arial" panose="020B0604020202020204" pitchFamily="34" charset="0"/>
            </a:endParaRPr>
          </a:p>
        </p:txBody>
      </p:sp>
      <p:pic>
        <p:nvPicPr>
          <p:cNvPr id="66" name="Graphic 65" descr="Chat bubble with solid fill">
            <a:extLst>
              <a:ext uri="{FF2B5EF4-FFF2-40B4-BE49-F238E27FC236}">
                <a16:creationId xmlns:a16="http://schemas.microsoft.com/office/drawing/2014/main" id="{B4153DD5-8836-8E4F-E2D5-ADF3D6CD72D3}"/>
              </a:ext>
            </a:extLst>
          </p:cNvPr>
          <p:cNvPicPr>
            <a:picLocks noChangeAspect="1"/>
          </p:cNvPicPr>
          <p:nvPr/>
        </p:nvPicPr>
        <p:blipFill>
          <a:blip r:embed="rId67" cstate="print">
            <a:extLst>
              <a:ext uri="{28A0092B-C50C-407E-A947-70E740481C1C}">
                <a14:useLocalDpi xmlns:a14="http://schemas.microsoft.com/office/drawing/2010/main" val="0"/>
              </a:ext>
              <a:ext uri="{96DAC541-7B7A-43D3-8B79-37D633B846F1}">
                <asvg:svgBlip xmlns:asvg="http://schemas.microsoft.com/office/drawing/2016/SVG/main" r:embed="rId68"/>
              </a:ext>
            </a:extLst>
          </a:blip>
          <a:stretch>
            <a:fillRect/>
          </a:stretch>
        </p:blipFill>
        <p:spPr>
          <a:xfrm>
            <a:off x="8257634" y="2160350"/>
            <a:ext cx="313390" cy="313390"/>
          </a:xfrm>
          <a:prstGeom prst="rect">
            <a:avLst/>
          </a:prstGeom>
        </p:spPr>
      </p:pic>
      <p:pic>
        <p:nvPicPr>
          <p:cNvPr id="67" name="Graphic 66" descr="Man with kid with solid fill">
            <a:extLst>
              <a:ext uri="{FF2B5EF4-FFF2-40B4-BE49-F238E27FC236}">
                <a16:creationId xmlns:a16="http://schemas.microsoft.com/office/drawing/2014/main" id="{7B82E0FC-411A-3D6D-1F62-0C1884721E0D}"/>
              </a:ext>
            </a:extLst>
          </p:cNvPr>
          <p:cNvPicPr>
            <a:picLocks noChangeAspect="1"/>
          </p:cNvPicPr>
          <p:nvPr/>
        </p:nvPicPr>
        <p:blipFill>
          <a:blip r:embed="rId69" cstate="print">
            <a:extLst>
              <a:ext uri="{28A0092B-C50C-407E-A947-70E740481C1C}">
                <a14:useLocalDpi xmlns:a14="http://schemas.microsoft.com/office/drawing/2010/main" val="0"/>
              </a:ext>
              <a:ext uri="{96DAC541-7B7A-43D3-8B79-37D633B846F1}">
                <asvg:svgBlip xmlns:asvg="http://schemas.microsoft.com/office/drawing/2016/SVG/main" r:embed="rId70"/>
              </a:ext>
            </a:extLst>
          </a:blip>
          <a:stretch>
            <a:fillRect/>
          </a:stretch>
        </p:blipFill>
        <p:spPr>
          <a:xfrm>
            <a:off x="8255015" y="2755190"/>
            <a:ext cx="342671" cy="342671"/>
          </a:xfrm>
          <a:prstGeom prst="rect">
            <a:avLst/>
          </a:prstGeom>
        </p:spPr>
      </p:pic>
      <p:pic>
        <p:nvPicPr>
          <p:cNvPr id="69" name="Graphic 68" descr="Hospital outline">
            <a:extLst>
              <a:ext uri="{FF2B5EF4-FFF2-40B4-BE49-F238E27FC236}">
                <a16:creationId xmlns:a16="http://schemas.microsoft.com/office/drawing/2014/main" id="{CEA6A078-B6EF-4CEE-0E7E-A4138FAC0C8B}"/>
              </a:ext>
            </a:extLst>
          </p:cNvPr>
          <p:cNvPicPr>
            <a:picLocks noChangeAspect="1"/>
          </p:cNvPicPr>
          <p:nvPr/>
        </p:nvPicPr>
        <p:blipFill>
          <a:blip r:embed="rId71" cstate="print">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4255456" y="3892101"/>
            <a:ext cx="319358" cy="319358"/>
          </a:xfrm>
          <a:prstGeom prst="rect">
            <a:avLst/>
          </a:prstGeom>
        </p:spPr>
      </p:pic>
      <p:pic>
        <p:nvPicPr>
          <p:cNvPr id="71" name="Graphic 70" descr="Home1 outline">
            <a:extLst>
              <a:ext uri="{FF2B5EF4-FFF2-40B4-BE49-F238E27FC236}">
                <a16:creationId xmlns:a16="http://schemas.microsoft.com/office/drawing/2014/main" id="{A832F388-D258-1A40-1C97-D20023FCDA9C}"/>
              </a:ext>
            </a:extLst>
          </p:cNvPr>
          <p:cNvPicPr>
            <a:picLocks noChangeAspect="1"/>
          </p:cNvPicPr>
          <p:nvPr/>
        </p:nvPicPr>
        <p:blipFill>
          <a:blip r:embed="rId73" cstate="print">
            <a:extLst>
              <a:ext uri="{28A0092B-C50C-407E-A947-70E740481C1C}">
                <a14:useLocalDpi xmlns:a14="http://schemas.microsoft.com/office/drawing/2010/main" val="0"/>
              </a:ext>
              <a:ext uri="{96DAC541-7B7A-43D3-8B79-37D633B846F1}">
                <asvg:svgBlip xmlns:asvg="http://schemas.microsoft.com/office/drawing/2016/SVG/main" r:embed="rId74"/>
              </a:ext>
            </a:extLst>
          </a:blip>
          <a:stretch>
            <a:fillRect/>
          </a:stretch>
        </p:blipFill>
        <p:spPr>
          <a:xfrm>
            <a:off x="536224" y="4124558"/>
            <a:ext cx="290649" cy="290649"/>
          </a:xfrm>
          <a:prstGeom prst="rect">
            <a:avLst/>
          </a:prstGeom>
        </p:spPr>
      </p:pic>
      <p:pic>
        <p:nvPicPr>
          <p:cNvPr id="78" name="Graphic 77" descr="Heart organ outline">
            <a:extLst>
              <a:ext uri="{FF2B5EF4-FFF2-40B4-BE49-F238E27FC236}">
                <a16:creationId xmlns:a16="http://schemas.microsoft.com/office/drawing/2014/main" id="{86E8943F-6F6C-849A-BD6F-6524C9AEA0A7}"/>
              </a:ext>
            </a:extLst>
          </p:cNvPr>
          <p:cNvPicPr>
            <a:picLocks noChangeAspect="1"/>
          </p:cNvPicPr>
          <p:nvPr/>
        </p:nvPicPr>
        <p:blipFill>
          <a:blip r:embed="rId75" cstate="print">
            <a:extLst>
              <a:ext uri="{28A0092B-C50C-407E-A947-70E740481C1C}">
                <a14:useLocalDpi xmlns:a14="http://schemas.microsoft.com/office/drawing/2010/main" val="0"/>
              </a:ext>
              <a:ext uri="{96DAC541-7B7A-43D3-8B79-37D633B846F1}">
                <asvg:svgBlip xmlns:asvg="http://schemas.microsoft.com/office/drawing/2016/SVG/main" r:embed="rId76"/>
              </a:ext>
            </a:extLst>
          </a:blip>
          <a:stretch>
            <a:fillRect/>
          </a:stretch>
        </p:blipFill>
        <p:spPr>
          <a:xfrm>
            <a:off x="4255456" y="4293370"/>
            <a:ext cx="311971" cy="311971"/>
          </a:xfrm>
          <a:prstGeom prst="rect">
            <a:avLst/>
          </a:prstGeom>
        </p:spPr>
      </p:pic>
    </p:spTree>
    <p:extLst>
      <p:ext uri="{BB962C8B-B14F-4D97-AF65-F5344CB8AC3E}">
        <p14:creationId xmlns:p14="http://schemas.microsoft.com/office/powerpoint/2010/main" val="371426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071879" cy="876396"/>
          </a:xfrm>
        </p:spPr>
        <p:txBody>
          <a:bodyPr>
            <a:noAutofit/>
          </a:bodyPr>
          <a:lstStyle/>
          <a:p>
            <a:r>
              <a:rPr lang="en-GB" sz="2600" b="1">
                <a:latin typeface="Arial"/>
                <a:ea typeface="Calibri" panose="020F0502020204030204" pitchFamily="34" charset="0"/>
                <a:cs typeface="Arial"/>
              </a:rPr>
              <a:t>Patients registering for the NHS App</a:t>
            </a:r>
          </a:p>
        </p:txBody>
      </p:sp>
      <p:pic>
        <p:nvPicPr>
          <p:cNvPr id="17" name="Graphic 16" descr="Home with solid fill">
            <a:hlinkClick r:id="rId3" action="ppaction://hlinksldjump"/>
            <a:extLst>
              <a:ext uri="{FF2B5EF4-FFF2-40B4-BE49-F238E27FC236}">
                <a16:creationId xmlns:a16="http://schemas.microsoft.com/office/drawing/2014/main" id="{9FEA0E21-176D-5ABD-3498-2BD2AE5DC9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4166" y="6020119"/>
            <a:ext cx="761999" cy="761999"/>
          </a:xfrm>
          <a:prstGeom prst="rect">
            <a:avLst/>
          </a:prstGeom>
        </p:spPr>
      </p:pic>
      <p:sp>
        <p:nvSpPr>
          <p:cNvPr id="22" name="TextBox 21">
            <a:extLst>
              <a:ext uri="{FF2B5EF4-FFF2-40B4-BE49-F238E27FC236}">
                <a16:creationId xmlns:a16="http://schemas.microsoft.com/office/drawing/2014/main" id="{2681305E-600C-3AD0-CFB9-40F121C70CA2}"/>
              </a:ext>
            </a:extLst>
          </p:cNvPr>
          <p:cNvSpPr txBox="1"/>
          <p:nvPr/>
        </p:nvSpPr>
        <p:spPr>
          <a:xfrm>
            <a:off x="120514" y="1035749"/>
            <a:ext cx="12071486" cy="492443"/>
          </a:xfrm>
          <a:prstGeom prst="rect">
            <a:avLst/>
          </a:prstGeom>
          <a:noFill/>
        </p:spPr>
        <p:txBody>
          <a:bodyPr wrap="square" rtlCol="0">
            <a:spAutoFit/>
          </a:bodyPr>
          <a:lstStyle/>
          <a:p>
            <a:pPr marL="171450" indent="-171450">
              <a:buFont typeface="Arial" panose="020B0604020202020204" pitchFamily="34" charset="0"/>
              <a:buChar char="•"/>
            </a:pPr>
            <a:r>
              <a:rPr lang="en-GB" sz="1300">
                <a:latin typeface="Arial" panose="020B0604020202020204" pitchFamily="34" charset="0"/>
                <a:cs typeface="Arial" panose="020B0604020202020204" pitchFamily="34" charset="0"/>
              </a:rPr>
              <a:t>Patients can </a:t>
            </a:r>
            <a:r>
              <a:rPr lang="en-GB" sz="1300">
                <a:latin typeface="Arial" panose="020B0604020202020204" pitchFamily="34" charset="0"/>
                <a:cs typeface="Arial" panose="020B0604020202020204" pitchFamily="34" charset="0"/>
                <a:hlinkClick r:id="rId6"/>
              </a:rPr>
              <a:t>download</a:t>
            </a:r>
            <a:r>
              <a:rPr lang="en-GB" sz="1300">
                <a:latin typeface="Arial" panose="020B0604020202020204" pitchFamily="34" charset="0"/>
                <a:cs typeface="Arial" panose="020B0604020202020204" pitchFamily="34" charset="0"/>
              </a:rPr>
              <a:t> and install the NHS App on the Google Play (Android device) or App Store (Apple device). They will then be prompted to sign in with their </a:t>
            </a:r>
            <a:r>
              <a:rPr lang="en-GB" sz="1300">
                <a:latin typeface="Arial" panose="020B0604020202020204" pitchFamily="34" charset="0"/>
                <a:cs typeface="Arial" panose="020B0604020202020204" pitchFamily="34" charset="0"/>
                <a:hlinkClick r:id="rId7"/>
              </a:rPr>
              <a:t>NHS login</a:t>
            </a:r>
            <a:r>
              <a:rPr lang="en-GB" sz="1300">
                <a:latin typeface="Arial" panose="020B0604020202020204" pitchFamily="34" charset="0"/>
                <a:cs typeface="Arial" panose="020B0604020202020204" pitchFamily="34" charset="0"/>
              </a:rPr>
              <a:t>. They can also log in through the </a:t>
            </a:r>
            <a:r>
              <a:rPr lang="en-GB" sz="1300">
                <a:latin typeface="Arial" panose="020B0604020202020204" pitchFamily="34" charset="0"/>
                <a:cs typeface="Arial" panose="020B0604020202020204" pitchFamily="34" charset="0"/>
                <a:hlinkClick r:id="rId8"/>
              </a:rPr>
              <a:t>NHS website</a:t>
            </a:r>
            <a:r>
              <a:rPr lang="en-GB" sz="1300">
                <a:latin typeface="Arial" panose="020B0604020202020204" pitchFamily="34" charset="0"/>
                <a:cs typeface="Arial" panose="020B0604020202020204" pitchFamily="34" charset="0"/>
              </a:rPr>
              <a:t>.</a:t>
            </a:r>
          </a:p>
        </p:txBody>
      </p:sp>
      <p:sp>
        <p:nvSpPr>
          <p:cNvPr id="53" name="Rectangle: Folded Corner 52">
            <a:extLst>
              <a:ext uri="{FF2B5EF4-FFF2-40B4-BE49-F238E27FC236}">
                <a16:creationId xmlns:a16="http://schemas.microsoft.com/office/drawing/2014/main" id="{5B9F08B0-36EF-4C39-7FBA-79410DAEB5D8}"/>
              </a:ext>
            </a:extLst>
          </p:cNvPr>
          <p:cNvSpPr/>
          <p:nvPr/>
        </p:nvSpPr>
        <p:spPr>
          <a:xfrm>
            <a:off x="385959" y="1633262"/>
            <a:ext cx="7970752" cy="3726584"/>
          </a:xfrm>
          <a:prstGeom prst="foldedCorner">
            <a:avLst>
              <a:gd name="adj" fmla="val 127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How it works</a:t>
            </a:r>
            <a:br>
              <a:rPr lang="en-GB" sz="1300" b="1" i="0">
                <a:solidFill>
                  <a:srgbClr val="0070C0"/>
                </a:solidFill>
                <a:effectLst/>
                <a:latin typeface="Arial" panose="020B0604020202020204" pitchFamily="34" charset="0"/>
                <a:cs typeface="Arial" panose="020B0604020202020204" pitchFamily="34" charset="0"/>
              </a:rPr>
            </a:br>
            <a:endParaRPr lang="en-GB" sz="1000">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Patients can </a:t>
            </a:r>
            <a:r>
              <a:rPr lang="en-GB" sz="1300">
                <a:solidFill>
                  <a:schemeClr val="tx1"/>
                </a:solidFill>
                <a:latin typeface="Arial" panose="020B0604020202020204" pitchFamily="34" charset="0"/>
                <a:cs typeface="Arial" panose="020B0604020202020204" pitchFamily="34" charset="0"/>
                <a:hlinkClick r:id="rId9"/>
              </a:rPr>
              <a:t>set up an NHS login account</a:t>
            </a:r>
            <a:r>
              <a:rPr lang="en-GB" sz="1300">
                <a:solidFill>
                  <a:schemeClr val="tx1"/>
                </a:solidFill>
                <a:latin typeface="Arial" panose="020B0604020202020204" pitchFamily="34" charset="0"/>
                <a:cs typeface="Arial" panose="020B0604020202020204" pitchFamily="34" charset="0"/>
              </a:rPr>
              <a:t> by entering their email address and creating a password, after which they will receive an email asking them to log in. They will also be asked to enter their mobile phone number and enter the security code received by SMS. </a:t>
            </a:r>
          </a:p>
          <a:p>
            <a:pPr lvl="1"/>
            <a:endParaRPr lang="en-GB" sz="100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Patients will need to prove their identity by either:</a:t>
            </a:r>
          </a:p>
          <a:p>
            <a:pPr marL="742950" lvl="1" indent="-285750">
              <a:buFont typeface="Arial" panose="020B0604020202020204" pitchFamily="34" charset="0"/>
              <a:buChar char="•"/>
            </a:pPr>
            <a:r>
              <a:rPr lang="en-GB" sz="1300">
                <a:solidFill>
                  <a:schemeClr val="tx1"/>
                </a:solidFill>
                <a:latin typeface="Arial" panose="020B0604020202020204" pitchFamily="34" charset="0"/>
                <a:cs typeface="Arial" panose="020B0604020202020204" pitchFamily="34" charset="0"/>
              </a:rPr>
              <a:t>sending a photo of their ID (UK/EU driving license of passport or European national ID card) and recording a video of their face while they say 4 random numbers shown to them</a:t>
            </a:r>
          </a:p>
          <a:p>
            <a:pPr marL="742950" lvl="1" indent="-285750">
              <a:buFont typeface="Arial" panose="020B0604020202020204" pitchFamily="34" charset="0"/>
              <a:buChar char="•"/>
            </a:pPr>
            <a:r>
              <a:rPr lang="en-GB" sz="1300">
                <a:solidFill>
                  <a:schemeClr val="tx1"/>
                </a:solidFill>
                <a:latin typeface="Arial" panose="020B0604020202020204" pitchFamily="34" charset="0"/>
                <a:cs typeface="Arial" panose="020B0604020202020204" pitchFamily="34" charset="0"/>
              </a:rPr>
              <a:t>entering registration details they have obtained from their GP practice, e.g. linkage key, practice ID/ODS code and an account ID</a:t>
            </a:r>
          </a:p>
          <a:p>
            <a:pPr lvl="1"/>
            <a:endParaRPr lang="en-GB" sz="100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It will then ask them for their NHS number. They can either find it </a:t>
            </a:r>
            <a:r>
              <a:rPr lang="en-GB" sz="1300">
                <a:solidFill>
                  <a:schemeClr val="tx1"/>
                </a:solidFill>
                <a:latin typeface="Arial" panose="020B0604020202020204" pitchFamily="34" charset="0"/>
                <a:cs typeface="Arial" panose="020B0604020202020204" pitchFamily="34" charset="0"/>
                <a:hlinkClick r:id="rId10" action="ppaction://hlinksldjump"/>
              </a:rPr>
              <a:t>here</a:t>
            </a:r>
            <a:r>
              <a:rPr lang="en-GB" sz="1300">
                <a:solidFill>
                  <a:schemeClr val="tx1"/>
                </a:solidFill>
                <a:latin typeface="Arial" panose="020B0604020202020204" pitchFamily="34" charset="0"/>
                <a:cs typeface="Arial" panose="020B0604020202020204" pitchFamily="34" charset="0"/>
              </a:rPr>
              <a:t>, or they will be prompted to enter their name, date of birth and postcode. </a:t>
            </a:r>
          </a:p>
          <a:p>
            <a:pPr lvl="1"/>
            <a:endParaRPr lang="en-GB" sz="1000">
              <a:solidFill>
                <a:schemeClr val="tx1"/>
              </a:solidFill>
              <a:latin typeface="Arial" panose="020B0604020202020204" pitchFamily="34" charset="0"/>
              <a:cs typeface="Arial" panose="020B0604020202020204" pitchFamily="34" charset="0"/>
            </a:endParaRPr>
          </a:p>
          <a:p>
            <a:pPr lvl="1"/>
            <a:r>
              <a:rPr lang="en-GB" sz="1300">
                <a:solidFill>
                  <a:schemeClr val="tx1"/>
                </a:solidFill>
                <a:latin typeface="Arial" panose="020B0604020202020204" pitchFamily="34" charset="0"/>
                <a:cs typeface="Arial" panose="020B0604020202020204" pitchFamily="34" charset="0"/>
              </a:rPr>
              <a:t>They will need to wait for up to 2 hours for their information to be checked. They will receive an email to confirm their have passed all the checks and be able to use their NHS login to sign </a:t>
            </a:r>
          </a:p>
          <a:p>
            <a:pPr lvl="1"/>
            <a:r>
              <a:rPr lang="en-GB" sz="1300">
                <a:solidFill>
                  <a:schemeClr val="tx1"/>
                </a:solidFill>
                <a:latin typeface="Arial" panose="020B0604020202020204" pitchFamily="34" charset="0"/>
                <a:cs typeface="Arial" panose="020B0604020202020204" pitchFamily="34" charset="0"/>
              </a:rPr>
              <a:t>in. When logging in, they will be asked for their email and password, and to enter a security</a:t>
            </a:r>
          </a:p>
          <a:p>
            <a:pPr lvl="1"/>
            <a:r>
              <a:rPr lang="en-GB" sz="1300">
                <a:solidFill>
                  <a:schemeClr val="tx1"/>
                </a:solidFill>
                <a:latin typeface="Arial" panose="020B0604020202020204" pitchFamily="34" charset="0"/>
                <a:cs typeface="Arial" panose="020B0604020202020204" pitchFamily="34" charset="0"/>
              </a:rPr>
              <a:t>code sent to their mobile phone number.</a:t>
            </a:r>
          </a:p>
        </p:txBody>
      </p:sp>
      <p:sp>
        <p:nvSpPr>
          <p:cNvPr id="19" name="Rectangle: Top Corners Rounded 18">
            <a:extLst>
              <a:ext uri="{FF2B5EF4-FFF2-40B4-BE49-F238E27FC236}">
                <a16:creationId xmlns:a16="http://schemas.microsoft.com/office/drawing/2014/main" id="{0D0E853C-8AB7-ECDA-6F2D-25A2383030A0}"/>
              </a:ext>
            </a:extLst>
          </p:cNvPr>
          <p:cNvSpPr/>
          <p:nvPr/>
        </p:nvSpPr>
        <p:spPr>
          <a:xfrm>
            <a:off x="8434775" y="1603069"/>
            <a:ext cx="3571874" cy="4162199"/>
          </a:xfrm>
          <a:prstGeom prst="round2SameRect">
            <a:avLst/>
          </a:prstGeom>
          <a:solidFill>
            <a:srgbClr val="B0C61F">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ndParaRPr>
          </a:p>
        </p:txBody>
      </p:sp>
      <p:sp>
        <p:nvSpPr>
          <p:cNvPr id="24" name="Oval 23">
            <a:extLst>
              <a:ext uri="{FF2B5EF4-FFF2-40B4-BE49-F238E27FC236}">
                <a16:creationId xmlns:a16="http://schemas.microsoft.com/office/drawing/2014/main" id="{C43EE62B-1B0D-A6D1-6FFC-1BD008589B68}"/>
              </a:ext>
            </a:extLst>
          </p:cNvPr>
          <p:cNvSpPr/>
          <p:nvPr/>
        </p:nvSpPr>
        <p:spPr>
          <a:xfrm>
            <a:off x="11540001" y="1541795"/>
            <a:ext cx="570325" cy="588826"/>
          </a:xfrm>
          <a:prstGeom prst="ellipse">
            <a:avLst/>
          </a:prstGeom>
          <a:solidFill>
            <a:srgbClr val="B0C61F">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pic>
        <p:nvPicPr>
          <p:cNvPr id="25" name="Graphic 24" descr="Lights On with solid fill">
            <a:extLst>
              <a:ext uri="{FF2B5EF4-FFF2-40B4-BE49-F238E27FC236}">
                <a16:creationId xmlns:a16="http://schemas.microsoft.com/office/drawing/2014/main" id="{9EDA5736-3F0B-27BF-4A42-3EBBBDFAB8B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39294" y="1589741"/>
            <a:ext cx="417141" cy="417141"/>
          </a:xfrm>
          <a:prstGeom prst="rect">
            <a:avLst/>
          </a:prstGeom>
        </p:spPr>
      </p:pic>
      <p:sp>
        <p:nvSpPr>
          <p:cNvPr id="29" name="TextBox 28">
            <a:extLst>
              <a:ext uri="{FF2B5EF4-FFF2-40B4-BE49-F238E27FC236}">
                <a16:creationId xmlns:a16="http://schemas.microsoft.com/office/drawing/2014/main" id="{0BCF644B-8EC9-1D75-AA07-B18D75FB6B79}"/>
              </a:ext>
            </a:extLst>
          </p:cNvPr>
          <p:cNvSpPr txBox="1"/>
          <p:nvPr/>
        </p:nvSpPr>
        <p:spPr>
          <a:xfrm>
            <a:off x="8678406" y="1704492"/>
            <a:ext cx="4084530" cy="292388"/>
          </a:xfrm>
          <a:prstGeom prst="rect">
            <a:avLst/>
          </a:prstGeom>
          <a:noFill/>
        </p:spPr>
        <p:txBody>
          <a:bodyPr wrap="square">
            <a:spAutoFit/>
          </a:bodyPr>
          <a:lstStyle/>
          <a:p>
            <a:r>
              <a:rPr lang="en-GB" sz="1300" b="1">
                <a:latin typeface="Arial" panose="020B0604020202020204" pitchFamily="34" charset="0"/>
                <a:cs typeface="Arial" panose="020B0604020202020204" pitchFamily="34" charset="0"/>
              </a:rPr>
              <a:t>Tips for practices</a:t>
            </a:r>
          </a:p>
        </p:txBody>
      </p:sp>
      <p:pic>
        <p:nvPicPr>
          <p:cNvPr id="33" name="Graphic 32" descr="Reflection outline">
            <a:extLst>
              <a:ext uri="{FF2B5EF4-FFF2-40B4-BE49-F238E27FC236}">
                <a16:creationId xmlns:a16="http://schemas.microsoft.com/office/drawing/2014/main" id="{D2993F37-DD17-FF79-BCD4-10C75B7A545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8990" y="2708036"/>
            <a:ext cx="387275" cy="387275"/>
          </a:xfrm>
          <a:prstGeom prst="rect">
            <a:avLst/>
          </a:prstGeom>
        </p:spPr>
      </p:pic>
      <p:pic>
        <p:nvPicPr>
          <p:cNvPr id="34" name="Graphic 33" descr="Cursor with solid fill">
            <a:extLst>
              <a:ext uri="{FF2B5EF4-FFF2-40B4-BE49-F238E27FC236}">
                <a16:creationId xmlns:a16="http://schemas.microsoft.com/office/drawing/2014/main" id="{E5B59984-84A5-2F2C-DB78-E6EE349C156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57027" y="1994169"/>
            <a:ext cx="414432" cy="414432"/>
          </a:xfrm>
          <a:prstGeom prst="rect">
            <a:avLst/>
          </a:prstGeom>
        </p:spPr>
      </p:pic>
      <p:pic>
        <p:nvPicPr>
          <p:cNvPr id="35" name="Picture 34" descr="Blue numbers on a black background&#10;&#10;Description automatically generated">
            <a:extLst>
              <a:ext uri="{FF2B5EF4-FFF2-40B4-BE49-F238E27FC236}">
                <a16:creationId xmlns:a16="http://schemas.microsoft.com/office/drawing/2014/main" id="{ABE2ED3D-E9C0-20DC-36A7-6C991EC63E9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1711" y="3890052"/>
            <a:ext cx="341156" cy="341156"/>
          </a:xfrm>
          <a:prstGeom prst="rect">
            <a:avLst/>
          </a:prstGeom>
        </p:spPr>
      </p:pic>
      <p:pic>
        <p:nvPicPr>
          <p:cNvPr id="37" name="Graphic 36" descr="Hourglass Finished with solid fill">
            <a:extLst>
              <a:ext uri="{FF2B5EF4-FFF2-40B4-BE49-F238E27FC236}">
                <a16:creationId xmlns:a16="http://schemas.microsoft.com/office/drawing/2014/main" id="{C77D686F-14C2-082D-4E28-BE10B6998DE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71711" y="4488633"/>
            <a:ext cx="341156" cy="341156"/>
          </a:xfrm>
          <a:prstGeom prst="rect">
            <a:avLst/>
          </a:prstGeom>
        </p:spPr>
      </p:pic>
      <p:pic>
        <p:nvPicPr>
          <p:cNvPr id="39" name="Graphic 38" descr="Download outline">
            <a:extLst>
              <a:ext uri="{FF2B5EF4-FFF2-40B4-BE49-F238E27FC236}">
                <a16:creationId xmlns:a16="http://schemas.microsoft.com/office/drawing/2014/main" id="{7E24B339-6976-D3E6-D1A9-9883B20ADBE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498278" y="2031554"/>
            <a:ext cx="410841" cy="410841"/>
          </a:xfrm>
          <a:prstGeom prst="rect">
            <a:avLst/>
          </a:prstGeom>
        </p:spPr>
      </p:pic>
      <p:pic>
        <p:nvPicPr>
          <p:cNvPr id="44" name="Graphic 43" descr="Postit Notes with solid fill">
            <a:extLst>
              <a:ext uri="{FF2B5EF4-FFF2-40B4-BE49-F238E27FC236}">
                <a16:creationId xmlns:a16="http://schemas.microsoft.com/office/drawing/2014/main" id="{F30AC604-FF07-ACAA-B55A-D3F75AE7A24E}"/>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972346" y="5545006"/>
            <a:ext cx="345488" cy="345488"/>
          </a:xfrm>
          <a:prstGeom prst="rect">
            <a:avLst/>
          </a:prstGeom>
        </p:spPr>
      </p:pic>
      <p:sp>
        <p:nvSpPr>
          <p:cNvPr id="4" name="Speech Bubble: Rectangle 3">
            <a:extLst>
              <a:ext uri="{FF2B5EF4-FFF2-40B4-BE49-F238E27FC236}">
                <a16:creationId xmlns:a16="http://schemas.microsoft.com/office/drawing/2014/main" id="{0F89EC07-EF80-8808-1357-D550DE62A8D2}"/>
              </a:ext>
            </a:extLst>
          </p:cNvPr>
          <p:cNvSpPr/>
          <p:nvPr/>
        </p:nvSpPr>
        <p:spPr>
          <a:xfrm>
            <a:off x="385959" y="5559436"/>
            <a:ext cx="7943032" cy="808736"/>
          </a:xfrm>
          <a:prstGeom prst="wedgeRectCallout">
            <a:avLst>
              <a:gd name="adj1" fmla="val 52849"/>
              <a:gd name="adj2" fmla="val 1886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endParaRPr lang="en-GB" sz="800" i="0">
              <a:solidFill>
                <a:schemeClr val="tx1"/>
              </a:solidFill>
              <a:effectLst/>
              <a:latin typeface="Arial" panose="020B0604020202020204" pitchFamily="34" charset="0"/>
              <a:cs typeface="Arial" panose="020B0604020202020204" pitchFamily="34" charset="0"/>
            </a:endParaRPr>
          </a:p>
          <a:p>
            <a:pPr lvl="1"/>
            <a:r>
              <a:rPr lang="en-GB" sz="1300" b="1" i="0">
                <a:solidFill>
                  <a:schemeClr val="tx1"/>
                </a:solidFill>
                <a:effectLst/>
                <a:latin typeface="Arial" panose="020B0604020202020204" pitchFamily="34" charset="0"/>
                <a:cs typeface="Arial" panose="020B0604020202020204" pitchFamily="34" charset="0"/>
              </a:rPr>
              <a:t>Patients will need to click ‘Connect to their GP surgery’ and accept conditions of use for access to the full range of features.</a:t>
            </a:r>
            <a:r>
              <a:rPr lang="en-GB" sz="1300" i="0">
                <a:solidFill>
                  <a:schemeClr val="tx1"/>
                </a:solidFill>
                <a:effectLst/>
                <a:latin typeface="Arial" panose="020B0604020202020204" pitchFamily="34" charset="0"/>
                <a:cs typeface="Arial" panose="020B0604020202020204" pitchFamily="34" charset="0"/>
              </a:rPr>
              <a:t> If the GP surgery is not connected, they </a:t>
            </a:r>
            <a:r>
              <a:rPr lang="en-GB" sz="1300">
                <a:solidFill>
                  <a:schemeClr val="tx1"/>
                </a:solidFill>
                <a:latin typeface="Arial" panose="020B0604020202020204" pitchFamily="34" charset="0"/>
                <a:cs typeface="Arial" panose="020B0604020202020204" pitchFamily="34" charset="0"/>
              </a:rPr>
              <a:t>can only</a:t>
            </a:r>
            <a:r>
              <a:rPr lang="en-GB" sz="1300" i="0">
                <a:solidFill>
                  <a:schemeClr val="tx1"/>
                </a:solidFill>
                <a:effectLst/>
                <a:latin typeface="Arial" panose="020B0604020202020204" pitchFamily="34" charset="0"/>
                <a:cs typeface="Arial" panose="020B0604020202020204" pitchFamily="34" charset="0"/>
              </a:rPr>
              <a:t> use the app to check their symptoms and find out what to do if they need help urgently.</a:t>
            </a:r>
          </a:p>
        </p:txBody>
      </p:sp>
      <p:sp>
        <p:nvSpPr>
          <p:cNvPr id="5" name="Rectangle: Single Corner Rounded 4">
            <a:extLst>
              <a:ext uri="{FF2B5EF4-FFF2-40B4-BE49-F238E27FC236}">
                <a16:creationId xmlns:a16="http://schemas.microsoft.com/office/drawing/2014/main" id="{3AA7ADD2-6D53-76B6-7AAF-E01D3C27500B}"/>
              </a:ext>
            </a:extLst>
          </p:cNvPr>
          <p:cNvSpPr/>
          <p:nvPr/>
        </p:nvSpPr>
        <p:spPr>
          <a:xfrm>
            <a:off x="385959" y="5477403"/>
            <a:ext cx="7943033" cy="232407"/>
          </a:xfrm>
          <a:prstGeom prst="round1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i="0">
                <a:solidFill>
                  <a:schemeClr val="bg1"/>
                </a:solidFill>
                <a:effectLst/>
                <a:latin typeface="Arial" panose="020B0604020202020204" pitchFamily="34" charset="0"/>
                <a:cs typeface="Arial" panose="020B0604020202020204" pitchFamily="34" charset="0"/>
              </a:rPr>
              <a:t>Ensuring that your patients</a:t>
            </a:r>
            <a:r>
              <a:rPr lang="en-GB" sz="1300" b="1">
                <a:solidFill>
                  <a:schemeClr val="bg1"/>
                </a:solidFill>
                <a:latin typeface="Arial" panose="020B0604020202020204" pitchFamily="34" charset="0"/>
                <a:cs typeface="Arial" panose="020B0604020202020204" pitchFamily="34" charset="0"/>
              </a:rPr>
              <a:t> are fully registered with the NHS App</a:t>
            </a:r>
            <a:endParaRPr lang="en-GB" sz="1300">
              <a:solidFill>
                <a:schemeClr val="bg1"/>
              </a:solidFill>
              <a:latin typeface="Arial" panose="020B0604020202020204" pitchFamily="34" charset="0"/>
              <a:cs typeface="Arial" panose="020B0604020202020204" pitchFamily="34" charset="0"/>
            </a:endParaRPr>
          </a:p>
        </p:txBody>
      </p:sp>
      <p:pic>
        <p:nvPicPr>
          <p:cNvPr id="6" name="Graphic 5" descr="Warning with solid fill">
            <a:extLst>
              <a:ext uri="{FF2B5EF4-FFF2-40B4-BE49-F238E27FC236}">
                <a16:creationId xmlns:a16="http://schemas.microsoft.com/office/drawing/2014/main" id="{CA56C76E-43FA-B7D1-FB71-553FA6639B2D}"/>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84589" y="5765268"/>
            <a:ext cx="315401" cy="315401"/>
          </a:xfrm>
          <a:prstGeom prst="rect">
            <a:avLst/>
          </a:prstGeom>
        </p:spPr>
      </p:pic>
      <p:sp>
        <p:nvSpPr>
          <p:cNvPr id="20" name="TextBox 19">
            <a:extLst>
              <a:ext uri="{FF2B5EF4-FFF2-40B4-BE49-F238E27FC236}">
                <a16:creationId xmlns:a16="http://schemas.microsoft.com/office/drawing/2014/main" id="{C878B663-F169-3F2E-77AF-50B0F2CB12D3}"/>
              </a:ext>
            </a:extLst>
          </p:cNvPr>
          <p:cNvSpPr txBox="1"/>
          <p:nvPr/>
        </p:nvSpPr>
        <p:spPr>
          <a:xfrm>
            <a:off x="8427517" y="2035787"/>
            <a:ext cx="3616074" cy="3631763"/>
          </a:xfrm>
          <a:prstGeom prst="rect">
            <a:avLst/>
          </a:prstGeom>
          <a:noFill/>
        </p:spPr>
        <p:txBody>
          <a:bodyPr wrap="square">
            <a:spAutoFit/>
          </a:bodyPr>
          <a:lstStyle/>
          <a:p>
            <a:pPr lvl="1"/>
            <a:r>
              <a:rPr lang="en-GB" sz="1300">
                <a:solidFill>
                  <a:srgbClr val="000000"/>
                </a:solidFill>
                <a:latin typeface="Arial" panose="020B0604020202020204" pitchFamily="34" charset="0"/>
                <a:cs typeface="Arial" panose="020B0604020202020204" pitchFamily="34" charset="0"/>
              </a:rPr>
              <a:t>Get your practice team to download the app and/or </a:t>
            </a:r>
            <a:r>
              <a:rPr lang="en-GB" sz="1300">
                <a:solidFill>
                  <a:srgbClr val="000000"/>
                </a:solidFill>
                <a:latin typeface="Arial" panose="020B0604020202020204" pitchFamily="34" charset="0"/>
                <a:cs typeface="Arial" panose="020B0604020202020204" pitchFamily="34" charset="0"/>
                <a:hlinkClick r:id="rId26"/>
              </a:rPr>
              <a:t>set up a test patient</a:t>
            </a:r>
            <a:r>
              <a:rPr lang="en-GB" sz="1300">
                <a:solidFill>
                  <a:srgbClr val="000000"/>
                </a:solidFill>
                <a:latin typeface="Arial" panose="020B0604020202020204" pitchFamily="34" charset="0"/>
                <a:cs typeface="Arial" panose="020B0604020202020204" pitchFamily="34" charset="0"/>
              </a:rPr>
              <a:t> to see what it will look like for patients</a:t>
            </a:r>
          </a:p>
          <a:p>
            <a:pPr lvl="1"/>
            <a:endParaRPr lang="en-GB" sz="1200">
              <a:solidFill>
                <a:srgbClr val="000000"/>
              </a:solidFill>
              <a:latin typeface="Arial" panose="020B0604020202020204" pitchFamily="34" charset="0"/>
              <a:cs typeface="Arial" panose="020B0604020202020204" pitchFamily="34" charset="0"/>
            </a:endParaRPr>
          </a:p>
          <a:p>
            <a:pPr lvl="1"/>
            <a:r>
              <a:rPr lang="en-GB" sz="1300">
                <a:latin typeface="Arial" panose="020B0604020202020204" pitchFamily="34" charset="0"/>
                <a:cs typeface="Arial" panose="020B0604020202020204" pitchFamily="34" charset="0"/>
              </a:rPr>
              <a:t>Read the </a:t>
            </a:r>
            <a:r>
              <a:rPr lang="en-GB" sz="1300">
                <a:latin typeface="Arial" panose="020B0604020202020204" pitchFamily="34" charset="0"/>
                <a:cs typeface="Arial" panose="020B0604020202020204" pitchFamily="34" charset="0"/>
                <a:hlinkClick r:id="rId27"/>
              </a:rPr>
              <a:t>step-by-step guidance</a:t>
            </a:r>
            <a:r>
              <a:rPr lang="en-GB" sz="1300">
                <a:latin typeface="Arial" panose="020B0604020202020204" pitchFamily="34" charset="0"/>
                <a:cs typeface="Arial" panose="020B0604020202020204" pitchFamily="34" charset="0"/>
              </a:rPr>
              <a:t> on getting patients started with NHS login</a:t>
            </a:r>
          </a:p>
          <a:p>
            <a:pPr lvl="1"/>
            <a:endParaRPr lang="en-GB" sz="1200">
              <a:latin typeface="Arial" panose="020B0604020202020204" pitchFamily="34" charset="0"/>
              <a:cs typeface="Arial" panose="020B0604020202020204" pitchFamily="34" charset="0"/>
            </a:endParaRPr>
          </a:p>
          <a:p>
            <a:pPr lvl="1"/>
            <a:r>
              <a:rPr lang="en-GB" sz="1300">
                <a:latin typeface="Arial" panose="020B0604020202020204" pitchFamily="34" charset="0"/>
                <a:cs typeface="Arial" panose="020B0604020202020204" pitchFamily="34" charset="0"/>
              </a:rPr>
              <a:t>Upskill a practice staff member or ask your digital champions / facilitators to attend community events or support patients in the practice with registering and using the NHS App</a:t>
            </a:r>
          </a:p>
          <a:p>
            <a:pPr lvl="1"/>
            <a:endParaRPr lang="en-GB" sz="1200">
              <a:latin typeface="Arial" panose="020B0604020202020204" pitchFamily="34" charset="0"/>
              <a:cs typeface="Arial" panose="020B0604020202020204" pitchFamily="34" charset="0"/>
            </a:endParaRPr>
          </a:p>
          <a:p>
            <a:pPr lvl="1"/>
            <a:r>
              <a:rPr lang="en-GB" sz="1300">
                <a:latin typeface="Arial" panose="020B0604020202020204" pitchFamily="34" charset="0"/>
                <a:cs typeface="Arial" panose="020B0604020202020204" pitchFamily="34" charset="0"/>
              </a:rPr>
              <a:t>Use these </a:t>
            </a:r>
            <a:r>
              <a:rPr lang="en-GB" sz="1300">
                <a:latin typeface="Arial" panose="020B0604020202020204" pitchFamily="34" charset="0"/>
                <a:cs typeface="Arial" panose="020B0604020202020204" pitchFamily="34" charset="0"/>
                <a:hlinkClick r:id="rId28"/>
              </a:rPr>
              <a:t>materials</a:t>
            </a:r>
            <a:r>
              <a:rPr lang="en-GB" sz="1300">
                <a:latin typeface="Arial" panose="020B0604020202020204" pitchFamily="34" charset="0"/>
                <a:cs typeface="Arial" panose="020B0604020202020204" pitchFamily="34" charset="0"/>
              </a:rPr>
              <a:t> to promote the NHS App on your website, social media, telephone lines and within the practice.</a:t>
            </a:r>
          </a:p>
          <a:p>
            <a:pPr lvl="1"/>
            <a:endParaRPr lang="en-GB" sz="1200">
              <a:latin typeface="Arial" panose="020B0604020202020204" pitchFamily="34" charset="0"/>
              <a:cs typeface="Arial" panose="020B0604020202020204" pitchFamily="34" charset="0"/>
            </a:endParaRPr>
          </a:p>
          <a:p>
            <a:pPr lvl="1"/>
            <a:r>
              <a:rPr lang="en-GB" sz="1300">
                <a:latin typeface="Arial" panose="020B0604020202020204" pitchFamily="34" charset="0"/>
                <a:cs typeface="Arial" panose="020B0604020202020204" pitchFamily="34" charset="0"/>
              </a:rPr>
              <a:t>Communicate the </a:t>
            </a:r>
            <a:r>
              <a:rPr lang="en-GB" sz="1300">
                <a:latin typeface="Arial" panose="020B0604020202020204" pitchFamily="34" charset="0"/>
                <a:cs typeface="Arial" panose="020B0604020202020204" pitchFamily="34" charset="0"/>
                <a:hlinkClick r:id="rId29" action="ppaction://hlinksldjump"/>
              </a:rPr>
              <a:t>benefits</a:t>
            </a:r>
            <a:r>
              <a:rPr lang="en-GB" sz="1300">
                <a:latin typeface="Arial" panose="020B0604020202020204" pitchFamily="34" charset="0"/>
                <a:cs typeface="Arial" panose="020B0604020202020204" pitchFamily="34" charset="0"/>
              </a:rPr>
              <a:t> to your staff</a:t>
            </a:r>
          </a:p>
        </p:txBody>
      </p:sp>
      <p:pic>
        <p:nvPicPr>
          <p:cNvPr id="3" name="Graphic 2" descr="List with solid fill">
            <a:extLst>
              <a:ext uri="{FF2B5EF4-FFF2-40B4-BE49-F238E27FC236}">
                <a16:creationId xmlns:a16="http://schemas.microsoft.com/office/drawing/2014/main" id="{9BA3722F-0D23-F39E-C65F-CF023AF82FC8}"/>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498278" y="2869048"/>
            <a:ext cx="410841" cy="339872"/>
          </a:xfrm>
          <a:prstGeom prst="rect">
            <a:avLst/>
          </a:prstGeom>
        </p:spPr>
      </p:pic>
      <p:pic>
        <p:nvPicPr>
          <p:cNvPr id="43" name="Graphic 42" descr="Trophy outline">
            <a:extLst>
              <a:ext uri="{FF2B5EF4-FFF2-40B4-BE49-F238E27FC236}">
                <a16:creationId xmlns:a16="http://schemas.microsoft.com/office/drawing/2014/main" id="{BE5204EB-BDF9-91C9-509F-D1179E62117B}"/>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8521844" y="3448746"/>
            <a:ext cx="387275" cy="387275"/>
          </a:xfrm>
          <a:prstGeom prst="rect">
            <a:avLst/>
          </a:prstGeom>
        </p:spPr>
      </p:pic>
      <p:pic>
        <p:nvPicPr>
          <p:cNvPr id="7" name="Graphic 6" descr="Postit Notes with solid fill">
            <a:extLst>
              <a:ext uri="{FF2B5EF4-FFF2-40B4-BE49-F238E27FC236}">
                <a16:creationId xmlns:a16="http://schemas.microsoft.com/office/drawing/2014/main" id="{167C5E5E-EECB-39E6-4DCC-0A0823080C17}"/>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542737" y="4618561"/>
            <a:ext cx="345488" cy="345488"/>
          </a:xfrm>
          <a:prstGeom prst="rect">
            <a:avLst/>
          </a:prstGeom>
        </p:spPr>
      </p:pic>
      <p:pic>
        <p:nvPicPr>
          <p:cNvPr id="8" name="Graphic 7" descr="Chat bubble outline">
            <a:extLst>
              <a:ext uri="{FF2B5EF4-FFF2-40B4-BE49-F238E27FC236}">
                <a16:creationId xmlns:a16="http://schemas.microsoft.com/office/drawing/2014/main" id="{1EE7B429-D65F-0CB4-4FC9-94638A5FDE0B}"/>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8519517" y="5300343"/>
            <a:ext cx="387275" cy="387275"/>
          </a:xfrm>
          <a:prstGeom prst="rect">
            <a:avLst/>
          </a:prstGeom>
        </p:spPr>
      </p:pic>
    </p:spTree>
    <p:extLst>
      <p:ext uri="{BB962C8B-B14F-4D97-AF65-F5344CB8AC3E}">
        <p14:creationId xmlns:p14="http://schemas.microsoft.com/office/powerpoint/2010/main" val="1981441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071879" cy="876396"/>
          </a:xfrm>
        </p:spPr>
        <p:txBody>
          <a:bodyPr>
            <a:noAutofit/>
          </a:bodyPr>
          <a:lstStyle/>
          <a:p>
            <a:r>
              <a:rPr lang="en-GB" sz="2600" b="1">
                <a:latin typeface="Arial"/>
                <a:ea typeface="Calibri" panose="020F0502020204030204" pitchFamily="34" charset="0"/>
                <a:cs typeface="Arial"/>
              </a:rPr>
              <a:t>Practice benefits of using the NHS App</a:t>
            </a:r>
          </a:p>
        </p:txBody>
      </p:sp>
      <p:pic>
        <p:nvPicPr>
          <p:cNvPr id="2" name="Graphic 1" descr="Home with solid fill">
            <a:hlinkClick r:id="rId2" action="ppaction://hlinksldjump"/>
            <a:extLst>
              <a:ext uri="{FF2B5EF4-FFF2-40B4-BE49-F238E27FC236}">
                <a16:creationId xmlns:a16="http://schemas.microsoft.com/office/drawing/2014/main" id="{03C71F86-4F41-40EB-7D7F-46EAFDAE48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4166" y="6020119"/>
            <a:ext cx="761999" cy="761999"/>
          </a:xfrm>
          <a:prstGeom prst="rect">
            <a:avLst/>
          </a:prstGeom>
        </p:spPr>
      </p:pic>
      <p:sp>
        <p:nvSpPr>
          <p:cNvPr id="17" name="Rectangle: Top Corners Rounded 16">
            <a:extLst>
              <a:ext uri="{FF2B5EF4-FFF2-40B4-BE49-F238E27FC236}">
                <a16:creationId xmlns:a16="http://schemas.microsoft.com/office/drawing/2014/main" id="{98714273-E1C4-096F-E0A4-EB8D5E7A2F97}"/>
              </a:ext>
            </a:extLst>
          </p:cNvPr>
          <p:cNvSpPr/>
          <p:nvPr/>
        </p:nvSpPr>
        <p:spPr>
          <a:xfrm>
            <a:off x="504671" y="1970890"/>
            <a:ext cx="10747529" cy="3693320"/>
          </a:xfrm>
          <a:prstGeom prst="round2SameRect">
            <a:avLst/>
          </a:prstGeom>
          <a:solidFill>
            <a:srgbClr val="B0C61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ndParaRPr>
          </a:p>
        </p:txBody>
      </p:sp>
      <p:sp>
        <p:nvSpPr>
          <p:cNvPr id="19" name="TextBox 18">
            <a:extLst>
              <a:ext uri="{FF2B5EF4-FFF2-40B4-BE49-F238E27FC236}">
                <a16:creationId xmlns:a16="http://schemas.microsoft.com/office/drawing/2014/main" id="{A5D4A9F5-4A5C-EE61-ACF5-2BC8BF0E86A1}"/>
              </a:ext>
            </a:extLst>
          </p:cNvPr>
          <p:cNvSpPr txBox="1"/>
          <p:nvPr/>
        </p:nvSpPr>
        <p:spPr>
          <a:xfrm>
            <a:off x="635096" y="2428089"/>
            <a:ext cx="5067061" cy="3693319"/>
          </a:xfrm>
          <a:prstGeom prst="rect">
            <a:avLst/>
          </a:prstGeom>
          <a:noFill/>
        </p:spPr>
        <p:txBody>
          <a:bodyPr wrap="square">
            <a:spAutoFit/>
          </a:bodyPr>
          <a:lstStyle/>
          <a:p>
            <a:pPr lvl="1"/>
            <a:r>
              <a:rPr lang="en-GB" sz="1400">
                <a:solidFill>
                  <a:srgbClr val="000000"/>
                </a:solidFill>
                <a:latin typeface="Arial" panose="020B0604020202020204" pitchFamily="34" charset="0"/>
                <a:cs typeface="Arial" panose="020B0604020202020204" pitchFamily="34" charset="0"/>
              </a:rPr>
              <a:t>Reduces text messaging and postage costs by sending messages for free via the NHS App</a:t>
            </a:r>
          </a:p>
          <a:p>
            <a:pPr lvl="1"/>
            <a:endParaRPr lang="en-GB" sz="1400">
              <a:solidFill>
                <a:srgbClr val="000000"/>
              </a:solidFill>
              <a:latin typeface="Arial" panose="020B0604020202020204" pitchFamily="34" charset="0"/>
              <a:cs typeface="Arial" panose="020B0604020202020204" pitchFamily="34" charset="0"/>
            </a:endParaRPr>
          </a:p>
          <a:p>
            <a:pPr lvl="1"/>
            <a:r>
              <a:rPr lang="en-GB" sz="1400">
                <a:solidFill>
                  <a:srgbClr val="000000"/>
                </a:solidFill>
                <a:latin typeface="Arial" panose="020B0604020202020204" pitchFamily="34" charset="0"/>
                <a:cs typeface="Arial" panose="020B0604020202020204" pitchFamily="34" charset="0"/>
              </a:rPr>
              <a:t>Reduces administrative requests (such as booking appointments and ordering prescriptions) which frees up time for practice staff to work on higher value tasks</a:t>
            </a:r>
          </a:p>
          <a:p>
            <a:pPr lvl="1"/>
            <a:endParaRPr lang="en-GB" sz="1400">
              <a:solidFill>
                <a:srgbClr val="000000"/>
              </a:solidFill>
              <a:latin typeface="Arial" panose="020B0604020202020204" pitchFamily="34" charset="0"/>
              <a:cs typeface="Arial" panose="020B0604020202020204" pitchFamily="34" charset="0"/>
            </a:endParaRPr>
          </a:p>
          <a:p>
            <a:pPr lvl="1"/>
            <a:r>
              <a:rPr lang="en-GB" sz="1400">
                <a:solidFill>
                  <a:srgbClr val="000000"/>
                </a:solidFill>
                <a:latin typeface="Arial" panose="020B0604020202020204" pitchFamily="34" charset="0"/>
                <a:cs typeface="Arial" panose="020B0604020202020204" pitchFamily="34" charset="0"/>
              </a:rPr>
              <a:t>Reduces the volume of phone calls and visits to the practice</a:t>
            </a:r>
          </a:p>
          <a:p>
            <a:pPr lvl="1"/>
            <a:endParaRPr lang="en-GB" sz="1400">
              <a:solidFill>
                <a:srgbClr val="000000"/>
              </a:solidFill>
              <a:latin typeface="Arial" panose="020B0604020202020204" pitchFamily="34" charset="0"/>
              <a:cs typeface="Arial" panose="020B0604020202020204" pitchFamily="34" charset="0"/>
            </a:endParaRPr>
          </a:p>
          <a:p>
            <a:pPr lvl="1"/>
            <a:r>
              <a:rPr lang="en-GB" sz="1400">
                <a:solidFill>
                  <a:srgbClr val="000000"/>
                </a:solidFill>
                <a:latin typeface="Arial" panose="020B0604020202020204" pitchFamily="34" charset="0"/>
                <a:cs typeface="Arial" panose="020B0604020202020204" pitchFamily="34" charset="0"/>
              </a:rPr>
              <a:t>Time released to support improvements to other services, including providing a better experience for patients (especially those who still prefer to, or need to visit or use the phone)</a:t>
            </a:r>
          </a:p>
          <a:p>
            <a:pPr lvl="1"/>
            <a:endParaRPr lang="en-GB" sz="1400">
              <a:solidFill>
                <a:srgbClr val="000000"/>
              </a:solidFill>
              <a:latin typeface="Arial" panose="020B0604020202020204" pitchFamily="34" charset="0"/>
              <a:cs typeface="Arial" panose="020B0604020202020204" pitchFamily="34" charset="0"/>
            </a:endParaRPr>
          </a:p>
          <a:p>
            <a:pPr lvl="1"/>
            <a:endParaRPr lang="en-GB" sz="1400">
              <a:solidFill>
                <a:srgbClr val="000000"/>
              </a:solidFill>
              <a:latin typeface="Arial" panose="020B0604020202020204" pitchFamily="34" charset="0"/>
              <a:cs typeface="Arial" panose="020B0604020202020204" pitchFamily="34" charset="0"/>
            </a:endParaRPr>
          </a:p>
          <a:p>
            <a:pPr lvl="1"/>
            <a:endParaRPr lang="en-GB" sz="1000">
              <a:solidFill>
                <a:srgbClr val="000000"/>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FEB3DD42-9BE6-210D-D540-7680C4A1C3F1}"/>
              </a:ext>
            </a:extLst>
          </p:cNvPr>
          <p:cNvSpPr/>
          <p:nvPr/>
        </p:nvSpPr>
        <p:spPr>
          <a:xfrm>
            <a:off x="10829727" y="1966768"/>
            <a:ext cx="570325" cy="588826"/>
          </a:xfrm>
          <a:prstGeom prst="ellipse">
            <a:avLst/>
          </a:prstGeom>
          <a:solidFill>
            <a:srgbClr val="F2F7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pic>
        <p:nvPicPr>
          <p:cNvPr id="27" name="Graphic 26" descr="Comment Like outline">
            <a:extLst>
              <a:ext uri="{FF2B5EF4-FFF2-40B4-BE49-F238E27FC236}">
                <a16:creationId xmlns:a16="http://schemas.microsoft.com/office/drawing/2014/main" id="{5685CCEC-75DA-257D-F05B-AB21DA2FF1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80714" y="2052946"/>
            <a:ext cx="457200" cy="457200"/>
          </a:xfrm>
          <a:prstGeom prst="rect">
            <a:avLst/>
          </a:prstGeom>
        </p:spPr>
      </p:pic>
      <p:sp>
        <p:nvSpPr>
          <p:cNvPr id="28" name="TextBox 27">
            <a:extLst>
              <a:ext uri="{FF2B5EF4-FFF2-40B4-BE49-F238E27FC236}">
                <a16:creationId xmlns:a16="http://schemas.microsoft.com/office/drawing/2014/main" id="{486110B7-EB6E-51F6-1071-0A2E71D00D1C}"/>
              </a:ext>
            </a:extLst>
          </p:cNvPr>
          <p:cNvSpPr txBox="1"/>
          <p:nvPr/>
        </p:nvSpPr>
        <p:spPr>
          <a:xfrm>
            <a:off x="6104887" y="2428089"/>
            <a:ext cx="5083672" cy="3108543"/>
          </a:xfrm>
          <a:prstGeom prst="rect">
            <a:avLst/>
          </a:prstGeom>
          <a:noFill/>
        </p:spPr>
        <p:txBody>
          <a:bodyPr wrap="square">
            <a:spAutoFit/>
          </a:bodyPr>
          <a:lstStyle/>
          <a:p>
            <a:pPr lvl="1"/>
            <a:r>
              <a:rPr lang="en-GB" sz="1400">
                <a:solidFill>
                  <a:srgbClr val="000000"/>
                </a:solidFill>
                <a:latin typeface="Arial" panose="020B0604020202020204" pitchFamily="34" charset="0"/>
                <a:cs typeface="Arial" panose="020B0604020202020204" pitchFamily="34" charset="0"/>
              </a:rPr>
              <a:t>Reduces DNAs as patients can cancel appointments more easily</a:t>
            </a:r>
          </a:p>
          <a:p>
            <a:pPr lvl="1"/>
            <a:endParaRPr lang="en-GB" sz="1400">
              <a:solidFill>
                <a:srgbClr val="000000"/>
              </a:solidFill>
              <a:latin typeface="Arial" panose="020B0604020202020204" pitchFamily="34" charset="0"/>
              <a:cs typeface="Arial" panose="020B0604020202020204" pitchFamily="34" charset="0"/>
            </a:endParaRPr>
          </a:p>
          <a:p>
            <a:pPr lvl="1"/>
            <a:r>
              <a:rPr lang="en-GB" sz="1400">
                <a:solidFill>
                  <a:srgbClr val="000000"/>
                </a:solidFill>
                <a:latin typeface="Arial" panose="020B0604020202020204" pitchFamily="34" charset="0"/>
                <a:cs typeface="Arial" panose="020B0604020202020204" pitchFamily="34" charset="0"/>
              </a:rPr>
              <a:t>Patients can verify their identity themselves through NHS Login, which saves practice time</a:t>
            </a:r>
          </a:p>
          <a:p>
            <a:pPr lvl="1"/>
            <a:endParaRPr lang="en-GB" sz="1400">
              <a:solidFill>
                <a:srgbClr val="000000"/>
              </a:solidFill>
              <a:latin typeface="Arial" panose="020B0604020202020204" pitchFamily="34" charset="0"/>
              <a:cs typeface="Arial" panose="020B0604020202020204" pitchFamily="34" charset="0"/>
            </a:endParaRPr>
          </a:p>
          <a:p>
            <a:pPr lvl="1"/>
            <a:r>
              <a:rPr lang="en-GB" sz="1400">
                <a:solidFill>
                  <a:srgbClr val="000000"/>
                </a:solidFill>
                <a:latin typeface="Arial" panose="020B0604020202020204" pitchFamily="34" charset="0"/>
                <a:cs typeface="Arial" panose="020B0604020202020204" pitchFamily="34" charset="0"/>
              </a:rPr>
              <a:t>Improved communication between patients and practices, leading to higher levels of satisfaction</a:t>
            </a:r>
          </a:p>
          <a:p>
            <a:pPr lvl="1"/>
            <a:endParaRPr lang="en-GB" sz="1400">
              <a:solidFill>
                <a:srgbClr val="000000"/>
              </a:solidFill>
              <a:latin typeface="Arial" panose="020B0604020202020204" pitchFamily="34" charset="0"/>
              <a:cs typeface="Arial" panose="020B0604020202020204" pitchFamily="34" charset="0"/>
            </a:endParaRPr>
          </a:p>
          <a:p>
            <a:pPr lvl="1"/>
            <a:r>
              <a:rPr lang="en-GB" sz="1400">
                <a:solidFill>
                  <a:srgbClr val="000000"/>
                </a:solidFill>
                <a:latin typeface="Arial" panose="020B0604020202020204" pitchFamily="34" charset="0"/>
                <a:cs typeface="Arial" panose="020B0604020202020204" pitchFamily="34" charset="0"/>
              </a:rPr>
              <a:t>Empowers patients to undertake simple tasks without needing to contact their practice</a:t>
            </a:r>
          </a:p>
          <a:p>
            <a:pPr lvl="1"/>
            <a:endParaRPr lang="en-GB" sz="1400">
              <a:solidFill>
                <a:srgbClr val="000000"/>
              </a:solidFill>
              <a:latin typeface="Arial" panose="020B0604020202020204" pitchFamily="34" charset="0"/>
              <a:cs typeface="Arial" panose="020B0604020202020204" pitchFamily="34" charset="0"/>
            </a:endParaRPr>
          </a:p>
          <a:p>
            <a:pPr lvl="1"/>
            <a:r>
              <a:rPr lang="en-GB" sz="1400">
                <a:solidFill>
                  <a:srgbClr val="000000"/>
                </a:solidFill>
                <a:latin typeface="Arial" panose="020B0604020202020204" pitchFamily="34" charset="0"/>
                <a:cs typeface="Arial" panose="020B0604020202020204" pitchFamily="34" charset="0"/>
              </a:rPr>
              <a:t>Sharing of information supports increased patient safety, including fewer mistakes, duplications and complaints</a:t>
            </a:r>
          </a:p>
        </p:txBody>
      </p:sp>
      <p:pic>
        <p:nvPicPr>
          <p:cNvPr id="32" name="Graphic 31" descr="Piggy Bank outline">
            <a:extLst>
              <a:ext uri="{FF2B5EF4-FFF2-40B4-BE49-F238E27FC236}">
                <a16:creationId xmlns:a16="http://schemas.microsoft.com/office/drawing/2014/main" id="{CDE386AF-8A34-80AF-EE27-AD654BEAD3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6345" y="2473537"/>
            <a:ext cx="345488" cy="345488"/>
          </a:xfrm>
          <a:prstGeom prst="rect">
            <a:avLst/>
          </a:prstGeom>
        </p:spPr>
      </p:pic>
      <p:sp>
        <p:nvSpPr>
          <p:cNvPr id="33" name="TextBox 32">
            <a:extLst>
              <a:ext uri="{FF2B5EF4-FFF2-40B4-BE49-F238E27FC236}">
                <a16:creationId xmlns:a16="http://schemas.microsoft.com/office/drawing/2014/main" id="{1DC8A45C-456F-9603-3780-A8AF88044EA7}"/>
              </a:ext>
            </a:extLst>
          </p:cNvPr>
          <p:cNvSpPr txBox="1"/>
          <p:nvPr/>
        </p:nvSpPr>
        <p:spPr>
          <a:xfrm>
            <a:off x="120514" y="1135623"/>
            <a:ext cx="12071486" cy="523220"/>
          </a:xfrm>
          <a:prstGeom prst="rect">
            <a:avLst/>
          </a:prstGeom>
          <a:noFill/>
        </p:spPr>
        <p:txBody>
          <a:bodyPr wrap="square" rtlCol="0">
            <a:spAutoFit/>
          </a:bodyPr>
          <a:lstStyle/>
          <a:p>
            <a:pPr marL="171450" indent="-171450">
              <a:buFont typeface="Arial" panose="020B0604020202020204" pitchFamily="34" charset="0"/>
              <a:buChar char="•"/>
            </a:pPr>
            <a:r>
              <a:rPr lang="en-GB" sz="1400">
                <a:latin typeface="Arial" panose="020B0604020202020204" pitchFamily="34" charset="0"/>
                <a:cs typeface="Arial" panose="020B0604020202020204" pitchFamily="34" charset="0"/>
              </a:rPr>
              <a:t>The NHS App provides a simple and secure way for your patients to access a range of NHS services. There are several benefits of using the NHS App for GP practices, many of which lead to increased operational efficiencies and improved experience for both staff and patients.</a:t>
            </a:r>
          </a:p>
        </p:txBody>
      </p:sp>
      <p:pic>
        <p:nvPicPr>
          <p:cNvPr id="36" name="Graphic 35" descr="Call centre with solid fill">
            <a:extLst>
              <a:ext uri="{FF2B5EF4-FFF2-40B4-BE49-F238E27FC236}">
                <a16:creationId xmlns:a16="http://schemas.microsoft.com/office/drawing/2014/main" id="{39F879B4-BCAA-7551-6951-459053D7AE1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6345" y="3112544"/>
            <a:ext cx="345488" cy="345488"/>
          </a:xfrm>
          <a:prstGeom prst="rect">
            <a:avLst/>
          </a:prstGeom>
        </p:spPr>
      </p:pic>
      <p:pic>
        <p:nvPicPr>
          <p:cNvPr id="38" name="Graphic 37" descr="Telephone outline">
            <a:extLst>
              <a:ext uri="{FF2B5EF4-FFF2-40B4-BE49-F238E27FC236}">
                <a16:creationId xmlns:a16="http://schemas.microsoft.com/office/drawing/2014/main" id="{B3743E09-D99B-46E9-8CDD-2E0011867CC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1059" y="3926717"/>
            <a:ext cx="345488" cy="345488"/>
          </a:xfrm>
          <a:prstGeom prst="rect">
            <a:avLst/>
          </a:prstGeom>
        </p:spPr>
      </p:pic>
      <p:pic>
        <p:nvPicPr>
          <p:cNvPr id="40" name="Graphic 39" descr="Man with cane with solid fill">
            <a:extLst>
              <a:ext uri="{FF2B5EF4-FFF2-40B4-BE49-F238E27FC236}">
                <a16:creationId xmlns:a16="http://schemas.microsoft.com/office/drawing/2014/main" id="{77A6EFE8-3258-AB86-E1C9-46B853E4406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9675" y="4612444"/>
            <a:ext cx="345488" cy="345488"/>
          </a:xfrm>
          <a:prstGeom prst="rect">
            <a:avLst/>
          </a:prstGeom>
        </p:spPr>
      </p:pic>
      <p:pic>
        <p:nvPicPr>
          <p:cNvPr id="46" name="Graphic 45" descr="Lock outline">
            <a:extLst>
              <a:ext uri="{FF2B5EF4-FFF2-40B4-BE49-F238E27FC236}">
                <a16:creationId xmlns:a16="http://schemas.microsoft.com/office/drawing/2014/main" id="{48C411D9-4A65-3338-A16F-91D69C31E19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184125" y="3112544"/>
            <a:ext cx="345488" cy="345488"/>
          </a:xfrm>
          <a:prstGeom prst="rect">
            <a:avLst/>
          </a:prstGeom>
        </p:spPr>
      </p:pic>
      <p:pic>
        <p:nvPicPr>
          <p:cNvPr id="48" name="Graphic 47" descr="Rating 3 Star with solid fill">
            <a:extLst>
              <a:ext uri="{FF2B5EF4-FFF2-40B4-BE49-F238E27FC236}">
                <a16:creationId xmlns:a16="http://schemas.microsoft.com/office/drawing/2014/main" id="{4A30782C-847D-940C-29E6-6FB5F35180A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10753" y="3689750"/>
            <a:ext cx="345488" cy="345488"/>
          </a:xfrm>
          <a:prstGeom prst="rect">
            <a:avLst/>
          </a:prstGeom>
        </p:spPr>
      </p:pic>
      <p:pic>
        <p:nvPicPr>
          <p:cNvPr id="52" name="Graphic 51" descr="Medal outline">
            <a:extLst>
              <a:ext uri="{FF2B5EF4-FFF2-40B4-BE49-F238E27FC236}">
                <a16:creationId xmlns:a16="http://schemas.microsoft.com/office/drawing/2014/main" id="{D684E48C-6EAF-B720-1315-37DEE0575C02}"/>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10753" y="4429426"/>
            <a:ext cx="345488" cy="345488"/>
          </a:xfrm>
          <a:prstGeom prst="rect">
            <a:avLst/>
          </a:prstGeom>
        </p:spPr>
      </p:pic>
      <p:pic>
        <p:nvPicPr>
          <p:cNvPr id="53" name="Graphic 52" descr="Close with solid fill">
            <a:extLst>
              <a:ext uri="{FF2B5EF4-FFF2-40B4-BE49-F238E27FC236}">
                <a16:creationId xmlns:a16="http://schemas.microsoft.com/office/drawing/2014/main" id="{048D5823-C9A4-95C6-8807-8FCBCA498EC1}"/>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35371" y="2557304"/>
            <a:ext cx="215225" cy="215225"/>
          </a:xfrm>
          <a:prstGeom prst="rect">
            <a:avLst/>
          </a:prstGeom>
        </p:spPr>
      </p:pic>
      <p:pic>
        <p:nvPicPr>
          <p:cNvPr id="54" name="Graphic 53" descr="Flip calendar outline">
            <a:extLst>
              <a:ext uri="{FF2B5EF4-FFF2-40B4-BE49-F238E27FC236}">
                <a16:creationId xmlns:a16="http://schemas.microsoft.com/office/drawing/2014/main" id="{6EB597A7-664A-FAD1-913E-423DE1030C28}"/>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184125" y="2427041"/>
            <a:ext cx="345488" cy="345488"/>
          </a:xfrm>
          <a:prstGeom prst="rect">
            <a:avLst/>
          </a:prstGeom>
        </p:spPr>
      </p:pic>
      <p:pic>
        <p:nvPicPr>
          <p:cNvPr id="57" name="Graphic 56" descr="Share outline">
            <a:extLst>
              <a:ext uri="{FF2B5EF4-FFF2-40B4-BE49-F238E27FC236}">
                <a16:creationId xmlns:a16="http://schemas.microsoft.com/office/drawing/2014/main" id="{84E9ED05-F625-1091-ED18-6F17971FE070}"/>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231301" y="5059369"/>
            <a:ext cx="345488" cy="345488"/>
          </a:xfrm>
          <a:prstGeom prst="rect">
            <a:avLst/>
          </a:prstGeom>
        </p:spPr>
      </p:pic>
    </p:spTree>
    <p:extLst>
      <p:ext uri="{BB962C8B-B14F-4D97-AF65-F5344CB8AC3E}">
        <p14:creationId xmlns:p14="http://schemas.microsoft.com/office/powerpoint/2010/main" val="2413148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071879" cy="876396"/>
          </a:xfrm>
        </p:spPr>
        <p:txBody>
          <a:bodyPr>
            <a:noAutofit/>
          </a:bodyPr>
          <a:lstStyle/>
          <a:p>
            <a:r>
              <a:rPr lang="en-GB" sz="2600" b="1">
                <a:latin typeface="Arial"/>
                <a:ea typeface="Calibri" panose="020F0502020204030204" pitchFamily="34" charset="0"/>
                <a:cs typeface="Arial"/>
              </a:rPr>
              <a:t>Request repeat prescriptions</a:t>
            </a:r>
          </a:p>
        </p:txBody>
      </p:sp>
      <p:pic>
        <p:nvPicPr>
          <p:cNvPr id="17" name="Graphic 16" descr="Home with solid fill">
            <a:hlinkClick r:id="rId3" action="ppaction://hlinksldjump"/>
            <a:extLst>
              <a:ext uri="{FF2B5EF4-FFF2-40B4-BE49-F238E27FC236}">
                <a16:creationId xmlns:a16="http://schemas.microsoft.com/office/drawing/2014/main" id="{9FEA0E21-176D-5ABD-3498-2BD2AE5DC9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4166" y="6020119"/>
            <a:ext cx="761999" cy="761999"/>
          </a:xfrm>
          <a:prstGeom prst="rect">
            <a:avLst/>
          </a:prstGeom>
        </p:spPr>
      </p:pic>
      <p:sp>
        <p:nvSpPr>
          <p:cNvPr id="22" name="TextBox 21">
            <a:extLst>
              <a:ext uri="{FF2B5EF4-FFF2-40B4-BE49-F238E27FC236}">
                <a16:creationId xmlns:a16="http://schemas.microsoft.com/office/drawing/2014/main" id="{2681305E-600C-3AD0-CFB9-40F121C70CA2}"/>
              </a:ext>
            </a:extLst>
          </p:cNvPr>
          <p:cNvSpPr txBox="1"/>
          <p:nvPr/>
        </p:nvSpPr>
        <p:spPr>
          <a:xfrm>
            <a:off x="120514" y="1031661"/>
            <a:ext cx="12071486" cy="292388"/>
          </a:xfrm>
          <a:prstGeom prst="rect">
            <a:avLst/>
          </a:prstGeom>
          <a:noFill/>
        </p:spPr>
        <p:txBody>
          <a:bodyPr wrap="square" rtlCol="0">
            <a:spAutoFit/>
          </a:bodyPr>
          <a:lstStyle/>
          <a:p>
            <a:pPr marL="171450" indent="-171450">
              <a:buFont typeface="Arial" panose="020B0604020202020204" pitchFamily="34" charset="0"/>
              <a:buChar char="•"/>
            </a:pPr>
            <a:r>
              <a:rPr lang="en-GB" sz="1250">
                <a:latin typeface="Arial" panose="020B0604020202020204" pitchFamily="34" charset="0"/>
                <a:cs typeface="Arial" panose="020B0604020202020204" pitchFamily="34" charset="0"/>
              </a:rPr>
              <a:t>Patients can request repeat prescriptions if the medication item is available to order, and they can view their previous orders through the NHS App.</a:t>
            </a:r>
          </a:p>
        </p:txBody>
      </p:sp>
      <p:sp>
        <p:nvSpPr>
          <p:cNvPr id="53" name="Rectangle: Folded Corner 52">
            <a:extLst>
              <a:ext uri="{FF2B5EF4-FFF2-40B4-BE49-F238E27FC236}">
                <a16:creationId xmlns:a16="http://schemas.microsoft.com/office/drawing/2014/main" id="{5B9F08B0-36EF-4C39-7FBA-79410DAEB5D8}"/>
              </a:ext>
            </a:extLst>
          </p:cNvPr>
          <p:cNvSpPr/>
          <p:nvPr/>
        </p:nvSpPr>
        <p:spPr>
          <a:xfrm>
            <a:off x="257114" y="1442204"/>
            <a:ext cx="6614414" cy="2408351"/>
          </a:xfrm>
          <a:prstGeom prst="foldedCorner">
            <a:avLst>
              <a:gd name="adj" fmla="val 1160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How it works</a:t>
            </a:r>
            <a:br>
              <a:rPr lang="en-GB" sz="1300" b="1" i="0">
                <a:solidFill>
                  <a:srgbClr val="0070C0"/>
                </a:solidFill>
                <a:effectLst/>
                <a:latin typeface="Arial" panose="020B0604020202020204" pitchFamily="34" charset="0"/>
                <a:cs typeface="Arial" panose="020B0604020202020204" pitchFamily="34" charset="0"/>
              </a:rPr>
            </a:br>
            <a:endParaRPr lang="en-GB" sz="800">
              <a:latin typeface="Arial" panose="020B0604020202020204" pitchFamily="34" charset="0"/>
              <a:cs typeface="Arial" panose="020B0604020202020204" pitchFamily="34" charset="0"/>
            </a:endParaRPr>
          </a:p>
          <a:p>
            <a:pPr lvl="1"/>
            <a:r>
              <a:rPr lang="en-GB" sz="1200" b="0" i="0">
                <a:solidFill>
                  <a:schemeClr val="tx1"/>
                </a:solidFill>
                <a:effectLst/>
                <a:latin typeface="Arial" panose="020B0604020202020204" pitchFamily="34" charset="0"/>
                <a:cs typeface="Arial" panose="020B0604020202020204" pitchFamily="34" charset="0"/>
              </a:rPr>
              <a:t>This feature can be accessed on the homepage or by clicking on the ‘Services’ icon</a:t>
            </a:r>
            <a:r>
              <a:rPr lang="en-GB" sz="1200">
                <a:solidFill>
                  <a:schemeClr val="tx1"/>
                </a:solidFill>
                <a:latin typeface="Arial" panose="020B0604020202020204" pitchFamily="34" charset="0"/>
                <a:cs typeface="Arial" panose="020B0604020202020204" pitchFamily="34" charset="0"/>
              </a:rPr>
              <a:t> and selecting ‘Request repeat prescriptions’</a:t>
            </a:r>
            <a:r>
              <a:rPr lang="en-GB" sz="1200" b="0" i="0">
                <a:solidFill>
                  <a:schemeClr val="tx1"/>
                </a:solidFill>
                <a:effectLst/>
                <a:latin typeface="Arial" panose="020B0604020202020204" pitchFamily="34" charset="0"/>
                <a:cs typeface="Arial" panose="020B0604020202020204" pitchFamily="34" charset="0"/>
              </a:rPr>
              <a:t>. Patients can view or nominate their chosen pharmacy in this section. After selecting the medicine(s) they want to order, the request is sent directly to the GP surgery for sign-off and issued to the nominated pharmacy. </a:t>
            </a:r>
          </a:p>
          <a:p>
            <a:pPr lvl="1"/>
            <a:endParaRPr lang="en-GB" sz="1000">
              <a:solidFill>
                <a:schemeClr val="tx1"/>
              </a:solidFill>
              <a:latin typeface="Arial" panose="020B0604020202020204" pitchFamily="34" charset="0"/>
              <a:cs typeface="Arial" panose="020B0604020202020204" pitchFamily="34" charset="0"/>
            </a:endParaRPr>
          </a:p>
          <a:p>
            <a:pPr lvl="1"/>
            <a:r>
              <a:rPr lang="en-GB" sz="1200" b="0" i="0">
                <a:solidFill>
                  <a:schemeClr val="tx1"/>
                </a:solidFill>
                <a:effectLst/>
                <a:latin typeface="Arial" panose="020B0604020202020204" pitchFamily="34" charset="0"/>
                <a:cs typeface="Arial" panose="020B0604020202020204" pitchFamily="34" charset="0"/>
              </a:rPr>
              <a:t>Orders can be made at any time, even when the surgery is closed. Once an order is placed, they can view their repeat prescriptions status and history, including when an item was last ordered. </a:t>
            </a:r>
          </a:p>
          <a:p>
            <a:pPr lvl="1"/>
            <a:endParaRPr lang="en-GB" sz="1000">
              <a:solidFill>
                <a:schemeClr val="tx1"/>
              </a:solidFill>
              <a:latin typeface="Arial" panose="020B0604020202020204" pitchFamily="34" charset="0"/>
              <a:cs typeface="Arial" panose="020B0604020202020204" pitchFamily="34" charset="0"/>
            </a:endParaRPr>
          </a:p>
          <a:p>
            <a:pPr lvl="1"/>
            <a:r>
              <a:rPr lang="en-GB" sz="1200" b="0" i="0">
                <a:solidFill>
                  <a:schemeClr val="tx1"/>
                </a:solidFill>
                <a:effectLst/>
                <a:latin typeface="Arial" panose="020B0604020202020204" pitchFamily="34" charset="0"/>
                <a:cs typeface="Arial" panose="020B0604020202020204" pitchFamily="34" charset="0"/>
              </a:rPr>
              <a:t>Click </a:t>
            </a:r>
            <a:r>
              <a:rPr lang="en-GB" sz="1200" b="0" i="0">
                <a:solidFill>
                  <a:schemeClr val="tx1"/>
                </a:solidFill>
                <a:effectLst/>
                <a:latin typeface="Arial" panose="020B0604020202020204" pitchFamily="34" charset="0"/>
                <a:cs typeface="Arial" panose="020B0604020202020204" pitchFamily="34" charset="0"/>
                <a:hlinkClick r:id="rId6"/>
              </a:rPr>
              <a:t>here</a:t>
            </a:r>
            <a:r>
              <a:rPr lang="en-GB" sz="1200" b="0" i="0">
                <a:solidFill>
                  <a:schemeClr val="tx1"/>
                </a:solidFill>
                <a:effectLst/>
                <a:latin typeface="Arial" panose="020B0604020202020204" pitchFamily="34" charset="0"/>
                <a:cs typeface="Arial" panose="020B0604020202020204" pitchFamily="34" charset="0"/>
              </a:rPr>
              <a:t> for a step-by-step guide or w</a:t>
            </a:r>
            <a:r>
              <a:rPr lang="en-GB" sz="1200">
                <a:solidFill>
                  <a:schemeClr val="tx1"/>
                </a:solidFill>
                <a:latin typeface="Arial" panose="020B0604020202020204" pitchFamily="34" charset="0"/>
                <a:cs typeface="Arial" panose="020B0604020202020204" pitchFamily="34" charset="0"/>
              </a:rPr>
              <a:t>atch this short </a:t>
            </a:r>
            <a:r>
              <a:rPr lang="en-GB" sz="1200">
                <a:solidFill>
                  <a:schemeClr val="tx1"/>
                </a:solidFill>
                <a:latin typeface="Arial" panose="020B0604020202020204" pitchFamily="34" charset="0"/>
                <a:cs typeface="Arial" panose="020B0604020202020204" pitchFamily="34" charset="0"/>
                <a:hlinkClick r:id="rId7"/>
              </a:rPr>
              <a:t>video</a:t>
            </a:r>
            <a:r>
              <a:rPr lang="en-GB" sz="1200" b="0" i="0">
                <a:solidFill>
                  <a:schemeClr val="tx1"/>
                </a:solidFill>
                <a:effectLst/>
                <a:latin typeface="Arial" panose="020B0604020202020204" pitchFamily="34" charset="0"/>
                <a:cs typeface="Arial" panose="020B0604020202020204" pitchFamily="34" charset="0"/>
              </a:rPr>
              <a:t> </a:t>
            </a:r>
            <a:r>
              <a:rPr lang="en-GB" sz="1200">
                <a:solidFill>
                  <a:schemeClr val="tx1"/>
                </a:solidFill>
                <a:latin typeface="Arial" panose="020B0604020202020204" pitchFamily="34" charset="0"/>
                <a:cs typeface="Arial" panose="020B0604020202020204" pitchFamily="34" charset="0"/>
              </a:rPr>
              <a:t>showing how to request prescriptions via the NHS App.</a:t>
            </a:r>
          </a:p>
          <a:p>
            <a:endParaRPr lang="en-GB" sz="1400">
              <a:solidFill>
                <a:schemeClr val="tx1"/>
              </a:solidFill>
              <a:latin typeface="Arial" panose="020B0604020202020204" pitchFamily="34" charset="0"/>
              <a:cs typeface="Arial" panose="020B0604020202020204" pitchFamily="34" charset="0"/>
            </a:endParaRPr>
          </a:p>
          <a:p>
            <a:endParaRPr lang="en-GB" sz="1400">
              <a:solidFill>
                <a:schemeClr val="tx1"/>
              </a:solidFill>
              <a:latin typeface="Arial" panose="020B0604020202020204" pitchFamily="34" charset="0"/>
              <a:cs typeface="Arial" panose="020B0604020202020204" pitchFamily="34" charset="0"/>
            </a:endParaRPr>
          </a:p>
        </p:txBody>
      </p:sp>
      <p:sp>
        <p:nvSpPr>
          <p:cNvPr id="26" name="Rectangle: Top Corners Rounded 25">
            <a:extLst>
              <a:ext uri="{FF2B5EF4-FFF2-40B4-BE49-F238E27FC236}">
                <a16:creationId xmlns:a16="http://schemas.microsoft.com/office/drawing/2014/main" id="{B6FBCF9A-97D9-125A-8E96-07A4A81D5A07}"/>
              </a:ext>
            </a:extLst>
          </p:cNvPr>
          <p:cNvSpPr/>
          <p:nvPr/>
        </p:nvSpPr>
        <p:spPr>
          <a:xfrm>
            <a:off x="342995" y="4061133"/>
            <a:ext cx="3396394" cy="2358879"/>
          </a:xfrm>
          <a:prstGeom prst="round2SameRect">
            <a:avLst/>
          </a:prstGeom>
          <a:solidFill>
            <a:srgbClr val="B0C61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ndParaRPr>
          </a:p>
        </p:txBody>
      </p:sp>
      <p:sp>
        <p:nvSpPr>
          <p:cNvPr id="27" name="Oval 26">
            <a:extLst>
              <a:ext uri="{FF2B5EF4-FFF2-40B4-BE49-F238E27FC236}">
                <a16:creationId xmlns:a16="http://schemas.microsoft.com/office/drawing/2014/main" id="{757AEF5A-0361-6244-73AD-762997255E48}"/>
              </a:ext>
            </a:extLst>
          </p:cNvPr>
          <p:cNvSpPr/>
          <p:nvPr/>
        </p:nvSpPr>
        <p:spPr>
          <a:xfrm>
            <a:off x="104307" y="4005511"/>
            <a:ext cx="570325" cy="588826"/>
          </a:xfrm>
          <a:prstGeom prst="ellipse">
            <a:avLst/>
          </a:prstGeom>
          <a:solidFill>
            <a:srgbClr val="F2F7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28" name="TextBox 27">
            <a:extLst>
              <a:ext uri="{FF2B5EF4-FFF2-40B4-BE49-F238E27FC236}">
                <a16:creationId xmlns:a16="http://schemas.microsoft.com/office/drawing/2014/main" id="{DAF7DED6-9DF9-7F52-198D-91F343513E6B}"/>
              </a:ext>
            </a:extLst>
          </p:cNvPr>
          <p:cNvSpPr txBox="1"/>
          <p:nvPr/>
        </p:nvSpPr>
        <p:spPr>
          <a:xfrm>
            <a:off x="600872" y="4118950"/>
            <a:ext cx="1889285" cy="292388"/>
          </a:xfrm>
          <a:prstGeom prst="rect">
            <a:avLst/>
          </a:prstGeom>
          <a:noFill/>
        </p:spPr>
        <p:txBody>
          <a:bodyPr wrap="square">
            <a:spAutoFit/>
          </a:bodyPr>
          <a:lstStyle/>
          <a:p>
            <a:r>
              <a:rPr lang="en-GB" sz="1300" b="1">
                <a:solidFill>
                  <a:prstClr val="black"/>
                </a:solidFill>
                <a:latin typeface="Arial" panose="020B0604020202020204" pitchFamily="34" charset="0"/>
                <a:cs typeface="Arial" panose="020B0604020202020204" pitchFamily="34" charset="0"/>
              </a:rPr>
              <a:t>Benefits:</a:t>
            </a:r>
          </a:p>
        </p:txBody>
      </p:sp>
      <p:sp>
        <p:nvSpPr>
          <p:cNvPr id="30" name="TextBox 29">
            <a:extLst>
              <a:ext uri="{FF2B5EF4-FFF2-40B4-BE49-F238E27FC236}">
                <a16:creationId xmlns:a16="http://schemas.microsoft.com/office/drawing/2014/main" id="{D2BF5B77-B2D7-0EF4-9A1F-74D3A7C830E2}"/>
              </a:ext>
            </a:extLst>
          </p:cNvPr>
          <p:cNvSpPr txBox="1"/>
          <p:nvPr/>
        </p:nvSpPr>
        <p:spPr>
          <a:xfrm>
            <a:off x="350670" y="4480065"/>
            <a:ext cx="3266147" cy="2015936"/>
          </a:xfrm>
          <a:prstGeom prst="rect">
            <a:avLst/>
          </a:prstGeom>
          <a:noFill/>
        </p:spPr>
        <p:txBody>
          <a:bodyPr wrap="square">
            <a:spAutoFit/>
          </a:bodyPr>
          <a:lstStyle/>
          <a:p>
            <a:pPr lvl="1"/>
            <a:r>
              <a:rPr lang="en-GB" sz="1200">
                <a:solidFill>
                  <a:srgbClr val="000000"/>
                </a:solidFill>
                <a:latin typeface="Arial" panose="020B0604020202020204" pitchFamily="34" charset="0"/>
                <a:cs typeface="Arial" panose="020B0604020202020204" pitchFamily="34" charset="0"/>
              </a:rPr>
              <a:t>Less administrative workload, e.g. transcribing email or paper requests</a:t>
            </a:r>
          </a:p>
          <a:p>
            <a:pPr lvl="1"/>
            <a:endParaRPr lang="en-GB" sz="1200">
              <a:solidFill>
                <a:srgbClr val="000000"/>
              </a:solidFill>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Fewer transcription errors</a:t>
            </a:r>
          </a:p>
          <a:p>
            <a:pPr lvl="1"/>
            <a:endParaRPr lang="en-GB" sz="1200">
              <a:solidFill>
                <a:srgbClr val="000000"/>
              </a:solidFill>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Improved audit trails</a:t>
            </a:r>
          </a:p>
          <a:p>
            <a:pPr lvl="1"/>
            <a:endParaRPr lang="en-GB" sz="1200">
              <a:solidFill>
                <a:srgbClr val="000000"/>
              </a:solidFill>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Shows when prescriptions are issued and ready for collection, reducing calls or visits to the practice</a:t>
            </a:r>
          </a:p>
        </p:txBody>
      </p:sp>
      <p:pic>
        <p:nvPicPr>
          <p:cNvPr id="36" name="Graphic 35" descr="Inbox outline">
            <a:extLst>
              <a:ext uri="{FF2B5EF4-FFF2-40B4-BE49-F238E27FC236}">
                <a16:creationId xmlns:a16="http://schemas.microsoft.com/office/drawing/2014/main" id="{9AA679DC-DCE1-6C30-8650-77080F49134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8525" y="4447623"/>
            <a:ext cx="390936" cy="390936"/>
          </a:xfrm>
          <a:prstGeom prst="rect">
            <a:avLst/>
          </a:prstGeom>
        </p:spPr>
      </p:pic>
      <p:pic>
        <p:nvPicPr>
          <p:cNvPr id="38" name="Graphic 37" descr="Typewriter outline">
            <a:extLst>
              <a:ext uri="{FF2B5EF4-FFF2-40B4-BE49-F238E27FC236}">
                <a16:creationId xmlns:a16="http://schemas.microsoft.com/office/drawing/2014/main" id="{F36CF89A-F6E9-1572-F6CC-B30E15F5C13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3025" y="4957326"/>
            <a:ext cx="390936" cy="371332"/>
          </a:xfrm>
          <a:prstGeom prst="rect">
            <a:avLst/>
          </a:prstGeom>
        </p:spPr>
      </p:pic>
      <p:pic>
        <p:nvPicPr>
          <p:cNvPr id="40" name="Graphic 39" descr="Playbook outline">
            <a:extLst>
              <a:ext uri="{FF2B5EF4-FFF2-40B4-BE49-F238E27FC236}">
                <a16:creationId xmlns:a16="http://schemas.microsoft.com/office/drawing/2014/main" id="{C6C97EC3-749C-8F68-D20F-AEF9BD7BDE6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8525" y="5394613"/>
            <a:ext cx="390936" cy="390936"/>
          </a:xfrm>
          <a:prstGeom prst="rect">
            <a:avLst/>
          </a:prstGeom>
        </p:spPr>
      </p:pic>
      <p:pic>
        <p:nvPicPr>
          <p:cNvPr id="42" name="Graphic 41" descr="Completed outline">
            <a:extLst>
              <a:ext uri="{FF2B5EF4-FFF2-40B4-BE49-F238E27FC236}">
                <a16:creationId xmlns:a16="http://schemas.microsoft.com/office/drawing/2014/main" id="{0B5B4E46-1B44-D94E-B09E-ECBFA1E81AC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0793" y="5838395"/>
            <a:ext cx="390936" cy="390936"/>
          </a:xfrm>
          <a:prstGeom prst="rect">
            <a:avLst/>
          </a:prstGeom>
        </p:spPr>
      </p:pic>
      <p:sp>
        <p:nvSpPr>
          <p:cNvPr id="9" name="Rectangle: Top Corners Rounded 8">
            <a:extLst>
              <a:ext uri="{FF2B5EF4-FFF2-40B4-BE49-F238E27FC236}">
                <a16:creationId xmlns:a16="http://schemas.microsoft.com/office/drawing/2014/main" id="{731F3618-5B26-AD46-75C5-13C61B2AA581}"/>
              </a:ext>
            </a:extLst>
          </p:cNvPr>
          <p:cNvSpPr/>
          <p:nvPr/>
        </p:nvSpPr>
        <p:spPr>
          <a:xfrm>
            <a:off x="3959925" y="4042889"/>
            <a:ext cx="5196253" cy="2358878"/>
          </a:xfrm>
          <a:prstGeom prst="round2SameRect">
            <a:avLst/>
          </a:prstGeom>
          <a:solidFill>
            <a:srgbClr val="D8E8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a typeface="+mn-ea"/>
              <a:cs typeface="+mn-cs"/>
            </a:endParaRPr>
          </a:p>
        </p:txBody>
      </p:sp>
      <p:sp>
        <p:nvSpPr>
          <p:cNvPr id="16" name="TextBox 15">
            <a:extLst>
              <a:ext uri="{FF2B5EF4-FFF2-40B4-BE49-F238E27FC236}">
                <a16:creationId xmlns:a16="http://schemas.microsoft.com/office/drawing/2014/main" id="{5BB5C7E0-6635-DCBF-828D-70FAE8EC83E6}"/>
              </a:ext>
            </a:extLst>
          </p:cNvPr>
          <p:cNvSpPr txBox="1"/>
          <p:nvPr/>
        </p:nvSpPr>
        <p:spPr>
          <a:xfrm>
            <a:off x="4094927" y="4068707"/>
            <a:ext cx="1840892" cy="292388"/>
          </a:xfrm>
          <a:prstGeom prst="rect">
            <a:avLst/>
          </a:prstGeom>
          <a:noFill/>
        </p:spPr>
        <p:txBody>
          <a:bodyPr wrap="square">
            <a:spAutoFit/>
          </a:bodyPr>
          <a:lstStyle/>
          <a:p>
            <a:r>
              <a:rPr lang="en-GB" sz="1300" b="1" i="0">
                <a:solidFill>
                  <a:schemeClr val="tx1"/>
                </a:solidFill>
                <a:effectLst/>
                <a:latin typeface="Arial" panose="020B0604020202020204" pitchFamily="34" charset="0"/>
                <a:cs typeface="Arial" panose="020B0604020202020204" pitchFamily="34" charset="0"/>
              </a:rPr>
              <a:t>Tips for practices</a:t>
            </a:r>
          </a:p>
        </p:txBody>
      </p:sp>
      <p:pic>
        <p:nvPicPr>
          <p:cNvPr id="19" name="Graphic 18" descr="Signpost outline">
            <a:extLst>
              <a:ext uri="{FF2B5EF4-FFF2-40B4-BE49-F238E27FC236}">
                <a16:creationId xmlns:a16="http://schemas.microsoft.com/office/drawing/2014/main" id="{5FC6F611-153D-7B87-501A-3B17D66C5A2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978407" y="5025830"/>
            <a:ext cx="468826" cy="468826"/>
          </a:xfrm>
          <a:prstGeom prst="rect">
            <a:avLst/>
          </a:prstGeom>
        </p:spPr>
      </p:pic>
      <p:sp>
        <p:nvSpPr>
          <p:cNvPr id="24" name="Oval 23">
            <a:extLst>
              <a:ext uri="{FF2B5EF4-FFF2-40B4-BE49-F238E27FC236}">
                <a16:creationId xmlns:a16="http://schemas.microsoft.com/office/drawing/2014/main" id="{8A28BEE0-DF65-CF29-6E59-242608A2A859}"/>
              </a:ext>
            </a:extLst>
          </p:cNvPr>
          <p:cNvSpPr/>
          <p:nvPr/>
        </p:nvSpPr>
        <p:spPr>
          <a:xfrm>
            <a:off x="8748230" y="3977200"/>
            <a:ext cx="570325" cy="588826"/>
          </a:xfrm>
          <a:prstGeom prst="ellipse">
            <a:avLst/>
          </a:prstGeom>
          <a:solidFill>
            <a:srgbClr val="D8E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Graphic 24" descr="Lights On with solid fill">
            <a:extLst>
              <a:ext uri="{FF2B5EF4-FFF2-40B4-BE49-F238E27FC236}">
                <a16:creationId xmlns:a16="http://schemas.microsoft.com/office/drawing/2014/main" id="{22BE2D58-DAAF-DCC2-8F5D-E71733E288A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837013" y="4025146"/>
            <a:ext cx="417141" cy="417141"/>
          </a:xfrm>
          <a:prstGeom prst="rect">
            <a:avLst/>
          </a:prstGeom>
        </p:spPr>
      </p:pic>
      <p:pic>
        <p:nvPicPr>
          <p:cNvPr id="31" name="Graphic 30" descr="Chat bubble outline">
            <a:extLst>
              <a:ext uri="{FF2B5EF4-FFF2-40B4-BE49-F238E27FC236}">
                <a16:creationId xmlns:a16="http://schemas.microsoft.com/office/drawing/2014/main" id="{40B0EAE8-D482-342A-FFF0-E4C6A6593B6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79651" y="4448878"/>
            <a:ext cx="466339" cy="466339"/>
          </a:xfrm>
          <a:prstGeom prst="rect">
            <a:avLst/>
          </a:prstGeom>
        </p:spPr>
      </p:pic>
      <p:pic>
        <p:nvPicPr>
          <p:cNvPr id="43" name="Graphic 42" descr="Comment Like outline">
            <a:extLst>
              <a:ext uri="{FF2B5EF4-FFF2-40B4-BE49-F238E27FC236}">
                <a16:creationId xmlns:a16="http://schemas.microsoft.com/office/drawing/2014/main" id="{221A9D99-08E9-A7F5-6C71-00FF60793A7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37795" y="4056479"/>
            <a:ext cx="457200" cy="457200"/>
          </a:xfrm>
          <a:prstGeom prst="rect">
            <a:avLst/>
          </a:prstGeom>
        </p:spPr>
      </p:pic>
      <p:pic>
        <p:nvPicPr>
          <p:cNvPr id="45" name="Graphic 44" descr="Clipboard outline">
            <a:extLst>
              <a:ext uri="{FF2B5EF4-FFF2-40B4-BE49-F238E27FC236}">
                <a16:creationId xmlns:a16="http://schemas.microsoft.com/office/drawing/2014/main" id="{9F0F410B-67A4-7A6B-D932-621EBA16CB10}"/>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989007" y="5700580"/>
            <a:ext cx="466339" cy="466339"/>
          </a:xfrm>
          <a:prstGeom prst="rect">
            <a:avLst/>
          </a:prstGeom>
        </p:spPr>
      </p:pic>
      <p:pic>
        <p:nvPicPr>
          <p:cNvPr id="46" name="Graphic 45" descr="Cursor with solid fill">
            <a:extLst>
              <a:ext uri="{FF2B5EF4-FFF2-40B4-BE49-F238E27FC236}">
                <a16:creationId xmlns:a16="http://schemas.microsoft.com/office/drawing/2014/main" id="{4C341D77-5E3C-3CEC-CF41-9E98A1DAE53F}"/>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flipH="1">
            <a:off x="322003" y="1768562"/>
            <a:ext cx="414432" cy="414432"/>
          </a:xfrm>
          <a:prstGeom prst="rect">
            <a:avLst/>
          </a:prstGeom>
        </p:spPr>
      </p:pic>
      <p:sp>
        <p:nvSpPr>
          <p:cNvPr id="10" name="TextBox 9">
            <a:extLst>
              <a:ext uri="{FF2B5EF4-FFF2-40B4-BE49-F238E27FC236}">
                <a16:creationId xmlns:a16="http://schemas.microsoft.com/office/drawing/2014/main" id="{4C23533F-0BAC-ECF2-9DE8-66061CA49197}"/>
              </a:ext>
            </a:extLst>
          </p:cNvPr>
          <p:cNvSpPr txBox="1"/>
          <p:nvPr/>
        </p:nvSpPr>
        <p:spPr>
          <a:xfrm>
            <a:off x="3989008" y="4440886"/>
            <a:ext cx="5167169" cy="1938992"/>
          </a:xfrm>
          <a:prstGeom prst="rect">
            <a:avLst/>
          </a:prstGeom>
          <a:noFill/>
        </p:spPr>
        <p:txBody>
          <a:bodyPr wrap="square">
            <a:spAutoFit/>
          </a:bodyPr>
          <a:lstStyle/>
          <a:p>
            <a:pPr lvl="1"/>
            <a:r>
              <a:rPr lang="en-GB" sz="1200">
                <a:latin typeface="Arial" panose="020B0604020202020204" pitchFamily="34" charset="0"/>
                <a:cs typeface="Arial" panose="020B0604020202020204" pitchFamily="34" charset="0"/>
              </a:rPr>
              <a:t>Click </a:t>
            </a:r>
            <a:r>
              <a:rPr lang="en-GB" sz="1200">
                <a:latin typeface="Arial" panose="020B0604020202020204" pitchFamily="34" charset="0"/>
                <a:cs typeface="Arial" panose="020B0604020202020204" pitchFamily="34" charset="0"/>
                <a:hlinkClick r:id="rId28"/>
              </a:rPr>
              <a:t>here</a:t>
            </a:r>
            <a:r>
              <a:rPr lang="en-GB" sz="1200">
                <a:latin typeface="Arial" panose="020B0604020202020204" pitchFamily="34" charset="0"/>
                <a:cs typeface="Arial" panose="020B0604020202020204" pitchFamily="34" charset="0"/>
              </a:rPr>
              <a:t> to download digital and print promotional materials to promote the repeat prescriptions feature to your patients</a:t>
            </a:r>
          </a:p>
          <a:p>
            <a:pPr lvl="1"/>
            <a:endParaRPr lang="en-GB" sz="1200">
              <a:latin typeface="Arial" panose="020B0604020202020204" pitchFamily="34" charset="0"/>
              <a:cs typeface="Arial" panose="020B0604020202020204" pitchFamily="34" charset="0"/>
            </a:endParaRPr>
          </a:p>
          <a:p>
            <a:pPr lvl="1"/>
            <a:r>
              <a:rPr lang="en-GB" sz="1200">
                <a:latin typeface="Arial" panose="020B0604020202020204" pitchFamily="34" charset="0"/>
                <a:cs typeface="Arial" panose="020B0604020202020204" pitchFamily="34" charset="0"/>
              </a:rPr>
              <a:t>Consider streamlining the number of ways patients can request repeat prescriptions to avoid confusion – communicate any changes and always include options for the digitally excluded</a:t>
            </a:r>
          </a:p>
          <a:p>
            <a:pPr lvl="1"/>
            <a:endParaRPr lang="en-GB" sz="1200">
              <a:latin typeface="Arial" panose="020B0604020202020204" pitchFamily="34" charset="0"/>
              <a:cs typeface="Arial" panose="020B0604020202020204" pitchFamily="34" charset="0"/>
            </a:endParaRPr>
          </a:p>
          <a:p>
            <a:pPr lvl="1"/>
            <a:r>
              <a:rPr lang="en-GB" sz="1200">
                <a:latin typeface="Arial" panose="020B0604020202020204" pitchFamily="34" charset="0"/>
                <a:cs typeface="Arial" panose="020B0604020202020204" pitchFamily="34" charset="0"/>
              </a:rPr>
              <a:t>Review protocols to ensure only suitable items are on repeat and available to order. You can also add reasons for taking medication into the directions e.g. ‘take one in the morning for blood pressure’.</a:t>
            </a:r>
          </a:p>
        </p:txBody>
      </p:sp>
      <p:pic>
        <p:nvPicPr>
          <p:cNvPr id="3" name="Picture 2">
            <a:extLst>
              <a:ext uri="{FF2B5EF4-FFF2-40B4-BE49-F238E27FC236}">
                <a16:creationId xmlns:a16="http://schemas.microsoft.com/office/drawing/2014/main" id="{85956638-63FA-79F0-57EA-11229D6FB758}"/>
              </a:ext>
            </a:extLst>
          </p:cNvPr>
          <p:cNvPicPr>
            <a:picLocks noChangeAspect="1"/>
          </p:cNvPicPr>
          <p:nvPr/>
        </p:nvPicPr>
        <p:blipFill>
          <a:blip r:embed="rId29">
            <a:clrChange>
              <a:clrFrom>
                <a:srgbClr val="F6F8F8"/>
              </a:clrFrom>
              <a:clrTo>
                <a:srgbClr val="F6F8F8">
                  <a:alpha val="0"/>
                </a:srgbClr>
              </a:clrTo>
            </a:clrChange>
          </a:blip>
          <a:stretch>
            <a:fillRect/>
          </a:stretch>
        </p:blipFill>
        <p:spPr>
          <a:xfrm>
            <a:off x="6860377" y="1586700"/>
            <a:ext cx="5196253" cy="1968784"/>
          </a:xfrm>
          <a:prstGeom prst="rect">
            <a:avLst/>
          </a:prstGeom>
        </p:spPr>
      </p:pic>
      <p:sp>
        <p:nvSpPr>
          <p:cNvPr id="14" name="Speech Bubble: Rectangle 13">
            <a:extLst>
              <a:ext uri="{FF2B5EF4-FFF2-40B4-BE49-F238E27FC236}">
                <a16:creationId xmlns:a16="http://schemas.microsoft.com/office/drawing/2014/main" id="{C0402043-B446-6394-9BCA-20ACBB14076B}"/>
              </a:ext>
            </a:extLst>
          </p:cNvPr>
          <p:cNvSpPr/>
          <p:nvPr/>
        </p:nvSpPr>
        <p:spPr>
          <a:xfrm>
            <a:off x="9418225" y="4332426"/>
            <a:ext cx="2547205" cy="1703969"/>
          </a:xfrm>
          <a:prstGeom prst="wedgeRectCallout">
            <a:avLst>
              <a:gd name="adj1" fmla="val -22852"/>
              <a:gd name="adj2" fmla="val 6342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250" b="1">
              <a:solidFill>
                <a:srgbClr val="0070C0"/>
              </a:solidFill>
              <a:latin typeface="Arial" panose="020B0604020202020204" pitchFamily="34" charset="0"/>
              <a:cs typeface="Arial" panose="020B0604020202020204" pitchFamily="34" charset="0"/>
            </a:endParaRPr>
          </a:p>
          <a:p>
            <a:pPr lvl="1"/>
            <a:endParaRPr lang="en-GB" sz="800">
              <a:solidFill>
                <a:srgbClr val="000000"/>
              </a:solidFill>
              <a:latin typeface="Arial" panose="020B0604020202020204" pitchFamily="34" charset="0"/>
              <a:cs typeface="Arial" panose="020B0604020202020204" pitchFamily="34" charset="0"/>
            </a:endParaRPr>
          </a:p>
          <a:p>
            <a:pPr lvl="1"/>
            <a:r>
              <a:rPr lang="en-GB" sz="1200">
                <a:solidFill>
                  <a:srgbClr val="000000"/>
                </a:solidFill>
                <a:latin typeface="Arial" panose="020B0604020202020204" pitchFamily="34" charset="0"/>
                <a:cs typeface="Arial" panose="020B0604020202020204" pitchFamily="34" charset="0"/>
              </a:rPr>
              <a:t>Ensure information on your website relating to prescriptions is updated and encourages patients to use the NHS App - here is a good </a:t>
            </a:r>
            <a:r>
              <a:rPr lang="en-GB" sz="1200">
                <a:solidFill>
                  <a:srgbClr val="000000"/>
                </a:solidFill>
                <a:latin typeface="Arial" panose="020B0604020202020204" pitchFamily="34" charset="0"/>
                <a:cs typeface="Arial" panose="020B0604020202020204" pitchFamily="34" charset="0"/>
                <a:hlinkClick r:id="rId30"/>
              </a:rPr>
              <a:t>example</a:t>
            </a:r>
            <a:endParaRPr lang="en-GB" sz="1200">
              <a:solidFill>
                <a:srgbClr val="000000"/>
              </a:solidFill>
              <a:latin typeface="Arial" panose="020B0604020202020204" pitchFamily="34" charset="0"/>
              <a:cs typeface="Arial" panose="020B0604020202020204" pitchFamily="34" charset="0"/>
            </a:endParaRPr>
          </a:p>
          <a:p>
            <a:pPr lvl="1"/>
            <a:endParaRPr lang="en-GB" sz="1250">
              <a:solidFill>
                <a:srgbClr val="000000"/>
              </a:solidFill>
              <a:latin typeface="Arial" panose="020B0604020202020204" pitchFamily="34" charset="0"/>
              <a:cs typeface="Arial" panose="020B0604020202020204" pitchFamily="34" charset="0"/>
            </a:endParaRPr>
          </a:p>
          <a:p>
            <a:pPr lvl="1"/>
            <a:endParaRPr lang="en-GB" sz="1250">
              <a:solidFill>
                <a:srgbClr val="000000"/>
              </a:solidFill>
              <a:latin typeface="Arial" panose="020B0604020202020204" pitchFamily="34" charset="0"/>
              <a:cs typeface="Arial" panose="020B0604020202020204" pitchFamily="34" charset="0"/>
            </a:endParaRPr>
          </a:p>
          <a:p>
            <a:pPr lvl="1"/>
            <a:br>
              <a:rPr lang="en-GB" sz="1250">
                <a:solidFill>
                  <a:srgbClr val="000000"/>
                </a:solidFill>
                <a:latin typeface="Arial" panose="020B0604020202020204" pitchFamily="34" charset="0"/>
                <a:cs typeface="Arial" panose="020B0604020202020204" pitchFamily="34" charset="0"/>
              </a:rPr>
            </a:br>
            <a:endParaRPr lang="en-GB" sz="1250">
              <a:solidFill>
                <a:srgbClr val="000000"/>
              </a:solidFill>
              <a:latin typeface="Arial" panose="020B0604020202020204" pitchFamily="34" charset="0"/>
              <a:cs typeface="Arial" panose="020B0604020202020204" pitchFamily="34" charset="0"/>
            </a:endParaRPr>
          </a:p>
        </p:txBody>
      </p:sp>
      <p:sp>
        <p:nvSpPr>
          <p:cNvPr id="15" name="Rectangle: Single Corner Rounded 14">
            <a:extLst>
              <a:ext uri="{FF2B5EF4-FFF2-40B4-BE49-F238E27FC236}">
                <a16:creationId xmlns:a16="http://schemas.microsoft.com/office/drawing/2014/main" id="{0F71F5EC-7884-6DF1-B0DD-F9FD4CC68877}"/>
              </a:ext>
            </a:extLst>
          </p:cNvPr>
          <p:cNvSpPr/>
          <p:nvPr/>
        </p:nvSpPr>
        <p:spPr>
          <a:xfrm>
            <a:off x="9410551" y="4309563"/>
            <a:ext cx="2553942" cy="292388"/>
          </a:xfrm>
          <a:prstGeom prst="round1Rect">
            <a:avLst/>
          </a:prstGeom>
          <a:solidFill>
            <a:srgbClr val="C00000"/>
          </a:solidFill>
          <a:ln w="12700" cap="flat" cmpd="sng" algn="ctr">
            <a:noFill/>
            <a:prstDash val="solid"/>
            <a:miter lim="800000"/>
          </a:ln>
          <a:effectLst/>
        </p:spPr>
        <p:txBody>
          <a:bodyPr rtlCol="0" anchor="ctr"/>
          <a:lstStyle/>
          <a:p>
            <a:pPr marL="36000" marR="0" lvl="0" indent="0" defTabSz="91440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What your practice can do </a:t>
            </a:r>
            <a:endParaRPr kumimoji="0" lang="en-GB" sz="13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0" name="Graphic 19" descr="Internet with solid fill">
            <a:extLst>
              <a:ext uri="{FF2B5EF4-FFF2-40B4-BE49-F238E27FC236}">
                <a16:creationId xmlns:a16="http://schemas.microsoft.com/office/drawing/2014/main" id="{0DFECAFC-C4AE-4F11-2645-822B7D804413}"/>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9490709" y="4668300"/>
            <a:ext cx="390936" cy="390936"/>
          </a:xfrm>
          <a:prstGeom prst="rect">
            <a:avLst/>
          </a:prstGeom>
        </p:spPr>
      </p:pic>
      <p:pic>
        <p:nvPicPr>
          <p:cNvPr id="5" name="Graphic 4" descr="List with solid fill">
            <a:extLst>
              <a:ext uri="{FF2B5EF4-FFF2-40B4-BE49-F238E27FC236}">
                <a16:creationId xmlns:a16="http://schemas.microsoft.com/office/drawing/2014/main" id="{14D3F5D0-29A5-C157-B04C-84FFD74AF70C}"/>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287843" y="3378199"/>
            <a:ext cx="485218" cy="401401"/>
          </a:xfrm>
          <a:prstGeom prst="rect">
            <a:avLst/>
          </a:prstGeom>
        </p:spPr>
      </p:pic>
      <p:pic>
        <p:nvPicPr>
          <p:cNvPr id="47" name="Graphic 46" descr="Checkbox Ticked with solid fill">
            <a:extLst>
              <a:ext uri="{FF2B5EF4-FFF2-40B4-BE49-F238E27FC236}">
                <a16:creationId xmlns:a16="http://schemas.microsoft.com/office/drawing/2014/main" id="{F495629B-80CC-B4D9-DB72-CC893CF58E19}"/>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285378" y="2639121"/>
            <a:ext cx="487683" cy="487683"/>
          </a:xfrm>
          <a:prstGeom prst="rect">
            <a:avLst/>
          </a:prstGeom>
        </p:spPr>
      </p:pic>
    </p:spTree>
    <p:extLst>
      <p:ext uri="{BB962C8B-B14F-4D97-AF65-F5344CB8AC3E}">
        <p14:creationId xmlns:p14="http://schemas.microsoft.com/office/powerpoint/2010/main" val="4197217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BA0A86B-28C9-4F1E-88D2-D31D684B58A6}"/>
              </a:ext>
            </a:extLst>
          </p:cNvPr>
          <p:cNvSpPr>
            <a:spLocks noGrp="1"/>
          </p:cNvSpPr>
          <p:nvPr>
            <p:ph type="title"/>
          </p:nvPr>
        </p:nvSpPr>
        <p:spPr>
          <a:xfrm>
            <a:off x="257112" y="192975"/>
            <a:ext cx="8684869" cy="876396"/>
          </a:xfrm>
        </p:spPr>
        <p:txBody>
          <a:bodyPr>
            <a:noAutofit/>
          </a:bodyPr>
          <a:lstStyle/>
          <a:p>
            <a:r>
              <a:rPr lang="en-GB" sz="2600" b="1" dirty="0">
                <a:latin typeface="Arial"/>
                <a:ea typeface="Calibri" panose="020F0502020204030204" pitchFamily="34" charset="0"/>
                <a:cs typeface="Arial"/>
              </a:rPr>
              <a:t>Contact your GP surgery about a health problem or for a document/update using an online form</a:t>
            </a:r>
            <a:endParaRPr lang="en-GB" sz="2600" b="1" dirty="0">
              <a:effectLst/>
              <a:latin typeface="Arial"/>
              <a:ea typeface="Calibri" panose="020F0502020204030204" pitchFamily="34" charset="0"/>
              <a:cs typeface="Arial"/>
            </a:endParaRPr>
          </a:p>
        </p:txBody>
      </p:sp>
      <p:pic>
        <p:nvPicPr>
          <p:cNvPr id="2" name="Graphic 1" descr="Home with solid fill">
            <a:hlinkClick r:id="rId3" action="ppaction://hlinksldjump"/>
            <a:extLst>
              <a:ext uri="{FF2B5EF4-FFF2-40B4-BE49-F238E27FC236}">
                <a16:creationId xmlns:a16="http://schemas.microsoft.com/office/drawing/2014/main" id="{F1700863-1B74-6A18-7335-2084F41067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4166" y="6020119"/>
            <a:ext cx="761999" cy="761999"/>
          </a:xfrm>
          <a:prstGeom prst="rect">
            <a:avLst/>
          </a:prstGeom>
        </p:spPr>
      </p:pic>
      <p:sp>
        <p:nvSpPr>
          <p:cNvPr id="6" name="TextBox 5">
            <a:extLst>
              <a:ext uri="{FF2B5EF4-FFF2-40B4-BE49-F238E27FC236}">
                <a16:creationId xmlns:a16="http://schemas.microsoft.com/office/drawing/2014/main" id="{C613E8BD-D066-5018-4FED-BF2FDA65E1D0}"/>
              </a:ext>
            </a:extLst>
          </p:cNvPr>
          <p:cNvSpPr txBox="1"/>
          <p:nvPr/>
        </p:nvSpPr>
        <p:spPr>
          <a:xfrm>
            <a:off x="257112" y="1178292"/>
            <a:ext cx="11698840" cy="492443"/>
          </a:xfrm>
          <a:prstGeom prst="rect">
            <a:avLst/>
          </a:prstGeom>
          <a:noFill/>
        </p:spPr>
        <p:txBody>
          <a:bodyPr wrap="square">
            <a:spAutoFit/>
          </a:bodyPr>
          <a:lstStyle/>
          <a:p>
            <a:pPr marL="171450" indent="-171450">
              <a:buFont typeface="Arial" panose="020B0604020202020204" pitchFamily="34" charset="0"/>
              <a:buChar char="•"/>
            </a:pPr>
            <a:r>
              <a:rPr lang="en-GB" sz="1300">
                <a:solidFill>
                  <a:srgbClr val="000000"/>
                </a:solidFill>
                <a:latin typeface="Arial" panose="020B0604020202020204" pitchFamily="34" charset="0"/>
                <a:cs typeface="Arial" panose="020B0604020202020204" pitchFamily="34" charset="0"/>
              </a:rPr>
              <a:t>Patients can submit symptoms or requests for support through the NHS App and receive appropriate triage or referral prior to a consultation. </a:t>
            </a:r>
            <a:r>
              <a:rPr lang="en-GB" sz="1300" i="1">
                <a:solidFill>
                  <a:srgbClr val="000000"/>
                </a:solidFill>
                <a:latin typeface="Arial" panose="020B0604020202020204" pitchFamily="34" charset="0"/>
                <a:cs typeface="Arial" panose="020B0604020202020204" pitchFamily="34" charset="0"/>
              </a:rPr>
              <a:t>Note: this feature is only available for patients registered at practices using an online consultation supplier that has integrated with the NHS App.</a:t>
            </a:r>
          </a:p>
        </p:txBody>
      </p:sp>
      <p:sp>
        <p:nvSpPr>
          <p:cNvPr id="3" name="Rectangle: Folded Corner 2">
            <a:extLst>
              <a:ext uri="{FF2B5EF4-FFF2-40B4-BE49-F238E27FC236}">
                <a16:creationId xmlns:a16="http://schemas.microsoft.com/office/drawing/2014/main" id="{D13EDEE7-2FDC-2D8D-6267-BA31309DC2CD}"/>
              </a:ext>
            </a:extLst>
          </p:cNvPr>
          <p:cNvSpPr>
            <a:spLocks/>
          </p:cNvSpPr>
          <p:nvPr/>
        </p:nvSpPr>
        <p:spPr>
          <a:xfrm>
            <a:off x="434467" y="1780810"/>
            <a:ext cx="8857058" cy="2556186"/>
          </a:xfrm>
          <a:prstGeom prst="foldedCorner">
            <a:avLst>
              <a:gd name="adj" fmla="val 102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00" b="1" i="0">
                <a:solidFill>
                  <a:srgbClr val="0070C0"/>
                </a:solidFill>
                <a:effectLst/>
                <a:latin typeface="Arial" panose="020B0604020202020204" pitchFamily="34" charset="0"/>
                <a:cs typeface="Arial" panose="020B0604020202020204" pitchFamily="34" charset="0"/>
              </a:rPr>
              <a:t>How it works</a:t>
            </a:r>
            <a:br>
              <a:rPr lang="en-GB" sz="1400" b="1" i="0">
                <a:solidFill>
                  <a:srgbClr val="0070C0"/>
                </a:solidFill>
                <a:effectLst/>
                <a:latin typeface="Arial" panose="020B0604020202020204" pitchFamily="34" charset="0"/>
                <a:cs typeface="Arial" panose="020B0604020202020204" pitchFamily="34" charset="0"/>
              </a:rPr>
            </a:br>
            <a:endParaRPr lang="en-GB" sz="900">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rPr>
              <a:t>Patients can access </a:t>
            </a:r>
            <a:r>
              <a:rPr lang="en-GB" sz="1250">
                <a:solidFill>
                  <a:srgbClr val="333333"/>
                </a:solidFill>
                <a:latin typeface="Arial" panose="020B0604020202020204" pitchFamily="34" charset="0"/>
                <a:hlinkClick r:id="rId6"/>
              </a:rPr>
              <a:t>online consultations</a:t>
            </a:r>
            <a:r>
              <a:rPr lang="en-GB" sz="1250">
                <a:solidFill>
                  <a:srgbClr val="333333"/>
                </a:solidFill>
                <a:latin typeface="Arial" panose="020B0604020202020204" pitchFamily="34" charset="0"/>
              </a:rPr>
              <a:t> </a:t>
            </a:r>
            <a:r>
              <a:rPr lang="en-GB" sz="1250">
                <a:solidFill>
                  <a:srgbClr val="000000"/>
                </a:solidFill>
                <a:latin typeface="Arial" panose="020B0604020202020204" pitchFamily="34" charset="0"/>
              </a:rPr>
              <a:t>in the NHS App by clicking on the ‘Services’ icon. </a:t>
            </a:r>
          </a:p>
          <a:p>
            <a:pPr lvl="1"/>
            <a:endParaRPr lang="en-GB" sz="1250">
              <a:solidFill>
                <a:srgbClr val="333333"/>
              </a:solidFill>
              <a:latin typeface="Arial" panose="020B0604020202020204" pitchFamily="34" charset="0"/>
            </a:endParaRPr>
          </a:p>
          <a:p>
            <a:pPr lvl="1"/>
            <a:r>
              <a:rPr lang="en-GB" sz="1250">
                <a:solidFill>
                  <a:srgbClr val="000000"/>
                </a:solidFill>
                <a:latin typeface="Arial" panose="020B0604020202020204" pitchFamily="34" charset="0"/>
              </a:rPr>
              <a:t>For medical advice, they can click on ‘Contact your GP about a health problem’. They will be instructed to fill in the online form with information about their symptoms, conditions or treatment (or on someone else’s behalf). </a:t>
            </a:r>
          </a:p>
          <a:p>
            <a:pPr lvl="1"/>
            <a:endParaRPr lang="en-GB" sz="1250">
              <a:solidFill>
                <a:srgbClr val="000000"/>
              </a:solidFill>
              <a:latin typeface="Arial" panose="020B0604020202020204" pitchFamily="34" charset="0"/>
            </a:endParaRPr>
          </a:p>
          <a:p>
            <a:pPr lvl="1"/>
            <a:r>
              <a:rPr lang="en-GB" sz="1250">
                <a:solidFill>
                  <a:srgbClr val="000000"/>
                </a:solidFill>
                <a:latin typeface="Arial" panose="020B0604020202020204" pitchFamily="34" charset="0"/>
              </a:rPr>
              <a:t>They can also click on ‘Contact your GP surgery for a document or update’ to submit an admin query, such as requesting help with sick notes or GP letters.</a:t>
            </a:r>
          </a:p>
          <a:p>
            <a:pPr lvl="1"/>
            <a:endParaRPr lang="en-GB" sz="1250">
              <a:solidFill>
                <a:srgbClr val="000000"/>
              </a:solidFill>
              <a:latin typeface="Arial" panose="020B0604020202020204" pitchFamily="34" charset="0"/>
            </a:endParaRPr>
          </a:p>
          <a:p>
            <a:pPr lvl="1"/>
            <a:r>
              <a:rPr lang="en-GB" sz="1250">
                <a:solidFill>
                  <a:srgbClr val="000000"/>
                </a:solidFill>
                <a:latin typeface="Arial" panose="020B0604020202020204" pitchFamily="34" charset="0"/>
              </a:rPr>
              <a:t>Once submitted, a GP or another professional reviews the form. They then decide on the right care for the patient, e.g. email/message with advice or information, telephone or video consultation, or face-to-face appointment. Patients are directed to seek acute care if they hit a red flag.</a:t>
            </a:r>
            <a:endParaRPr lang="en-GB" sz="1250">
              <a:solidFill>
                <a:srgbClr val="333333"/>
              </a:solidFill>
              <a:latin typeface="Arial" panose="020B0604020202020204" pitchFamily="34" charset="0"/>
              <a:cs typeface="Arial" panose="020B0604020202020204" pitchFamily="34" charset="0"/>
            </a:endParaRPr>
          </a:p>
          <a:p>
            <a:pPr lvl="1"/>
            <a:endParaRPr lang="en-GB" sz="1300">
              <a:solidFill>
                <a:schemeClr val="tx1"/>
              </a:solidFill>
              <a:latin typeface="Arial" panose="020B0604020202020204" pitchFamily="34" charset="0"/>
              <a:cs typeface="Arial" panose="020B0604020202020204" pitchFamily="34" charset="0"/>
            </a:endParaRPr>
          </a:p>
        </p:txBody>
      </p:sp>
      <p:pic>
        <p:nvPicPr>
          <p:cNvPr id="7" name="Graphic 6" descr="Cursor with solid fill">
            <a:extLst>
              <a:ext uri="{FF2B5EF4-FFF2-40B4-BE49-F238E27FC236}">
                <a16:creationId xmlns:a16="http://schemas.microsoft.com/office/drawing/2014/main" id="{12C942D2-9779-B22D-393E-77797EC6BB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487082" y="2086089"/>
            <a:ext cx="414432" cy="414432"/>
          </a:xfrm>
          <a:prstGeom prst="rect">
            <a:avLst/>
          </a:prstGeom>
        </p:spPr>
      </p:pic>
      <p:sp>
        <p:nvSpPr>
          <p:cNvPr id="8" name="Speech Bubble: Rectangle 7">
            <a:extLst>
              <a:ext uri="{FF2B5EF4-FFF2-40B4-BE49-F238E27FC236}">
                <a16:creationId xmlns:a16="http://schemas.microsoft.com/office/drawing/2014/main" id="{2A511DA2-971D-E953-F0C8-8F968BAE5256}"/>
              </a:ext>
            </a:extLst>
          </p:cNvPr>
          <p:cNvSpPr/>
          <p:nvPr/>
        </p:nvSpPr>
        <p:spPr>
          <a:xfrm>
            <a:off x="457063" y="4482273"/>
            <a:ext cx="6017009" cy="1622908"/>
          </a:xfrm>
          <a:prstGeom prst="wedgeRectCallout">
            <a:avLst>
              <a:gd name="adj1" fmla="val 53559"/>
              <a:gd name="adj2" fmla="val 1862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400" b="1">
              <a:solidFill>
                <a:srgbClr val="0070C0"/>
              </a:solidFill>
              <a:latin typeface="Arial" panose="020B0604020202020204" pitchFamily="34" charset="0"/>
              <a:cs typeface="Arial" panose="020B0604020202020204" pitchFamily="34" charset="0"/>
            </a:endParaRPr>
          </a:p>
          <a:p>
            <a:pPr lvl="1"/>
            <a:endParaRPr lang="en-GB" sz="400" i="0">
              <a:solidFill>
                <a:srgbClr val="000000"/>
              </a:solidFill>
              <a:effectLst/>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Your practice doesn’t need to do anything if it already uses an online consultation system that is integrated with the app</a:t>
            </a:r>
          </a:p>
          <a:p>
            <a:pPr lvl="1"/>
            <a:endParaRPr lang="en-GB" sz="10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Refer to this </a:t>
            </a:r>
            <a:r>
              <a:rPr lang="en-GB" sz="1250">
                <a:solidFill>
                  <a:srgbClr val="000000"/>
                </a:solidFill>
                <a:latin typeface="Arial" panose="020B0604020202020204" pitchFamily="34" charset="0"/>
                <a:cs typeface="Arial" panose="020B0604020202020204" pitchFamily="34" charset="0"/>
                <a:hlinkClick r:id="rId9"/>
              </a:rPr>
              <a:t>handbook</a:t>
            </a:r>
            <a:r>
              <a:rPr lang="en-GB" sz="1250">
                <a:solidFill>
                  <a:srgbClr val="000000"/>
                </a:solidFill>
                <a:latin typeface="Arial" panose="020B0604020202020204" pitchFamily="34" charset="0"/>
                <a:cs typeface="Arial" panose="020B0604020202020204" pitchFamily="34" charset="0"/>
              </a:rPr>
              <a:t> for tips on making best use of online consultations</a:t>
            </a:r>
          </a:p>
          <a:p>
            <a:pPr lvl="1"/>
            <a:endParaRPr lang="en-GB" sz="10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Let your patients know that this service is available via the NHS App </a:t>
            </a:r>
            <a:r>
              <a:rPr lang="en-GB" sz="1250" i="0">
                <a:solidFill>
                  <a:srgbClr val="000000"/>
                </a:solidFill>
                <a:effectLst/>
                <a:latin typeface="Arial" panose="020B0604020202020204" pitchFamily="34" charset="0"/>
                <a:cs typeface="Arial" panose="020B0604020202020204" pitchFamily="34" charset="0"/>
              </a:rPr>
              <a:t>– view the </a:t>
            </a:r>
            <a:r>
              <a:rPr lang="en-GB" sz="1250">
                <a:solidFill>
                  <a:srgbClr val="000000"/>
                </a:solidFill>
                <a:latin typeface="Arial" panose="020B0604020202020204" pitchFamily="34" charset="0"/>
                <a:cs typeface="Arial" panose="020B0604020202020204" pitchFamily="34" charset="0"/>
                <a:hlinkClick r:id="rId10"/>
              </a:rPr>
              <a:t>promotional materials</a:t>
            </a:r>
            <a:r>
              <a:rPr lang="en-GB" sz="1250" b="1">
                <a:solidFill>
                  <a:srgbClr val="000000"/>
                </a:solidFill>
                <a:latin typeface="Arial" panose="020B0604020202020204" pitchFamily="34" charset="0"/>
                <a:cs typeface="Arial" panose="020B0604020202020204" pitchFamily="34" charset="0"/>
              </a:rPr>
              <a:t> </a:t>
            </a:r>
            <a:r>
              <a:rPr lang="en-GB" sz="1250">
                <a:solidFill>
                  <a:srgbClr val="000000"/>
                </a:solidFill>
                <a:latin typeface="Arial" panose="020B0604020202020204" pitchFamily="34" charset="0"/>
                <a:cs typeface="Arial" panose="020B0604020202020204" pitchFamily="34" charset="0"/>
              </a:rPr>
              <a:t>and </a:t>
            </a:r>
            <a:r>
              <a:rPr lang="en-GB" sz="1250">
                <a:solidFill>
                  <a:srgbClr val="000000"/>
                </a:solidFill>
                <a:latin typeface="Arial" panose="020B0604020202020204" pitchFamily="34" charset="0"/>
                <a:cs typeface="Arial" panose="020B0604020202020204" pitchFamily="34" charset="0"/>
                <a:hlinkClick r:id="rId11"/>
              </a:rPr>
              <a:t>suggested wording for SMS/websites</a:t>
            </a:r>
            <a:endParaRPr lang="en-GB" sz="1250">
              <a:solidFill>
                <a:srgbClr val="000000"/>
              </a:solidFill>
              <a:latin typeface="Arial" panose="020B0604020202020204" pitchFamily="34" charset="0"/>
              <a:cs typeface="Arial" panose="020B0604020202020204" pitchFamily="34" charset="0"/>
            </a:endParaRPr>
          </a:p>
        </p:txBody>
      </p:sp>
      <p:sp>
        <p:nvSpPr>
          <p:cNvPr id="9" name="Rectangle: Single Corner Rounded 8">
            <a:extLst>
              <a:ext uri="{FF2B5EF4-FFF2-40B4-BE49-F238E27FC236}">
                <a16:creationId xmlns:a16="http://schemas.microsoft.com/office/drawing/2014/main" id="{07A01004-F67E-ED3A-2D68-7EF3C7CB9B5B}"/>
              </a:ext>
            </a:extLst>
          </p:cNvPr>
          <p:cNvSpPr/>
          <p:nvPr/>
        </p:nvSpPr>
        <p:spPr>
          <a:xfrm>
            <a:off x="456125" y="4459410"/>
            <a:ext cx="6017009" cy="267543"/>
          </a:xfrm>
          <a:prstGeom prst="round1Rect">
            <a:avLst/>
          </a:prstGeom>
          <a:solidFill>
            <a:srgbClr val="C00000"/>
          </a:solidFill>
          <a:ln w="12700" cap="flat" cmpd="sng" algn="ctr">
            <a:noFill/>
            <a:prstDash val="solid"/>
            <a:miter lim="800000"/>
          </a:ln>
          <a:effectLst/>
        </p:spPr>
        <p:txBody>
          <a:bodyPr rtlCol="0" anchor="ctr"/>
          <a:lstStyle/>
          <a:p>
            <a:pPr marL="36000" marR="0" lvl="0" indent="0" defTabSz="91440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What your practice can do </a:t>
            </a:r>
            <a:endParaRPr kumimoji="0" lang="en-GB" sz="13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1" name="Graphic 10" descr="Inbox Check outline">
            <a:extLst>
              <a:ext uri="{FF2B5EF4-FFF2-40B4-BE49-F238E27FC236}">
                <a16:creationId xmlns:a16="http://schemas.microsoft.com/office/drawing/2014/main" id="{AD098957-A51D-8FD1-4FC4-3DE365E362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6125" y="3034550"/>
            <a:ext cx="414432" cy="414432"/>
          </a:xfrm>
          <a:prstGeom prst="rect">
            <a:avLst/>
          </a:prstGeom>
        </p:spPr>
      </p:pic>
      <p:pic>
        <p:nvPicPr>
          <p:cNvPr id="13" name="Graphic 12" descr="Phone Vibration with solid fill">
            <a:extLst>
              <a:ext uri="{FF2B5EF4-FFF2-40B4-BE49-F238E27FC236}">
                <a16:creationId xmlns:a16="http://schemas.microsoft.com/office/drawing/2014/main" id="{EC1C6173-51E6-6460-3D5A-4C476BBE442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9796874">
            <a:off x="487293" y="3659855"/>
            <a:ext cx="414432" cy="414432"/>
          </a:xfrm>
          <a:prstGeom prst="rect">
            <a:avLst/>
          </a:prstGeom>
        </p:spPr>
      </p:pic>
      <p:pic>
        <p:nvPicPr>
          <p:cNvPr id="14" name="Graphic 13" descr="Speech outline">
            <a:extLst>
              <a:ext uri="{FF2B5EF4-FFF2-40B4-BE49-F238E27FC236}">
                <a16:creationId xmlns:a16="http://schemas.microsoft.com/office/drawing/2014/main" id="{A687AC25-701B-221B-076B-1ACDDB81307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05946" y="5658109"/>
            <a:ext cx="376704" cy="376704"/>
          </a:xfrm>
          <a:prstGeom prst="rect">
            <a:avLst/>
          </a:prstGeom>
        </p:spPr>
      </p:pic>
      <p:pic>
        <p:nvPicPr>
          <p:cNvPr id="16" name="Graphic 15" descr="Badge Cross outline">
            <a:extLst>
              <a:ext uri="{FF2B5EF4-FFF2-40B4-BE49-F238E27FC236}">
                <a16:creationId xmlns:a16="http://schemas.microsoft.com/office/drawing/2014/main" id="{8B3F606E-3396-6672-EE31-451CE57EE78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06159" y="4776221"/>
            <a:ext cx="376704" cy="376704"/>
          </a:xfrm>
          <a:prstGeom prst="rect">
            <a:avLst/>
          </a:prstGeom>
        </p:spPr>
      </p:pic>
      <p:sp>
        <p:nvSpPr>
          <p:cNvPr id="17" name="Rectangle: Top Corners Rounded 16">
            <a:extLst>
              <a:ext uri="{FF2B5EF4-FFF2-40B4-BE49-F238E27FC236}">
                <a16:creationId xmlns:a16="http://schemas.microsoft.com/office/drawing/2014/main" id="{C2C840A8-25D8-6F64-2181-45848322E8CA}"/>
              </a:ext>
            </a:extLst>
          </p:cNvPr>
          <p:cNvSpPr/>
          <p:nvPr/>
        </p:nvSpPr>
        <p:spPr>
          <a:xfrm>
            <a:off x="6906445" y="4445755"/>
            <a:ext cx="4311886" cy="1645795"/>
          </a:xfrm>
          <a:prstGeom prst="round2SameRect">
            <a:avLst/>
          </a:prstGeom>
          <a:solidFill>
            <a:schemeClr val="accent4">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B434E"/>
              </a:solidFill>
              <a:effectLst/>
              <a:uLnTx/>
              <a:uFillTx/>
              <a:latin typeface="Corbel" panose="020B0503020204020204"/>
              <a:ea typeface="+mn-ea"/>
              <a:cs typeface="+mn-cs"/>
            </a:endParaRPr>
          </a:p>
        </p:txBody>
      </p:sp>
      <p:sp>
        <p:nvSpPr>
          <p:cNvPr id="19" name="TextBox 18">
            <a:extLst>
              <a:ext uri="{FF2B5EF4-FFF2-40B4-BE49-F238E27FC236}">
                <a16:creationId xmlns:a16="http://schemas.microsoft.com/office/drawing/2014/main" id="{135CE33D-559D-FAE2-E479-6CD9BD9315B4}"/>
              </a:ext>
            </a:extLst>
          </p:cNvPr>
          <p:cNvSpPr txBox="1"/>
          <p:nvPr/>
        </p:nvSpPr>
        <p:spPr>
          <a:xfrm>
            <a:off x="6937366" y="4829408"/>
            <a:ext cx="4197641" cy="1246495"/>
          </a:xfrm>
          <a:prstGeom prst="rect">
            <a:avLst/>
          </a:prstGeom>
          <a:noFill/>
        </p:spPr>
        <p:txBody>
          <a:bodyPr wrap="square">
            <a:spAutoFit/>
          </a:bodyPr>
          <a:lstStyle/>
          <a:p>
            <a:pPr lvl="1"/>
            <a:r>
              <a:rPr lang="en-GB" sz="1250">
                <a:solidFill>
                  <a:srgbClr val="000000"/>
                </a:solidFill>
                <a:latin typeface="Arial" panose="020B0604020202020204" pitchFamily="34" charset="0"/>
                <a:cs typeface="Arial" panose="020B0604020202020204" pitchFamily="34" charset="0"/>
              </a:rPr>
              <a:t>More convenient - patients don’t need to call or attend the surgery</a:t>
            </a:r>
          </a:p>
          <a:p>
            <a:pPr lvl="1"/>
            <a:endParaRPr lang="en-GB" sz="1000">
              <a:solidFill>
                <a:srgbClr val="000000"/>
              </a:solidFill>
              <a:latin typeface="Arial" panose="020B0604020202020204" pitchFamily="34" charset="0"/>
              <a:cs typeface="Arial" panose="020B0604020202020204" pitchFamily="34" charset="0"/>
            </a:endParaRPr>
          </a:p>
          <a:p>
            <a:pPr lvl="1"/>
            <a:r>
              <a:rPr lang="en-GB" sz="1250">
                <a:solidFill>
                  <a:srgbClr val="000000"/>
                </a:solidFill>
                <a:latin typeface="Arial" panose="020B0604020202020204" pitchFamily="34" charset="0"/>
                <a:cs typeface="Arial" panose="020B0604020202020204" pitchFamily="34" charset="0"/>
              </a:rPr>
              <a:t>Same experience for users and GP surgery staff – details entered in the NHS App are seamlessly passed into the online consultation system</a:t>
            </a:r>
          </a:p>
        </p:txBody>
      </p:sp>
      <p:sp>
        <p:nvSpPr>
          <p:cNvPr id="20" name="Oval 19">
            <a:extLst>
              <a:ext uri="{FF2B5EF4-FFF2-40B4-BE49-F238E27FC236}">
                <a16:creationId xmlns:a16="http://schemas.microsoft.com/office/drawing/2014/main" id="{56C45096-65DB-92F2-6A96-BDB5B1C89A34}"/>
              </a:ext>
            </a:extLst>
          </p:cNvPr>
          <p:cNvSpPr/>
          <p:nvPr/>
        </p:nvSpPr>
        <p:spPr>
          <a:xfrm>
            <a:off x="6584837" y="4422241"/>
            <a:ext cx="570325" cy="588826"/>
          </a:xfrm>
          <a:prstGeom prst="ellipse">
            <a:avLst/>
          </a:prstGeom>
          <a:solidFill>
            <a:srgbClr val="F2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6C9464C9-2D07-263E-4D4B-F8390749426F}"/>
              </a:ext>
            </a:extLst>
          </p:cNvPr>
          <p:cNvSpPr txBox="1"/>
          <p:nvPr/>
        </p:nvSpPr>
        <p:spPr>
          <a:xfrm>
            <a:off x="7050477" y="4469140"/>
            <a:ext cx="4084530" cy="292388"/>
          </a:xfrm>
          <a:prstGeom prst="rect">
            <a:avLst/>
          </a:prstGeom>
          <a:noFill/>
        </p:spPr>
        <p:txBody>
          <a:bodyPr wrap="square">
            <a:spAutoFit/>
          </a:bodyPr>
          <a:lstStyle/>
          <a:p>
            <a:r>
              <a:rPr lang="en-GB" sz="1300" b="1">
                <a:solidFill>
                  <a:prstClr val="black"/>
                </a:solidFill>
                <a:latin typeface="Arial" panose="020B0604020202020204" pitchFamily="34" charset="0"/>
                <a:cs typeface="Arial" panose="020B0604020202020204" pitchFamily="34" charset="0"/>
              </a:rPr>
              <a:t>Benefits:</a:t>
            </a:r>
          </a:p>
        </p:txBody>
      </p:sp>
      <p:pic>
        <p:nvPicPr>
          <p:cNvPr id="22" name="Graphic 21" descr="Comment Like outline">
            <a:extLst>
              <a:ext uri="{FF2B5EF4-FFF2-40B4-BE49-F238E27FC236}">
                <a16:creationId xmlns:a16="http://schemas.microsoft.com/office/drawing/2014/main" id="{3B92BA15-DFEA-40B6-7FF9-8C62FB41509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620584" y="4508419"/>
            <a:ext cx="457200" cy="457200"/>
          </a:xfrm>
          <a:prstGeom prst="rect">
            <a:avLst/>
          </a:prstGeom>
        </p:spPr>
      </p:pic>
      <p:pic>
        <p:nvPicPr>
          <p:cNvPr id="34" name="Graphic 33" descr="Badge Cross with solid fill">
            <a:extLst>
              <a:ext uri="{FF2B5EF4-FFF2-40B4-BE49-F238E27FC236}">
                <a16:creationId xmlns:a16="http://schemas.microsoft.com/office/drawing/2014/main" id="{3CFDEE81-206D-9B74-5AE2-210F6A0BD5A1}"/>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024644" y="4869605"/>
            <a:ext cx="345488" cy="345488"/>
          </a:xfrm>
          <a:prstGeom prst="rect">
            <a:avLst/>
          </a:prstGeom>
        </p:spPr>
      </p:pic>
      <p:pic>
        <p:nvPicPr>
          <p:cNvPr id="36" name="Graphic 35" descr="Transfer with solid fill">
            <a:extLst>
              <a:ext uri="{FF2B5EF4-FFF2-40B4-BE49-F238E27FC236}">
                <a16:creationId xmlns:a16="http://schemas.microsoft.com/office/drawing/2014/main" id="{521127AD-7A10-816C-D8B7-06C302A7DF38}"/>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024644" y="5408882"/>
            <a:ext cx="345488" cy="345488"/>
          </a:xfrm>
          <a:prstGeom prst="rect">
            <a:avLst/>
          </a:prstGeom>
        </p:spPr>
      </p:pic>
      <p:sp>
        <p:nvSpPr>
          <p:cNvPr id="23" name="Rectangle: Top Corners Rounded 22">
            <a:extLst>
              <a:ext uri="{FF2B5EF4-FFF2-40B4-BE49-F238E27FC236}">
                <a16:creationId xmlns:a16="http://schemas.microsoft.com/office/drawing/2014/main" id="{53694733-BCEB-C96D-CC5B-A9C39C983F83}"/>
              </a:ext>
            </a:extLst>
          </p:cNvPr>
          <p:cNvSpPr/>
          <p:nvPr/>
        </p:nvSpPr>
        <p:spPr>
          <a:xfrm>
            <a:off x="807186" y="6239527"/>
            <a:ext cx="10411145" cy="472260"/>
          </a:xfrm>
          <a:prstGeom prst="round2SameRect">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EC5371E6-2E5E-3202-A8E0-525C3A3E672C}"/>
              </a:ext>
            </a:extLst>
          </p:cNvPr>
          <p:cNvSpPr txBox="1"/>
          <p:nvPr/>
        </p:nvSpPr>
        <p:spPr>
          <a:xfrm>
            <a:off x="1175818" y="6263911"/>
            <a:ext cx="10118347" cy="430887"/>
          </a:xfrm>
          <a:prstGeom prst="rect">
            <a:avLst/>
          </a:prstGeom>
          <a:noFill/>
        </p:spPr>
        <p:txBody>
          <a:bodyPr wrap="square">
            <a:spAutoFit/>
          </a:bodyPr>
          <a:lstStyle/>
          <a:p>
            <a:r>
              <a:rPr lang="en-GB" sz="1100" b="1">
                <a:solidFill>
                  <a:prstClr val="black"/>
                </a:solidFill>
                <a:latin typeface="Arial" panose="020B0604020202020204" pitchFamily="34" charset="0"/>
                <a:cs typeface="Arial" panose="020B0604020202020204" pitchFamily="34" charset="0"/>
              </a:rPr>
              <a:t>For urgent medical help, patients should call the practice before contacting </a:t>
            </a:r>
            <a:r>
              <a:rPr lang="en-GB" sz="1100" b="1">
                <a:solidFill>
                  <a:prstClr val="black"/>
                </a:solidFill>
                <a:latin typeface="Arial" panose="020B0604020202020204" pitchFamily="34" charset="0"/>
                <a:cs typeface="Arial" panose="020B0604020202020204" pitchFamily="34" charset="0"/>
                <a:hlinkClick r:id="rId26"/>
              </a:rPr>
              <a:t>111 </a:t>
            </a:r>
            <a:r>
              <a:rPr lang="en-GB" sz="1100" b="1">
                <a:solidFill>
                  <a:prstClr val="black"/>
                </a:solidFill>
                <a:latin typeface="Arial" panose="020B0604020202020204" pitchFamily="34" charset="0"/>
                <a:cs typeface="Arial" panose="020B0604020202020204" pitchFamily="34" charset="0"/>
              </a:rPr>
              <a:t>or </a:t>
            </a:r>
            <a:r>
              <a:rPr lang="en-GB" sz="1100" b="1">
                <a:solidFill>
                  <a:prstClr val="black"/>
                </a:solidFill>
                <a:latin typeface="Arial" panose="020B0604020202020204" pitchFamily="34" charset="0"/>
                <a:cs typeface="Arial" panose="020B0604020202020204" pitchFamily="34" charset="0"/>
                <a:hlinkClick r:id="rId27"/>
              </a:rPr>
              <a:t>111.nhs.uk</a:t>
            </a:r>
            <a:r>
              <a:rPr lang="en-GB" sz="1100" b="1">
                <a:solidFill>
                  <a:prstClr val="black"/>
                </a:solidFill>
                <a:latin typeface="Arial" panose="020B0604020202020204" pitchFamily="34" charset="0"/>
                <a:cs typeface="Arial" panose="020B0604020202020204" pitchFamily="34" charset="0"/>
              </a:rPr>
              <a:t>. For emergencies, they should always be advised to ring </a:t>
            </a:r>
            <a:r>
              <a:rPr lang="en-GB" sz="1100" b="1">
                <a:solidFill>
                  <a:prstClr val="black"/>
                </a:solidFill>
                <a:latin typeface="Arial" panose="020B0604020202020204" pitchFamily="34" charset="0"/>
                <a:cs typeface="Arial" panose="020B0604020202020204" pitchFamily="34" charset="0"/>
                <a:hlinkClick r:id="rId28"/>
              </a:rPr>
              <a:t>999</a:t>
            </a:r>
            <a:r>
              <a:rPr lang="en-GB" sz="1100" b="1">
                <a:solidFill>
                  <a:prstClr val="black"/>
                </a:solidFill>
                <a:latin typeface="Arial" panose="020B0604020202020204" pitchFamily="34" charset="0"/>
                <a:cs typeface="Arial" panose="020B0604020202020204" pitchFamily="34" charset="0"/>
              </a:rPr>
              <a:t> or go to their nearest </a:t>
            </a:r>
            <a:r>
              <a:rPr lang="en-GB" sz="1100" b="1">
                <a:solidFill>
                  <a:prstClr val="black"/>
                </a:solidFill>
                <a:latin typeface="Arial" panose="020B0604020202020204" pitchFamily="34" charset="0"/>
                <a:cs typeface="Arial" panose="020B0604020202020204" pitchFamily="34" charset="0"/>
                <a:hlinkClick r:id="rId29"/>
              </a:rPr>
              <a:t>A&amp;E</a:t>
            </a:r>
            <a:r>
              <a:rPr lang="en-GB" sz="1100" b="1">
                <a:solidFill>
                  <a:prstClr val="black"/>
                </a:solidFill>
                <a:latin typeface="Arial" panose="020B0604020202020204" pitchFamily="34" charset="0"/>
                <a:cs typeface="Arial" panose="020B0604020202020204" pitchFamily="34" charset="0"/>
              </a:rPr>
              <a:t>. Patients should </a:t>
            </a:r>
            <a:r>
              <a:rPr lang="en-GB" sz="1100" b="1" u="sng">
                <a:solidFill>
                  <a:prstClr val="black"/>
                </a:solidFill>
                <a:latin typeface="Arial" panose="020B0604020202020204" pitchFamily="34" charset="0"/>
                <a:cs typeface="Arial" panose="020B0604020202020204" pitchFamily="34" charset="0"/>
              </a:rPr>
              <a:t>NOT</a:t>
            </a:r>
            <a:r>
              <a:rPr lang="en-GB" sz="1100" b="1">
                <a:solidFill>
                  <a:prstClr val="black"/>
                </a:solidFill>
                <a:latin typeface="Arial" panose="020B0604020202020204" pitchFamily="34" charset="0"/>
                <a:cs typeface="Arial" panose="020B0604020202020204" pitchFamily="34" charset="0"/>
              </a:rPr>
              <a:t> use online forms for urgent (same day) problems, unless the practice has a process for this. </a:t>
            </a:r>
          </a:p>
        </p:txBody>
      </p:sp>
      <p:pic>
        <p:nvPicPr>
          <p:cNvPr id="25" name="Graphic 24" descr="Warning with solid fill">
            <a:extLst>
              <a:ext uri="{FF2B5EF4-FFF2-40B4-BE49-F238E27FC236}">
                <a16:creationId xmlns:a16="http://schemas.microsoft.com/office/drawing/2014/main" id="{2DDB6F51-023B-021D-4EF6-BDFA23F36E4C}"/>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82650" y="6299300"/>
            <a:ext cx="315401" cy="315401"/>
          </a:xfrm>
          <a:prstGeom prst="rect">
            <a:avLst/>
          </a:prstGeom>
        </p:spPr>
      </p:pic>
      <p:pic>
        <p:nvPicPr>
          <p:cNvPr id="12" name="Graphic 11" descr="Storytelling outline">
            <a:extLst>
              <a:ext uri="{FF2B5EF4-FFF2-40B4-BE49-F238E27FC236}">
                <a16:creationId xmlns:a16="http://schemas.microsoft.com/office/drawing/2014/main" id="{22CDC5DB-F424-E5F9-6F37-8BFE5E4F6D3E}"/>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06159" y="5206805"/>
            <a:ext cx="376704" cy="376704"/>
          </a:xfrm>
          <a:prstGeom prst="rect">
            <a:avLst/>
          </a:prstGeom>
        </p:spPr>
      </p:pic>
      <p:grpSp>
        <p:nvGrpSpPr>
          <p:cNvPr id="31" name="Group 30">
            <a:extLst>
              <a:ext uri="{FF2B5EF4-FFF2-40B4-BE49-F238E27FC236}">
                <a16:creationId xmlns:a16="http://schemas.microsoft.com/office/drawing/2014/main" id="{AAB813A4-B328-12FD-50A4-0A0259D9F1DA}"/>
              </a:ext>
            </a:extLst>
          </p:cNvPr>
          <p:cNvGrpSpPr/>
          <p:nvPr/>
        </p:nvGrpSpPr>
        <p:grpSpPr>
          <a:xfrm>
            <a:off x="9389134" y="1747399"/>
            <a:ext cx="2412035" cy="2589571"/>
            <a:chOff x="8386973" y="1809470"/>
            <a:chExt cx="2412035" cy="2589571"/>
          </a:xfrm>
        </p:grpSpPr>
        <p:pic>
          <p:nvPicPr>
            <p:cNvPr id="29" name="Picture 28">
              <a:extLst>
                <a:ext uri="{FF2B5EF4-FFF2-40B4-BE49-F238E27FC236}">
                  <a16:creationId xmlns:a16="http://schemas.microsoft.com/office/drawing/2014/main" id="{4A5A51FE-5A9C-CB07-B77C-3D9C654CC0C7}"/>
                </a:ext>
              </a:extLst>
            </p:cNvPr>
            <p:cNvPicPr>
              <a:picLocks noChangeAspect="1"/>
            </p:cNvPicPr>
            <p:nvPr/>
          </p:nvPicPr>
          <p:blipFill>
            <a:blip r:embed="rId34">
              <a:clrChange>
                <a:clrFrom>
                  <a:srgbClr val="F6F8F8"/>
                </a:clrFrom>
                <a:clrTo>
                  <a:srgbClr val="F6F8F8">
                    <a:alpha val="0"/>
                  </a:srgbClr>
                </a:clrTo>
              </a:clrChange>
            </a:blip>
            <a:stretch>
              <a:fillRect/>
            </a:stretch>
          </p:blipFill>
          <p:spPr>
            <a:xfrm>
              <a:off x="8386973" y="1809470"/>
              <a:ext cx="2412035" cy="2589571"/>
            </a:xfrm>
            <a:prstGeom prst="rect">
              <a:avLst/>
            </a:prstGeom>
          </p:spPr>
        </p:pic>
        <p:sp>
          <p:nvSpPr>
            <p:cNvPr id="30" name="Rectangle 29">
              <a:extLst>
                <a:ext uri="{FF2B5EF4-FFF2-40B4-BE49-F238E27FC236}">
                  <a16:creationId xmlns:a16="http://schemas.microsoft.com/office/drawing/2014/main" id="{E38E56F9-4021-3D76-BDFE-AD1FB0BA5CC3}"/>
                </a:ext>
              </a:extLst>
            </p:cNvPr>
            <p:cNvSpPr/>
            <p:nvPr/>
          </p:nvSpPr>
          <p:spPr>
            <a:xfrm>
              <a:off x="9786550" y="2769428"/>
              <a:ext cx="935397" cy="22197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3" name="Graphic 32" descr="Doctor male with solid fill">
            <a:extLst>
              <a:ext uri="{FF2B5EF4-FFF2-40B4-BE49-F238E27FC236}">
                <a16:creationId xmlns:a16="http://schemas.microsoft.com/office/drawing/2014/main" id="{63FACF91-4DD3-DBEB-A7D4-57B087B63393}"/>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81386" y="2512878"/>
            <a:ext cx="414432" cy="414432"/>
          </a:xfrm>
          <a:prstGeom prst="rect">
            <a:avLst/>
          </a:prstGeom>
        </p:spPr>
      </p:pic>
    </p:spTree>
    <p:extLst>
      <p:ext uri="{BB962C8B-B14F-4D97-AF65-F5344CB8AC3E}">
        <p14:creationId xmlns:p14="http://schemas.microsoft.com/office/powerpoint/2010/main" val="3193653480"/>
      </p:ext>
    </p:extLst>
  </p:cSld>
  <p:clrMapOvr>
    <a:masterClrMapping/>
  </p:clrMapOvr>
</p:sld>
</file>

<file path=ppt/theme/theme1.xml><?xml version="1.0" encoding="utf-8"?>
<a:theme xmlns:a="http://schemas.openxmlformats.org/drawingml/2006/main" name="ELHCP Blue">
  <a:themeElements>
    <a:clrScheme name="ELHCP Brand">
      <a:dk1>
        <a:sysClr val="windowText" lastClr="000000"/>
      </a:dk1>
      <a:lt1>
        <a:sysClr val="window" lastClr="FFFFFF"/>
      </a:lt1>
      <a:dk2>
        <a:srgbClr val="44546A"/>
      </a:dk2>
      <a:lt2>
        <a:srgbClr val="E7E6E6"/>
      </a:lt2>
      <a:accent1>
        <a:srgbClr val="0071BC"/>
      </a:accent1>
      <a:accent2>
        <a:srgbClr val="D70B8C"/>
      </a:accent2>
      <a:accent3>
        <a:srgbClr val="A5A5A5"/>
      </a:accent3>
      <a:accent4>
        <a:srgbClr val="FFC000"/>
      </a:accent4>
      <a:accent5>
        <a:srgbClr val="0071BC"/>
      </a:accent5>
      <a:accent6>
        <a:srgbClr val="39B54A"/>
      </a:accent6>
      <a:hlink>
        <a:srgbClr val="0071BC"/>
      </a:hlink>
      <a:folHlink>
        <a:srgbClr val="ED1C24"/>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HCP PRESENTATION TEMPLATE graphics.potx" id="{A5CFA2DA-9C62-4D67-93FA-DD265F0F7F40}" vid="{83F28F3E-7359-48B6-9A8E-13F743624F7B}"/>
    </a:ext>
  </a:extLst>
</a:theme>
</file>

<file path=ppt/theme/theme2.xml><?xml version="1.0" encoding="utf-8"?>
<a:theme xmlns:a="http://schemas.openxmlformats.org/drawingml/2006/main" name="ELHCP Pink">
  <a:themeElements>
    <a:clrScheme name="ELHCP Brand">
      <a:dk1>
        <a:sysClr val="windowText" lastClr="000000"/>
      </a:dk1>
      <a:lt1>
        <a:sysClr val="window" lastClr="FFFFFF"/>
      </a:lt1>
      <a:dk2>
        <a:srgbClr val="44546A"/>
      </a:dk2>
      <a:lt2>
        <a:srgbClr val="E7E6E6"/>
      </a:lt2>
      <a:accent1>
        <a:srgbClr val="0071BC"/>
      </a:accent1>
      <a:accent2>
        <a:srgbClr val="D70B8C"/>
      </a:accent2>
      <a:accent3>
        <a:srgbClr val="A5A5A5"/>
      </a:accent3>
      <a:accent4>
        <a:srgbClr val="FFC000"/>
      </a:accent4>
      <a:accent5>
        <a:srgbClr val="0071BC"/>
      </a:accent5>
      <a:accent6>
        <a:srgbClr val="39B54A"/>
      </a:accent6>
      <a:hlink>
        <a:srgbClr val="0071BC"/>
      </a:hlink>
      <a:folHlink>
        <a:srgbClr val="ED1C24"/>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HCP PRESENTATION TEMPLATE graphics.potx" id="{A5CFA2DA-9C62-4D67-93FA-DD265F0F7F40}" vid="{87331401-1E68-4746-9A9C-86144CB7511A}"/>
    </a:ext>
  </a:extLst>
</a:theme>
</file>

<file path=ppt/theme/theme3.xml><?xml version="1.0" encoding="utf-8"?>
<a:theme xmlns:a="http://schemas.openxmlformats.org/drawingml/2006/main" name="ELHCP R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HCP PRESENTATION TEMPLATE graphics.potx" id="{A5CFA2DA-9C62-4D67-93FA-DD265F0F7F40}" vid="{DA57EC9B-02B4-44AA-9407-D6FEF351C7D8}"/>
    </a:ext>
  </a:extLst>
</a:theme>
</file>

<file path=ppt/theme/theme4.xml><?xml version="1.0" encoding="utf-8"?>
<a:theme xmlns:a="http://schemas.openxmlformats.org/drawingml/2006/main" name="ELHCP Blac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HCP PRESENTATION TEMPLATE graphics.potx" id="{A5CFA2DA-9C62-4D67-93FA-DD265F0F7F40}" vid="{3B95989E-39D8-4494-A193-0D7523B52579}"/>
    </a:ext>
  </a:extLst>
</a:theme>
</file>

<file path=ppt/theme/theme5.xml><?xml version="1.0" encoding="utf-8"?>
<a:theme xmlns:a="http://schemas.openxmlformats.org/drawingml/2006/main" name="1_ELHCP Blue">
  <a:themeElements>
    <a:clrScheme name="ELHCP Brand">
      <a:dk1>
        <a:sysClr val="windowText" lastClr="000000"/>
      </a:dk1>
      <a:lt1>
        <a:sysClr val="window" lastClr="FFFFFF"/>
      </a:lt1>
      <a:dk2>
        <a:srgbClr val="44546A"/>
      </a:dk2>
      <a:lt2>
        <a:srgbClr val="E7E6E6"/>
      </a:lt2>
      <a:accent1>
        <a:srgbClr val="0071BC"/>
      </a:accent1>
      <a:accent2>
        <a:srgbClr val="D70B8C"/>
      </a:accent2>
      <a:accent3>
        <a:srgbClr val="A5A5A5"/>
      </a:accent3>
      <a:accent4>
        <a:srgbClr val="FFC000"/>
      </a:accent4>
      <a:accent5>
        <a:srgbClr val="0071BC"/>
      </a:accent5>
      <a:accent6>
        <a:srgbClr val="39B54A"/>
      </a:accent6>
      <a:hlink>
        <a:srgbClr val="0071BC"/>
      </a:hlink>
      <a:folHlink>
        <a:srgbClr val="ED1C24"/>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HCP PRESENTATION TEMPLATE graphics.potx" id="{A5CFA2DA-9C62-4D67-93FA-DD265F0F7F40}" vid="{83F28F3E-7359-48B6-9A8E-13F743624F7B}"/>
    </a:ext>
  </a:extLst>
</a:theme>
</file>

<file path=ppt/theme/theme6.xml><?xml version="1.0" encoding="utf-8"?>
<a:theme xmlns:a="http://schemas.openxmlformats.org/drawingml/2006/main" name="7_ELHCP Blue">
  <a:themeElements>
    <a:clrScheme name="ELHCP Brand">
      <a:dk1>
        <a:sysClr val="windowText" lastClr="000000"/>
      </a:dk1>
      <a:lt1>
        <a:sysClr val="window" lastClr="FFFFFF"/>
      </a:lt1>
      <a:dk2>
        <a:srgbClr val="44546A"/>
      </a:dk2>
      <a:lt2>
        <a:srgbClr val="E7E6E6"/>
      </a:lt2>
      <a:accent1>
        <a:srgbClr val="0071BC"/>
      </a:accent1>
      <a:accent2>
        <a:srgbClr val="D70B8C"/>
      </a:accent2>
      <a:accent3>
        <a:srgbClr val="A5A5A5"/>
      </a:accent3>
      <a:accent4>
        <a:srgbClr val="FFC000"/>
      </a:accent4>
      <a:accent5>
        <a:srgbClr val="0071BC"/>
      </a:accent5>
      <a:accent6>
        <a:srgbClr val="39B54A"/>
      </a:accent6>
      <a:hlink>
        <a:srgbClr val="0071BC"/>
      </a:hlink>
      <a:folHlink>
        <a:srgbClr val="ED1C24"/>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HCP PRESENTATION TEMPLATE graphics.potx" id="{A5CFA2DA-9C62-4D67-93FA-DD265F0F7F40}" vid="{83F28F3E-7359-48B6-9A8E-13F743624F7B}"/>
    </a:ext>
  </a:extLst>
</a:theme>
</file>

<file path=ppt/theme/theme7.xml><?xml version="1.0" encoding="utf-8"?>
<a:theme xmlns:a="http://schemas.openxmlformats.org/drawingml/2006/main" name="HIN">
  <a:themeElements>
    <a:clrScheme name="Hin">
      <a:dk1>
        <a:srgbClr val="2B434E"/>
      </a:dk1>
      <a:lt1>
        <a:srgbClr val="FFFFFF"/>
      </a:lt1>
      <a:dk2>
        <a:srgbClr val="939CA1"/>
      </a:dk2>
      <a:lt2>
        <a:srgbClr val="E7E6E6"/>
      </a:lt2>
      <a:accent1>
        <a:srgbClr val="492F92"/>
      </a:accent1>
      <a:accent2>
        <a:srgbClr val="00A0DB"/>
      </a:accent2>
      <a:accent3>
        <a:srgbClr val="939CA1"/>
      </a:accent3>
      <a:accent4>
        <a:srgbClr val="B0C61F"/>
      </a:accent4>
      <a:accent5>
        <a:srgbClr val="009F92"/>
      </a:accent5>
      <a:accent6>
        <a:srgbClr val="2B434E"/>
      </a:accent6>
      <a:hlink>
        <a:srgbClr val="00A0DB"/>
      </a:hlink>
      <a:folHlink>
        <a:srgbClr val="492F9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N-Powerpoint-Widescreen-2020" id="{8F18B74D-6139-F74D-A177-BA83D1E8CB4C}" vid="{F8D51A5F-F6AF-FE4C-8D19-80E05D426143}"/>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31c8a05-ef8c-4d12-a116-d3b5c016c9d9">
      <Terms xmlns="http://schemas.microsoft.com/office/infopath/2007/PartnerControls"/>
    </lcf76f155ced4ddcb4097134ff3c332f>
    <TaxCatchAll xmlns="72e71d6a-dace-44cc-9edf-ed41cdb3bab6" xsi:nil="true"/>
    <Notes xmlns="931c8a05-ef8c-4d12-a116-d3b5c016c9d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BA7DB4AF249DA4A93166A0302B4ED20" ma:contentTypeVersion="19" ma:contentTypeDescription="Create a new document." ma:contentTypeScope="" ma:versionID="d3ac1c65dd609b10bc338575d2406977">
  <xsd:schema xmlns:xsd="http://www.w3.org/2001/XMLSchema" xmlns:xs="http://www.w3.org/2001/XMLSchema" xmlns:p="http://schemas.microsoft.com/office/2006/metadata/properties" xmlns:ns2="931c8a05-ef8c-4d12-a116-d3b5c016c9d9" xmlns:ns3="72e71d6a-dace-44cc-9edf-ed41cdb3bab6" targetNamespace="http://schemas.microsoft.com/office/2006/metadata/properties" ma:root="true" ma:fieldsID="1cba889632836e2c8324d5dc8ba45bb7" ns2:_="" ns3:_="">
    <xsd:import namespace="931c8a05-ef8c-4d12-a116-d3b5c016c9d9"/>
    <xsd:import namespace="72e71d6a-dace-44cc-9edf-ed41cdb3bab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1c8a05-ef8c-4d12-a116-d3b5c016c9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cba98b6-714c-4194-959a-78c2e2b344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Notes" ma:index="25" nillable="true" ma:displayName="Notes" ma:description="This is a 1st draft and is only a guidance sheet to compliment the onboarding tool" ma:format="Dropdown" ma:internalName="Notes">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2e71d6a-dace-44cc-9edf-ed41cdb3bab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92e8945-fec1-429e-8d58-1d2f39c7d296}" ma:internalName="TaxCatchAll" ma:showField="CatchAllData" ma:web="72e71d6a-dace-44cc-9edf-ed41cdb3ba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E4AB6D-DB8B-4D17-B04B-7BB3D7249888}">
  <ds:schemaRefs>
    <ds:schemaRef ds:uri="http://schemas.microsoft.com/office/2006/documentManagement/types"/>
    <ds:schemaRef ds:uri="http://www.w3.org/XML/1998/namespace"/>
    <ds:schemaRef ds:uri="http://purl.org/dc/elements/1.1/"/>
    <ds:schemaRef ds:uri="http://schemas.microsoft.com/sharepoint/v3"/>
    <ds:schemaRef ds:uri="http://schemas.microsoft.com/office/infopath/2007/PartnerControls"/>
    <ds:schemaRef ds:uri="http://purl.org/dc/terms/"/>
    <ds:schemaRef ds:uri="http://schemas.openxmlformats.org/package/2006/metadata/core-properties"/>
    <ds:schemaRef ds:uri="836ce83a-100e-401e-8441-abe89a82fe16"/>
    <ds:schemaRef ds:uri="cccaf3ac-2de9-44d4-aa31-54302fceb5f7"/>
    <ds:schemaRef ds:uri="c0d0cf16-0de7-454b-b2ed-03453bb37371"/>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A9EBAE7-478F-4174-9CD5-42235056612E}"/>
</file>

<file path=customXml/itemProps3.xml><?xml version="1.0" encoding="utf-8"?>
<ds:datastoreItem xmlns:ds="http://schemas.openxmlformats.org/officeDocument/2006/customXml" ds:itemID="{B1C7FC5D-8952-41DC-A8A1-B27356F2B0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ELHCP Blue</Template>
  <TotalTime>1085</TotalTime>
  <Words>8558</Words>
  <Application>Microsoft Office PowerPoint</Application>
  <PresentationFormat>Widescreen</PresentationFormat>
  <Paragraphs>783</Paragraphs>
  <Slides>39</Slides>
  <Notes>21</Notes>
  <HiddenSlides>0</HiddenSlides>
  <MMClips>4</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39</vt:i4>
      </vt:variant>
    </vt:vector>
  </HeadingPairs>
  <TitlesOfParts>
    <vt:vector size="50" baseType="lpstr">
      <vt:lpstr>Arial</vt:lpstr>
      <vt:lpstr>Arial Black</vt:lpstr>
      <vt:lpstr>Calibri</vt:lpstr>
      <vt:lpstr>Corbel</vt:lpstr>
      <vt:lpstr>ELHCP Blue</vt:lpstr>
      <vt:lpstr>ELHCP Pink</vt:lpstr>
      <vt:lpstr>ELHCP Red</vt:lpstr>
      <vt:lpstr>ELHCP Black</vt:lpstr>
      <vt:lpstr>1_ELHCP Blue</vt:lpstr>
      <vt:lpstr>7_ELHCP Blue</vt:lpstr>
      <vt:lpstr>HIN</vt:lpstr>
      <vt:lpstr>Using the NHS App:</vt:lpstr>
      <vt:lpstr>Version Control</vt:lpstr>
      <vt:lpstr>About this document</vt:lpstr>
      <vt:lpstr>How to use this document</vt:lpstr>
      <vt:lpstr>Contents Page</vt:lpstr>
      <vt:lpstr>Patients registering for the NHS App</vt:lpstr>
      <vt:lpstr>Practice benefits of using the NHS App</vt:lpstr>
      <vt:lpstr>Request repeat prescriptions</vt:lpstr>
      <vt:lpstr>Contact your GP surgery about a health problem or for a document/update using an online form</vt:lpstr>
      <vt:lpstr>Book/check/cancel a GP appointment</vt:lpstr>
      <vt:lpstr>Get medical help via 111 online</vt:lpstr>
      <vt:lpstr>Find NHS services near you</vt:lpstr>
      <vt:lpstr>Register with a GP surgery </vt:lpstr>
      <vt:lpstr>Access health information (Health and Medicines A-Z)</vt:lpstr>
      <vt:lpstr>View GP health record securely</vt:lpstr>
      <vt:lpstr>View test results and care plans</vt:lpstr>
      <vt:lpstr>Nominate a preferred pharmacy</vt:lpstr>
      <vt:lpstr>View a prescription barcode</vt:lpstr>
      <vt:lpstr>Book your first hospital or clinic appointment</vt:lpstr>
      <vt:lpstr>Manage hospital and other appointments</vt:lpstr>
      <vt:lpstr>Manage your organ donation decision</vt:lpstr>
      <vt:lpstr>Update data sharing preferences</vt:lpstr>
      <vt:lpstr>Register to take part in health research</vt:lpstr>
      <vt:lpstr>Find your NHS number</vt:lpstr>
      <vt:lpstr>Receive notifications and messages from your GP</vt:lpstr>
      <vt:lpstr>Manage services for another person (proxy access)</vt:lpstr>
      <vt:lpstr>Tracking your practice’s NHS App data</vt:lpstr>
      <vt:lpstr>Examples of good practice</vt:lpstr>
      <vt:lpstr>Communications and promotional material</vt:lpstr>
      <vt:lpstr>Further resources to support you</vt:lpstr>
      <vt:lpstr>Offering Online Appointment Booking – EMIS (1)</vt:lpstr>
      <vt:lpstr>Offering Online Appointment Booking – EMIS (2)</vt:lpstr>
      <vt:lpstr>Offering Online Appointment Booking – EMIS (3)</vt:lpstr>
      <vt:lpstr>Offering Online Appointment Booking - SystmOne (1)</vt:lpstr>
      <vt:lpstr>Offering Online Appointment Booking – SystmOne (2)</vt:lpstr>
      <vt:lpstr>Offering Online Appointment Booking – SystmOne (3)</vt:lpstr>
      <vt:lpstr>Offering Online Appointment Booking – SystmOne (4)</vt:lpstr>
      <vt:lpstr>Appointment configuration</vt:lpstr>
      <vt:lpstr>Using a test patient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Tucker</dc:creator>
  <cp:lastModifiedBy>Lisa Dunn (NHS South West London ICB)</cp:lastModifiedBy>
  <cp:revision>2</cp:revision>
  <cp:lastPrinted>2019-10-10T15:57:22Z</cp:lastPrinted>
  <dcterms:created xsi:type="dcterms:W3CDTF">2019-08-27T13:13:34Z</dcterms:created>
  <dcterms:modified xsi:type="dcterms:W3CDTF">2024-01-17T11:24:00Z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0x010100FBA7DB4AF249DA4A93166A0302B4ED20</vt:lpwstr>
  </property>
  <property fmtid="{D5CDD505-2E9C-101B-9397-08002B2CF9AE}" pid="3" name="UnilyDocumentCategory">
    <vt:lpwstr/>
  </property>
  <property fmtid="{D5CDD505-2E9C-101B-9397-08002B2CF9AE}" pid="4" name="MediaServiceImageTags">
    <vt:lpwstr/>
  </property>
</Properties>
</file>